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B50"/>
    <a:srgbClr val="6A5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6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8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5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8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6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8B5-E486-4EDF-977D-84D87D5FB0E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9751-8B1F-4C29-AB48-0B825A4E8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9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hilPappu/ppml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A435C58-5159-46C5-B78E-7BB007281C0B}"/>
              </a:ext>
            </a:extLst>
          </p:cNvPr>
          <p:cNvSpPr/>
          <p:nvPr/>
        </p:nvSpPr>
        <p:spPr>
          <a:xfrm>
            <a:off x="0" y="1562100"/>
            <a:ext cx="12192000" cy="3733800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4A2730-4495-43F8-96FB-75D50B149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1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PPML Project</a:t>
            </a:r>
            <a:b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Semi-Honest 4PC Q2 Protocol Implementation</a:t>
            </a:r>
            <a:endParaRPr lang="en-IN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69C9E4-205C-4605-B9A9-00DEE084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019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Nikhil Pappu and Raja Rakshit</a:t>
            </a:r>
          </a:p>
        </p:txBody>
      </p:sp>
    </p:spTree>
    <p:extLst>
      <p:ext uri="{BB962C8B-B14F-4D97-AF65-F5344CB8AC3E}">
        <p14:creationId xmlns:p14="http://schemas.microsoft.com/office/powerpoint/2010/main" val="323525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Sharing Functions</a:t>
            </a:r>
          </a:p>
          <a:p>
            <a:endParaRPr lang="en-IN" sz="2400" dirty="0"/>
          </a:p>
          <a:p>
            <a:r>
              <a:rPr lang="en-US" sz="2000" dirty="0"/>
              <a:t>To perform the actual sharing of values, we make use of two Sh4Encryptor member functions </a:t>
            </a:r>
            <a:r>
              <a:rPr lang="en-US" sz="1800" dirty="0" err="1">
                <a:latin typeface="Consolas" panose="020B0609020204030204" pitchFamily="49" charset="0"/>
              </a:rPr>
              <a:t>localInt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and </a:t>
            </a:r>
            <a:r>
              <a:rPr lang="en-US" sz="1800" dirty="0" err="1">
                <a:latin typeface="Consolas" panose="020B0609020204030204" pitchFamily="49" charset="0"/>
              </a:rPr>
              <a:t>remoteInt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.</a:t>
            </a:r>
          </a:p>
          <a:p>
            <a:r>
              <a:rPr lang="en-US" sz="2000" dirty="0"/>
              <a:t> The </a:t>
            </a:r>
            <a:r>
              <a:rPr lang="en-US" sz="1800" dirty="0" err="1">
                <a:latin typeface="Consolas" panose="020B0609020204030204" pitchFamily="49" charset="0"/>
              </a:rPr>
              <a:t>localInt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function is executed by the party that wants to share its input.</a:t>
            </a:r>
          </a:p>
          <a:p>
            <a:r>
              <a:rPr lang="en-US" sz="2000" dirty="0"/>
              <a:t>All the other parties run </a:t>
            </a:r>
            <a:r>
              <a:rPr lang="en-US" sz="1800" dirty="0" err="1">
                <a:latin typeface="Consolas" panose="020B0609020204030204" pitchFamily="49" charset="0"/>
              </a:rPr>
              <a:t>remoteInt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which involves sending some information to the party that wants to share as well as receiving the shares.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si64 </a:t>
            </a:r>
            <a:r>
              <a:rPr lang="en-US" sz="1800" dirty="0" err="1">
                <a:latin typeface="Consolas" panose="020B0609020204030204" pitchFamily="49" charset="0"/>
              </a:rPr>
              <a:t>sh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if(</a:t>
            </a:r>
            <a:r>
              <a:rPr lang="en-US" sz="1800" dirty="0" err="1">
                <a:latin typeface="Consolas" panose="020B0609020204030204" pitchFamily="49" charset="0"/>
              </a:rPr>
              <a:t>partyIdx</a:t>
            </a:r>
            <a:r>
              <a:rPr lang="en-US" sz="1800" dirty="0"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sh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enc.localInt</a:t>
            </a:r>
            <a:r>
              <a:rPr lang="en-US" sz="1800" dirty="0">
                <a:latin typeface="Consolas" panose="020B0609020204030204" pitchFamily="49" charset="0"/>
              </a:rPr>
              <a:t>(comm, 60);    //channels and input to be shared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sh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enc.remoteInt</a:t>
            </a:r>
            <a:r>
              <a:rPr lang="en-US" sz="1800" dirty="0">
                <a:latin typeface="Consolas" panose="020B0609020204030204" pitchFamily="49" charset="0"/>
              </a:rPr>
              <a:t>(comm, 0);    //channels and index of sharing party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01456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Sharing Functions</a:t>
            </a:r>
          </a:p>
          <a:p>
            <a:endParaRPr lang="en-IN" sz="2400" dirty="0"/>
          </a:p>
          <a:p>
            <a:r>
              <a:rPr lang="en-US" sz="2000" dirty="0"/>
              <a:t>The implementation of the </a:t>
            </a:r>
            <a:r>
              <a:rPr lang="en-US" sz="1800" dirty="0" err="1">
                <a:latin typeface="Consolas" panose="020B0609020204030204" pitchFamily="49" charset="0"/>
              </a:rPr>
              <a:t>localInt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and </a:t>
            </a:r>
            <a:r>
              <a:rPr lang="en-US" sz="1800" dirty="0" err="1">
                <a:latin typeface="Consolas" panose="020B0609020204030204" pitchFamily="49" charset="0"/>
              </a:rPr>
              <a:t>remoteInt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includes sending and receiving values using the communication channels.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comm.mPrev.asyncSendCopy</a:t>
            </a:r>
            <a:r>
              <a:rPr lang="en-US" sz="1600" dirty="0">
                <a:latin typeface="Consolas" panose="020B0609020204030204" pitchFamily="49" charset="0"/>
              </a:rPr>
              <a:t>(ret[0]);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comm.mPrev.recv</a:t>
            </a:r>
            <a:r>
              <a:rPr lang="en-US" sz="1600" dirty="0">
                <a:latin typeface="Consolas" panose="020B0609020204030204" pitchFamily="49" charset="0"/>
              </a:rPr>
              <a:t>(ret[1]);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/>
              <a:t>Each call to the </a:t>
            </a:r>
            <a:r>
              <a:rPr lang="en-US" sz="1800" dirty="0" err="1">
                <a:latin typeface="Consolas" panose="020B0609020204030204" pitchFamily="49" charset="0"/>
              </a:rPr>
              <a:t>localInt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and</a:t>
            </a:r>
            <a:r>
              <a:rPr lang="en-US" sz="2400" dirty="0"/>
              <a:t> </a:t>
            </a:r>
            <a:r>
              <a:rPr lang="en-US" sz="1800" dirty="0" err="1">
                <a:latin typeface="Consolas" panose="020B0609020204030204" pitchFamily="49" charset="0"/>
              </a:rPr>
              <a:t>remoteInt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functions calls a </a:t>
            </a:r>
            <a:r>
              <a:rPr lang="en-US" sz="1800" dirty="0" err="1">
                <a:latin typeface="Consolas" panose="020B0609020204030204" pitchFamily="49" charset="0"/>
              </a:rPr>
              <a:t>getShare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function.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000" dirty="0"/>
              <a:t>This function essentially returns the random ciphertext obtained from AES using the common random seed. The AES function is called </a:t>
            </a:r>
            <a:r>
              <a:rPr lang="en-US" sz="2000" dirty="0" err="1"/>
              <a:t>everytime</a:t>
            </a:r>
            <a:r>
              <a:rPr lang="en-US" sz="2000" dirty="0"/>
              <a:t> the previously generated randomness gets used up over the course of multiple </a:t>
            </a:r>
            <a:r>
              <a:rPr lang="en-US" sz="2000" dirty="0" err="1"/>
              <a:t>sharings</a:t>
            </a:r>
            <a:r>
              <a:rPr lang="en-US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62435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5459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Other Functions</a:t>
            </a:r>
          </a:p>
          <a:p>
            <a:endParaRPr lang="en-IN" sz="2400" dirty="0"/>
          </a:p>
          <a:p>
            <a:r>
              <a:rPr lang="en-US" sz="2000" dirty="0"/>
              <a:t>The multiplication and reconstruction functions are implemented in a similar fashion.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/>
              <a:t>The multiplication function takes the communication channels, the shares of </a:t>
            </a:r>
            <a:r>
              <a:rPr lang="en-US" sz="2000" b="1" dirty="0"/>
              <a:t>a</a:t>
            </a:r>
            <a:r>
              <a:rPr lang="en-US" sz="2000" dirty="0"/>
              <a:t> and the shares of </a:t>
            </a:r>
            <a:r>
              <a:rPr lang="en-US" sz="2000" b="1" dirty="0"/>
              <a:t>b</a:t>
            </a:r>
            <a:r>
              <a:rPr lang="en-US" sz="2000" dirty="0"/>
              <a:t> and returns the shares of </a:t>
            </a:r>
            <a:r>
              <a:rPr lang="en-US" sz="2000" b="1" dirty="0"/>
              <a:t>c</a:t>
            </a:r>
            <a:r>
              <a:rPr lang="en-US" sz="2000" dirty="0"/>
              <a:t>. Its been implemented in a separate class Sh4Evaluator.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The reveal function takes the communication channels and the shares as parameters and returns the reconstructed integer value.</a:t>
            </a:r>
          </a:p>
          <a:p>
            <a:endParaRPr lang="en-US" sz="2000" dirty="0"/>
          </a:p>
          <a:p>
            <a:r>
              <a:rPr lang="en-US" sz="2000" dirty="0"/>
              <a:t>For implementing ML algorithms, we need to deal with matrices. The above protocols for sharing, rec and </a:t>
            </a:r>
            <a:r>
              <a:rPr lang="en-US" sz="2000" dirty="0" err="1"/>
              <a:t>mul</a:t>
            </a:r>
            <a:r>
              <a:rPr lang="en-US" sz="2000" dirty="0"/>
              <a:t> were modified using a sharing matrix data type. The matrix computations are done using the Eigen library so that they are optimized.</a:t>
            </a:r>
          </a:p>
          <a:p>
            <a:endParaRPr lang="en-US" sz="2000" dirty="0"/>
          </a:p>
          <a:p>
            <a:r>
              <a:rPr lang="en-US" sz="2000" dirty="0"/>
              <a:t>Computing a dot product requires only one multiplication operation as the parties compute shares after multiplying and adding up all the individual values.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18336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Asynchronous Programming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000" dirty="0"/>
              <a:t>Asynchronous programming increases the throughput by utilizing multithreading.</a:t>
            </a:r>
          </a:p>
          <a:p>
            <a:endParaRPr lang="en-US" sz="2000" dirty="0"/>
          </a:p>
          <a:p>
            <a:r>
              <a:rPr lang="en-US" sz="2000" dirty="0"/>
              <a:t>Consider this problem:</a:t>
            </a:r>
          </a:p>
          <a:p>
            <a:endParaRPr lang="en-US" sz="2000" dirty="0"/>
          </a:p>
          <a:p>
            <a:r>
              <a:rPr lang="en-US" sz="2000" dirty="0"/>
              <a:t>If multiple sharing functions are called one after the other and if each of these functions has to wait to receive a value from an other party, then these functions will essentially block the computation and will execute only after the previous one finishes execution even though the computations are independent.</a:t>
            </a:r>
          </a:p>
          <a:p>
            <a:endParaRPr lang="en-US" sz="2000" dirty="0"/>
          </a:p>
          <a:p>
            <a:r>
              <a:rPr lang="en-US" sz="2000" dirty="0"/>
              <a:t>We can use asynchronous programming for this.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58392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Asynchronous Programming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600" dirty="0">
                <a:latin typeface="Consolas" panose="020B0609020204030204" pitchFamily="49" charset="0"/>
              </a:rPr>
              <a:t>auto fu = </a:t>
            </a:r>
            <a:r>
              <a:rPr lang="en-US" sz="1600" dirty="0" err="1">
                <a:latin typeface="Consolas" panose="020B0609020204030204" pitchFamily="49" charset="0"/>
              </a:rPr>
              <a:t>comm.mPrev.asyncRecv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dest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000" dirty="0"/>
              <a:t>    The code which waits to receive from another party will now be run in a different thread.</a:t>
            </a:r>
          </a:p>
          <a:p>
            <a:endParaRPr lang="en-US" sz="2000" dirty="0"/>
          </a:p>
          <a:p>
            <a:r>
              <a:rPr lang="en-US" sz="2000" dirty="0"/>
              <a:t>At a later point, we can call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fu.get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/>
              <a:t>    This waits for the child thread to complete and obtains its returned value.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advantage here is that if we use </a:t>
            </a:r>
            <a:r>
              <a:rPr lang="en-US" sz="1800" dirty="0" err="1">
                <a:latin typeface="Consolas" panose="020B0609020204030204" pitchFamily="49" charset="0"/>
              </a:rPr>
              <a:t>asyncRecv</a:t>
            </a:r>
            <a:r>
              <a:rPr lang="en-US" sz="2000" dirty="0"/>
              <a:t> and call the </a:t>
            </a:r>
            <a:r>
              <a:rPr lang="en-US" sz="1800" dirty="0">
                <a:latin typeface="Consolas" panose="020B0609020204030204" pitchFamily="49" charset="0"/>
              </a:rPr>
              <a:t>.get()</a:t>
            </a:r>
            <a:r>
              <a:rPr lang="en-US" sz="2000" dirty="0"/>
              <a:t> function for all of the sharing functions at a later point, then the rest of the computations in the functions can run faster as the bottleneck is removed.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428130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764915" cy="51756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The code can be found at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https://github.com/NikhilPappu/ppmlCode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We tested the working of our code for small manually coded circuits by using separate threads for all 4 parties as we needed all of them to run in parallel.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Note that this is not a secure implementation and is only meant for demonstrating the working or for benchmarking of protocols.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Future work includes implementing floating point operations and a truncation protocol which are immediate extensions and allow us to perform linear regression.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Further extensions would involve making the involved protocols maliciously secure and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sharings</a:t>
            </a:r>
            <a:r>
              <a:rPr lang="en-US" sz="1800" dirty="0">
                <a:latin typeface="Consolas" panose="020B0609020204030204" pitchFamily="49" charset="0"/>
              </a:rPr>
              <a:t> and arithmetic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switching to implement logistic regression.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91757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r>
              <a:rPr lang="en-IN" sz="2400" dirty="0"/>
              <a:t>Allows for </a:t>
            </a:r>
            <a:r>
              <a:rPr lang="en-IN" sz="2400" b="1" dirty="0"/>
              <a:t>simpler</a:t>
            </a:r>
            <a:r>
              <a:rPr lang="en-IN" sz="2400" dirty="0"/>
              <a:t> and more </a:t>
            </a:r>
            <a:r>
              <a:rPr lang="en-IN" sz="2400" b="1" dirty="0"/>
              <a:t>efficient</a:t>
            </a:r>
            <a:r>
              <a:rPr lang="en-IN" sz="2400" dirty="0"/>
              <a:t> protocols.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Are able to model a large number of </a:t>
            </a:r>
            <a:r>
              <a:rPr lang="en-IN" sz="2400" b="1" dirty="0"/>
              <a:t>real-life</a:t>
            </a:r>
            <a:r>
              <a:rPr lang="en-IN" sz="2400" dirty="0"/>
              <a:t> MPC applications.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E.g.</a:t>
            </a:r>
            <a:r>
              <a:rPr lang="en-IN" sz="2400" dirty="0"/>
              <a:t>: Statistical data analysis, email-filtering, distributed credential encryption, Danish sugar beet auction.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MPC for Small Number of Parties</a:t>
            </a:r>
          </a:p>
        </p:txBody>
      </p:sp>
    </p:spTree>
    <p:extLst>
      <p:ext uri="{BB962C8B-B14F-4D97-AF65-F5344CB8AC3E}">
        <p14:creationId xmlns:p14="http://schemas.microsoft.com/office/powerpoint/2010/main" val="292319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7D9A7-250E-484D-AFFB-038B2667C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013" y="1251752"/>
                <a:ext cx="10515600" cy="499623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It has therefore been studied extensively in the honest and dishonest majority settings.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However, the threshold setting does not fully capture all possible adversary structures.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This was generalized in [HM00] by considering general adversaries characterized by an adversary structure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It was shown that MPC with GOD can be achieved in the cryptographic setting if Q2 is satisfied (</a:t>
                </a:r>
                <a:r>
                  <a:rPr lang="en-IN" sz="2400" dirty="0" err="1"/>
                  <a:t>ie</a:t>
                </a:r>
                <a:r>
                  <a:rPr lang="en-IN" sz="2400" dirty="0"/>
                  <a:t>, no two sets in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2400" dirty="0"/>
                  <a:t> cover the entire player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7D9A7-250E-484D-AFFB-038B2667C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013" y="1251752"/>
                <a:ext cx="10515600" cy="4996233"/>
              </a:xfrm>
              <a:blipFill>
                <a:blip r:embed="rId2"/>
                <a:stretch>
                  <a:fillRect l="-754" t="-1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General Adversaries</a:t>
            </a:r>
          </a:p>
        </p:txBody>
      </p:sp>
    </p:spTree>
    <p:extLst>
      <p:ext uri="{BB962C8B-B14F-4D97-AF65-F5344CB8AC3E}">
        <p14:creationId xmlns:p14="http://schemas.microsoft.com/office/powerpoint/2010/main" val="234382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r>
              <a:rPr lang="en-IN" sz="2400" dirty="0"/>
              <a:t>Efficient protocols for small number of parties tolerating general adversary structures have not been shown before.</a:t>
            </a:r>
          </a:p>
          <a:p>
            <a:endParaRPr lang="en-IN" sz="2400" dirty="0"/>
          </a:p>
          <a:p>
            <a:r>
              <a:rPr lang="en-IN" sz="2400" dirty="0"/>
              <a:t>We consider the 4PC setting. In this setting, honest majority implies only a single party can be corrupted.</a:t>
            </a:r>
          </a:p>
          <a:p>
            <a:endParaRPr lang="en-IN" sz="2400" dirty="0"/>
          </a:p>
          <a:p>
            <a:r>
              <a:rPr lang="en-IN" sz="2400" dirty="0"/>
              <a:t>Dishonest majority protocols have the disadvantage of relying on public key primitives. Also, it is impossible to achieve fairness or GOD.</a:t>
            </a:r>
          </a:p>
          <a:p>
            <a:endParaRPr lang="en-IN" sz="2400" dirty="0"/>
          </a:p>
          <a:p>
            <a:r>
              <a:rPr lang="en-IN" sz="2400" dirty="0"/>
              <a:t>However, if we consider Q2 adversary structures, we can achieve GOD using only symmetric key primitives while tolerating a stronger class of adversaries than the honest majority case.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General Adversaries</a:t>
            </a:r>
          </a:p>
        </p:txBody>
      </p:sp>
    </p:spTree>
    <p:extLst>
      <p:ext uri="{BB962C8B-B14F-4D97-AF65-F5344CB8AC3E}">
        <p14:creationId xmlns:p14="http://schemas.microsoft.com/office/powerpoint/2010/main" val="201600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7D9A7-250E-484D-AFFB-038B2667C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013" y="1251752"/>
                <a:ext cx="10515600" cy="499623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We have implemented a semi honest 4PC protocol tolerating Q2 structures using only symmetric key primitives.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In our implementation, we have considered the following adversary structure without loss of generality:</a:t>
                </a:r>
              </a:p>
              <a:p>
                <a:endParaRPr lang="en-IN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Such a protocol can be useful if we have a use case where it is possible to single out one party who the others are less likely to collude with.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r>
                  <a:rPr lang="en-IN" sz="2400" dirty="0"/>
                  <a:t>We now provide some details of our implementation.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7D9A7-250E-484D-AFFB-038B2667C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013" y="1251752"/>
                <a:ext cx="10515600" cy="4996233"/>
              </a:xfrm>
              <a:blipFill>
                <a:blip r:embed="rId2"/>
                <a:stretch>
                  <a:fillRect l="-754" t="-1707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093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Tools Used</a:t>
            </a:r>
          </a:p>
          <a:p>
            <a:endParaRPr lang="en-IN" sz="2400" dirty="0"/>
          </a:p>
          <a:p>
            <a:r>
              <a:rPr lang="en-IN" sz="2400" dirty="0"/>
              <a:t>Our implementation is written in C++.</a:t>
            </a:r>
          </a:p>
          <a:p>
            <a:endParaRPr lang="en-IN" sz="2400" dirty="0"/>
          </a:p>
          <a:p>
            <a:r>
              <a:rPr lang="en-IN" sz="2400" dirty="0"/>
              <a:t>We have used the </a:t>
            </a:r>
            <a:r>
              <a:rPr lang="en-IN" sz="2400" dirty="0" err="1"/>
              <a:t>cryptoTools</a:t>
            </a:r>
            <a:r>
              <a:rPr lang="en-IN" sz="2400" dirty="0"/>
              <a:t> library for performing networking and cryptographic (AES) operations.</a:t>
            </a:r>
          </a:p>
          <a:p>
            <a:endParaRPr lang="en-IN" sz="2400" dirty="0"/>
          </a:p>
          <a:p>
            <a:r>
              <a:rPr lang="en-IN" sz="2400" dirty="0"/>
              <a:t>We also used the Eigen library to perform matrix computations.</a:t>
            </a:r>
          </a:p>
          <a:p>
            <a:endParaRPr lang="en-IN" sz="2400" dirty="0"/>
          </a:p>
          <a:p>
            <a:r>
              <a:rPr lang="en-IN" sz="2400" dirty="0"/>
              <a:t>Our protocol does not directly depend on the code of </a:t>
            </a:r>
            <a:r>
              <a:rPr lang="en-IN" sz="2400" dirty="0" err="1"/>
              <a:t>ladnir</a:t>
            </a:r>
            <a:r>
              <a:rPr lang="en-IN" sz="2400" dirty="0"/>
              <a:t>/aby3 but shares similarities with it.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427394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7D9A7-250E-484D-AFFB-038B2667C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013" y="1251752"/>
                <a:ext cx="10515600" cy="49962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Setting Up Network Channels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We first set up network channels (network sockets) to the other parties using the </a:t>
                </a:r>
                <a:r>
                  <a:rPr lang="en-IN" sz="2400" dirty="0" err="1"/>
                  <a:t>cryptoTools</a:t>
                </a:r>
                <a:r>
                  <a:rPr lang="en-IN" sz="2400" dirty="0"/>
                  <a:t> library.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The following example shows a two way communication channel set up between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IN" sz="1600" dirty="0" err="1">
                    <a:latin typeface="Consolas" panose="020B0609020204030204" pitchFamily="49" charset="0"/>
                  </a:rPr>
                  <a:t>CommPkg</a:t>
                </a:r>
                <a:r>
                  <a:rPr lang="en-IN" sz="1600" dirty="0">
                    <a:latin typeface="Consolas" panose="020B0609020204030204" pitchFamily="49" charset="0"/>
                  </a:rPr>
                  <a:t> comm;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Consolas" panose="020B0609020204030204" pitchFamily="49" charset="0"/>
                  </a:rPr>
                  <a:t>if(</a:t>
                </a:r>
                <a:r>
                  <a:rPr lang="en-IN" sz="1600" dirty="0" err="1">
                    <a:latin typeface="Consolas" panose="020B0609020204030204" pitchFamily="49" charset="0"/>
                  </a:rPr>
                  <a:t>partyIdx</a:t>
                </a:r>
                <a:r>
                  <a:rPr lang="en-IN" sz="1600" dirty="0">
                    <a:latin typeface="Consolas" panose="020B0609020204030204" pitchFamily="49" charset="0"/>
                  </a:rPr>
                  <a:t> == 0)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Consolas" panose="020B0609020204030204" pitchFamily="49" charset="0"/>
                  </a:rPr>
                  <a:t>	</a:t>
                </a:r>
                <a:r>
                  <a:rPr lang="en-IN" sz="1600" dirty="0" err="1">
                    <a:latin typeface="Consolas" panose="020B0609020204030204" pitchFamily="49" charset="0"/>
                  </a:rPr>
                  <a:t>comm.mNext</a:t>
                </a:r>
                <a:r>
                  <a:rPr lang="en-IN" sz="1600" dirty="0">
                    <a:latin typeface="Consolas" panose="020B0609020204030204" pitchFamily="49" charset="0"/>
                  </a:rPr>
                  <a:t> = Session(</a:t>
                </a:r>
                <a:r>
                  <a:rPr lang="en-IN" sz="1600" dirty="0" err="1">
                    <a:latin typeface="Consolas" panose="020B0609020204030204" pitchFamily="49" charset="0"/>
                  </a:rPr>
                  <a:t>ios</a:t>
                </a:r>
                <a:r>
                  <a:rPr lang="en-IN" sz="1600" dirty="0">
                    <a:latin typeface="Consolas" panose="020B0609020204030204" pitchFamily="49" charset="0"/>
                  </a:rPr>
                  <a:t>, "127.0.0.1:1313", </a:t>
                </a:r>
                <a:r>
                  <a:rPr lang="en-IN" sz="1600" dirty="0" err="1">
                    <a:latin typeface="Consolas" panose="020B0609020204030204" pitchFamily="49" charset="0"/>
                  </a:rPr>
                  <a:t>SessionMode</a:t>
                </a:r>
                <a:r>
                  <a:rPr lang="en-IN" sz="1600" dirty="0">
                    <a:latin typeface="Consolas" panose="020B0609020204030204" pitchFamily="49" charset="0"/>
                  </a:rPr>
                  <a:t>::Server, "01").</a:t>
                </a:r>
                <a:r>
                  <a:rPr lang="en-IN" sz="1600" dirty="0" err="1">
                    <a:latin typeface="Consolas" panose="020B0609020204030204" pitchFamily="49" charset="0"/>
                  </a:rPr>
                  <a:t>addChannel</a:t>
                </a:r>
                <a:r>
                  <a:rPr lang="en-IN" sz="1600" dirty="0">
                    <a:latin typeface="Consolas" panose="020B0609020204030204" pitchFamily="49" charset="0"/>
                  </a:rPr>
                  <a:t>();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Consolas" panose="020B0609020204030204" pitchFamily="49" charset="0"/>
                  </a:rPr>
                  <a:t>else if(</a:t>
                </a:r>
                <a:r>
                  <a:rPr lang="en-IN" sz="1600" dirty="0" err="1">
                    <a:latin typeface="Consolas" panose="020B0609020204030204" pitchFamily="49" charset="0"/>
                  </a:rPr>
                  <a:t>partyIdx</a:t>
                </a:r>
                <a:r>
                  <a:rPr lang="en-IN" sz="1600" dirty="0">
                    <a:latin typeface="Consolas" panose="020B0609020204030204" pitchFamily="49" charset="0"/>
                  </a:rPr>
                  <a:t> == 1)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Consolas" panose="020B0609020204030204" pitchFamily="49" charset="0"/>
                  </a:rPr>
                  <a:t>	</a:t>
                </a:r>
                <a:r>
                  <a:rPr lang="en-IN" sz="1600" dirty="0" err="1">
                    <a:latin typeface="Consolas" panose="020B0609020204030204" pitchFamily="49" charset="0"/>
                  </a:rPr>
                  <a:t>comm.mPrev</a:t>
                </a:r>
                <a:r>
                  <a:rPr lang="en-IN" sz="1600" dirty="0">
                    <a:latin typeface="Consolas" panose="020B0609020204030204" pitchFamily="49" charset="0"/>
                  </a:rPr>
                  <a:t> = Session(</a:t>
                </a:r>
                <a:r>
                  <a:rPr lang="en-IN" sz="1600" dirty="0" err="1">
                    <a:latin typeface="Consolas" panose="020B0609020204030204" pitchFamily="49" charset="0"/>
                  </a:rPr>
                  <a:t>ios</a:t>
                </a:r>
                <a:r>
                  <a:rPr lang="en-IN" sz="1600" dirty="0">
                    <a:latin typeface="Consolas" panose="020B0609020204030204" pitchFamily="49" charset="0"/>
                  </a:rPr>
                  <a:t>, "127.0.0.1:1313", </a:t>
                </a:r>
                <a:r>
                  <a:rPr lang="en-IN" sz="1600" dirty="0" err="1">
                    <a:latin typeface="Consolas" panose="020B0609020204030204" pitchFamily="49" charset="0"/>
                  </a:rPr>
                  <a:t>SessionMode</a:t>
                </a:r>
                <a:r>
                  <a:rPr lang="en-IN" sz="1600" dirty="0">
                    <a:latin typeface="Consolas" panose="020B0609020204030204" pitchFamily="49" charset="0"/>
                  </a:rPr>
                  <a:t>::Client, "01").</a:t>
                </a:r>
                <a:r>
                  <a:rPr lang="en-IN" sz="1600" dirty="0" err="1">
                    <a:latin typeface="Consolas" panose="020B0609020204030204" pitchFamily="49" charset="0"/>
                  </a:rPr>
                  <a:t>addChannel</a:t>
                </a:r>
                <a:r>
                  <a:rPr lang="en-IN" sz="1600" dirty="0">
                    <a:latin typeface="Consolas" panose="020B0609020204030204" pitchFamily="49" charset="0"/>
                  </a:rPr>
                  <a:t>();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7D9A7-250E-484D-AFFB-038B2667C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013" y="1251752"/>
                <a:ext cx="10515600" cy="4996233"/>
              </a:xfrm>
              <a:blipFill>
                <a:blip r:embed="rId2"/>
                <a:stretch>
                  <a:fillRect l="-1159" t="-1951" r="-638" b="-1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46166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Setting Up AES keys</a:t>
            </a:r>
          </a:p>
          <a:p>
            <a:endParaRPr lang="en-IN" sz="2400" dirty="0"/>
          </a:p>
          <a:p>
            <a:r>
              <a:rPr lang="en-US" sz="2400" dirty="0"/>
              <a:t>Once the communication channels were set up, we had to establish some common randomness to be used in the protocols.</a:t>
            </a:r>
          </a:p>
          <a:p>
            <a:endParaRPr lang="en-IN" sz="2400" dirty="0"/>
          </a:p>
          <a:p>
            <a:r>
              <a:rPr lang="en-US" sz="2400" dirty="0"/>
              <a:t>We implemented the functionality in the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function of the class </a:t>
            </a:r>
            <a:r>
              <a:rPr lang="en-US" sz="2000" dirty="0">
                <a:latin typeface="Consolas" panose="020B0609020204030204" pitchFamily="49" charset="0"/>
              </a:rPr>
              <a:t>Sh4Encryptor</a:t>
            </a:r>
            <a:r>
              <a:rPr lang="en-US" sz="2400" dirty="0"/>
              <a:t> which contains code for sharing and reconstruction.</a:t>
            </a:r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Sh4Encryptor enc;</a:t>
            </a: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</a:rPr>
              <a:t>enc.init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 err="1">
                <a:latin typeface="Consolas" panose="020B0609020204030204" pitchFamily="49" charset="0"/>
              </a:rPr>
              <a:t>partyIdx</a:t>
            </a:r>
            <a:r>
              <a:rPr lang="en-IN" sz="1800" dirty="0">
                <a:latin typeface="Consolas" panose="020B0609020204030204" pitchFamily="49" charset="0"/>
              </a:rPr>
              <a:t>, comm, </a:t>
            </a:r>
            <a:r>
              <a:rPr lang="en-IN" sz="1800" dirty="0" err="1">
                <a:latin typeface="Consolas" panose="020B0609020204030204" pitchFamily="49" charset="0"/>
              </a:rPr>
              <a:t>sysRandomSeed</a:t>
            </a:r>
            <a:r>
              <a:rPr lang="en-IN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N" sz="1800" dirty="0">
              <a:latin typeface="Consolas" panose="020B0609020204030204" pitchFamily="49" charset="0"/>
            </a:endParaRPr>
          </a:p>
          <a:p>
            <a:r>
              <a:rPr lang="en-IN" sz="2400" dirty="0"/>
              <a:t>We passed the same random seed to pairs of parties who require common randomness. The random seed is used as the key for generating random values using the </a:t>
            </a:r>
            <a:r>
              <a:rPr lang="en-IN" sz="2400" dirty="0" err="1"/>
              <a:t>cryptoTools</a:t>
            </a:r>
            <a:r>
              <a:rPr lang="en-IN" sz="2400" dirty="0"/>
              <a:t>’ implementation of AES.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91470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D9A7-250E-484D-AFFB-038B266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251752"/>
            <a:ext cx="10515600" cy="499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Share Data Type</a:t>
            </a:r>
          </a:p>
          <a:p>
            <a:endParaRPr lang="en-IN" sz="2400" dirty="0"/>
          </a:p>
          <a:p>
            <a:r>
              <a:rPr lang="en-US" sz="2400" dirty="0"/>
              <a:t>Each party’s sharing in our sharing scheme consists of two field elements. We therefore defined a data type for the share of a party and </a:t>
            </a:r>
            <a:r>
              <a:rPr lang="en-US" sz="2400" dirty="0" err="1"/>
              <a:t>overrided</a:t>
            </a:r>
            <a:r>
              <a:rPr lang="en-US" sz="2400" dirty="0"/>
              <a:t> the basic operators to compute these shares.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struct si64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using </a:t>
            </a:r>
            <a:r>
              <a:rPr lang="en-US" sz="1400" dirty="0" err="1"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 = i64;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std::array&lt;</a:t>
            </a:r>
            <a:r>
              <a:rPr lang="en-US" sz="1400" dirty="0" err="1"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, 2&gt; </a:t>
            </a:r>
            <a:r>
              <a:rPr lang="en-US" sz="1400" dirty="0" err="1">
                <a:latin typeface="Consolas" panose="020B0609020204030204" pitchFamily="49" charset="0"/>
              </a:rPr>
              <a:t>mData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si64&amp; operator=(const si64&amp; copy);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si64 operator+(const si64&amp; </a:t>
            </a:r>
            <a:r>
              <a:rPr lang="en-US" sz="1400" dirty="0" err="1">
                <a:latin typeface="Consolas" panose="020B0609020204030204" pitchFamily="49" charset="0"/>
              </a:rPr>
              <a:t>rhs</a:t>
            </a:r>
            <a:r>
              <a:rPr lang="en-US" sz="1400" dirty="0">
                <a:latin typeface="Consolas" panose="020B06090202040302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si64 operator-(const si64&amp; </a:t>
            </a:r>
            <a:r>
              <a:rPr lang="en-US" sz="1400" dirty="0" err="1">
                <a:latin typeface="Consolas" panose="020B0609020204030204" pitchFamily="49" charset="0"/>
              </a:rPr>
              <a:t>rhs</a:t>
            </a:r>
            <a:r>
              <a:rPr lang="en-US" sz="1400" dirty="0">
                <a:latin typeface="Consolas" panose="020B06090202040302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si64 operator*(const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&amp; operator[](u64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{ return </a:t>
            </a:r>
            <a:r>
              <a:rPr lang="en-US" sz="1400" dirty="0" err="1">
                <a:latin typeface="Consolas" panose="020B0609020204030204" pitchFamily="49" charset="0"/>
              </a:rPr>
              <a:t>mData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const </a:t>
            </a:r>
            <a:r>
              <a:rPr lang="en-US" sz="1400" dirty="0" err="1"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&amp; operator[](u64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const { return </a:t>
            </a:r>
            <a:r>
              <a:rPr lang="en-US" sz="1400" dirty="0" err="1">
                <a:latin typeface="Consolas" panose="020B0609020204030204" pitchFamily="49" charset="0"/>
              </a:rPr>
              <a:t>mData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D4A7-27F5-462E-9057-9F208BAE4746}"/>
              </a:ext>
            </a:extLst>
          </p:cNvPr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rgbClr val="6A5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entury Gothic" panose="020B0502020202020204" pitchFamily="34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4114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6A5C63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4BF8969724624BACFC1072005731D6" ma:contentTypeVersion="2" ma:contentTypeDescription="Create a new document." ma:contentTypeScope="" ma:versionID="e83ba32f26a4b28ccc514b7473ca1d24">
  <xsd:schema xmlns:xsd="http://www.w3.org/2001/XMLSchema" xmlns:xs="http://www.w3.org/2001/XMLSchema" xmlns:p="http://schemas.microsoft.com/office/2006/metadata/properties" xmlns:ns3="6504bfc2-99c3-4c2a-869b-3d185a2b86b8" targetNamespace="http://schemas.microsoft.com/office/2006/metadata/properties" ma:root="true" ma:fieldsID="9c4a5988b60b9aa805fe85504f608c1f" ns3:_="">
    <xsd:import namespace="6504bfc2-99c3-4c2a-869b-3d185a2b86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bfc2-99c3-4c2a-869b-3d185a2b8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8FCA61-1A70-45D2-935E-0055871679A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504bfc2-99c3-4c2a-869b-3d185a2b86b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098B7E-E511-42B3-B4C3-CFF7319F3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4bfc2-99c3-4c2a-869b-3d185a2b86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87D942-02F1-4C44-9E18-14B7B5719A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1764</TotalTime>
  <Words>1376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Consolas</vt:lpstr>
      <vt:lpstr>Office Theme</vt:lpstr>
      <vt:lpstr> PPML Project  Semi-Honest 4PC Q2 Protocol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Garbled Circuit Protocols for Small Number of Parties in  the Honest Majority Setting</dc:title>
  <dc:creator>IMT2016035 Nikhil Pappu</dc:creator>
  <cp:lastModifiedBy>Troll Lol</cp:lastModifiedBy>
  <cp:revision>73</cp:revision>
  <dcterms:created xsi:type="dcterms:W3CDTF">2020-04-04T09:14:08Z</dcterms:created>
  <dcterms:modified xsi:type="dcterms:W3CDTF">2020-05-22T19:01:05Z</dcterms:modified>
</cp:coreProperties>
</file>