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66" r:id="rId6"/>
    <p:sldId id="259" r:id="rId7"/>
    <p:sldId id="260" r:id="rId8"/>
    <p:sldId id="261" r:id="rId9"/>
    <p:sldId id="267" r:id="rId10"/>
    <p:sldId id="263" r:id="rId11"/>
    <p:sldId id="268" r:id="rId12"/>
    <p:sldId id="262"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5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114" y="660400"/>
            <a:ext cx="7772400" cy="1470025"/>
          </a:xfrm>
        </p:spPr>
        <p:txBody>
          <a:bodyPr/>
          <a:lstStyle/>
          <a:p>
            <a:r>
              <a:rPr b="1" dirty="0">
                <a:latin typeface="Times New Roman" panose="02020603050405020304" pitchFamily="18" charset="0"/>
                <a:cs typeface="Times New Roman" panose="02020603050405020304" pitchFamily="18" charset="0"/>
              </a:rPr>
              <a:t>Sustainable Development in the Coal Industry</a:t>
            </a:r>
          </a:p>
        </p:txBody>
      </p:sp>
      <p:sp>
        <p:nvSpPr>
          <p:cNvPr id="3" name="Subtitle 2"/>
          <p:cNvSpPr>
            <a:spLocks noGrp="1"/>
          </p:cNvSpPr>
          <p:nvPr>
            <p:ph type="subTitle" idx="1"/>
          </p:nvPr>
        </p:nvSpPr>
        <p:spPr>
          <a:xfrm>
            <a:off x="370113" y="2405742"/>
            <a:ext cx="8109857" cy="3791857"/>
          </a:xfrm>
        </p:spPr>
        <p:txBody>
          <a:bodyPr>
            <a:normAutofit/>
          </a:bodyPr>
          <a:lstStyle/>
          <a:p>
            <a:r>
              <a:rPr sz="2800" b="1" dirty="0">
                <a:solidFill>
                  <a:schemeClr val="tx1"/>
                </a:solidFill>
              </a:rPr>
              <a:t>A Case Study on India's Coal Industry</a:t>
            </a:r>
          </a:p>
          <a:p>
            <a:r>
              <a:rPr sz="2400" dirty="0">
                <a:solidFill>
                  <a:schemeClr val="tx1"/>
                </a:solidFill>
                <a:latin typeface="Times New Roman" panose="02020603050405020304" pitchFamily="18" charset="0"/>
                <a:cs typeface="Times New Roman" panose="02020603050405020304" pitchFamily="18" charset="0"/>
              </a:rPr>
              <a:t>Presented by:</a:t>
            </a:r>
            <a:r>
              <a:rPr lang="en-US" sz="2400" dirty="0">
                <a:solidFill>
                  <a:schemeClr val="tx1"/>
                </a:solidFill>
                <a:latin typeface="Times New Roman" panose="02020603050405020304" pitchFamily="18" charset="0"/>
                <a:cs typeface="Times New Roman" panose="02020603050405020304" pitchFamily="18" charset="0"/>
              </a:rPr>
              <a:t>1) Nikhil Pardhi</a:t>
            </a:r>
          </a:p>
          <a:p>
            <a:r>
              <a:rPr lang="en-US" sz="2400" dirty="0">
                <a:solidFill>
                  <a:schemeClr val="tx1"/>
                </a:solidFill>
                <a:latin typeface="Times New Roman" panose="02020603050405020304" pitchFamily="18" charset="0"/>
                <a:cs typeface="Times New Roman" panose="02020603050405020304" pitchFamily="18" charset="0"/>
              </a:rPr>
              <a:t>                    2) Tanvi Chute</a:t>
            </a:r>
          </a:p>
          <a:p>
            <a:r>
              <a:rPr lang="en-US" sz="2400" dirty="0">
                <a:solidFill>
                  <a:schemeClr val="tx1"/>
                </a:solidFill>
                <a:latin typeface="Times New Roman" panose="02020603050405020304" pitchFamily="18" charset="0"/>
                <a:cs typeface="Times New Roman" panose="02020603050405020304" pitchFamily="18" charset="0"/>
              </a:rPr>
              <a:t>                   3)  </a:t>
            </a:r>
            <a:r>
              <a:rPr lang="en-US" sz="2400" dirty="0" err="1">
                <a:solidFill>
                  <a:schemeClr val="tx1"/>
                </a:solidFill>
                <a:latin typeface="Times New Roman" panose="02020603050405020304" pitchFamily="18" charset="0"/>
                <a:cs typeface="Times New Roman" panose="02020603050405020304" pitchFamily="18" charset="0"/>
              </a:rPr>
              <a:t>Adithyan</a:t>
            </a:r>
            <a:r>
              <a:rPr lang="en-US" sz="2400" dirty="0">
                <a:solidFill>
                  <a:schemeClr val="tx1"/>
                </a:solidFill>
                <a:latin typeface="Times New Roman" panose="02020603050405020304" pitchFamily="18" charset="0"/>
                <a:cs typeface="Times New Roman" panose="02020603050405020304" pitchFamily="18" charset="0"/>
              </a:rPr>
              <a:t> S</a:t>
            </a:r>
          </a:p>
          <a:p>
            <a:r>
              <a:rPr lang="en-US" sz="2400" dirty="0">
                <a:solidFill>
                  <a:schemeClr val="tx1"/>
                </a:solidFill>
                <a:latin typeface="Times New Roman" panose="02020603050405020304" pitchFamily="18" charset="0"/>
                <a:cs typeface="Times New Roman" panose="02020603050405020304" pitchFamily="18" charset="0"/>
              </a:rPr>
              <a:t>                  4) Dhanush A</a:t>
            </a:r>
            <a:endParaRPr sz="2400" dirty="0">
              <a:solidFill>
                <a:schemeClr val="tx1"/>
              </a:solidFill>
              <a:latin typeface="Times New Roman" panose="02020603050405020304" pitchFamily="18" charset="0"/>
              <a:cs typeface="Times New Roman" panose="02020603050405020304" pitchFamily="18" charset="0"/>
            </a:endParaRPr>
          </a:p>
          <a:p>
            <a:r>
              <a:rPr sz="2800" dirty="0">
                <a:solidFill>
                  <a:schemeClr val="tx1"/>
                </a:solidFill>
              </a:rPr>
              <a:t>Date: </a:t>
            </a:r>
            <a:r>
              <a:rPr lang="en-US" sz="2800" dirty="0">
                <a:solidFill>
                  <a:schemeClr val="tx1"/>
                </a:solidFill>
              </a:rPr>
              <a:t>22-March-2025</a:t>
            </a:r>
            <a:endParaRPr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Solution Impact</a:t>
            </a:r>
          </a:p>
        </p:txBody>
      </p:sp>
      <p:sp>
        <p:nvSpPr>
          <p:cNvPr id="3" name="Content Placeholder 2"/>
          <p:cNvSpPr>
            <a:spLocks noGrp="1"/>
          </p:cNvSpPr>
          <p:nvPr>
            <p:ph idx="1"/>
          </p:nvPr>
        </p:nvSpPr>
        <p:spPr>
          <a:xfrm>
            <a:off x="381000" y="1325562"/>
            <a:ext cx="8229600" cy="5257800"/>
          </a:xfrm>
        </p:spPr>
        <p:txBody>
          <a:bodyPr>
            <a:noAutofit/>
          </a:bodyPr>
          <a:lstStyle/>
          <a:p>
            <a:r>
              <a:rPr b="1" dirty="0">
                <a:latin typeface="Times New Roman" panose="02020603050405020304" pitchFamily="18" charset="0"/>
                <a:cs typeface="Times New Roman" panose="02020603050405020304" pitchFamily="18" charset="0"/>
              </a:rPr>
              <a:t>Sustainability Benefits:</a:t>
            </a: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Reduced environmental degradation</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Improved compliance with regulations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Enhanced socio-economic conditions in mining areas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b="1" dirty="0">
                <a:latin typeface="Times New Roman" panose="02020603050405020304" pitchFamily="18" charset="0"/>
                <a:cs typeface="Times New Roman" panose="02020603050405020304" pitchFamily="18" charset="0"/>
              </a:rPr>
              <a:t>Implementation Strategies:</a:t>
            </a: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Investment in clean coal tech</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Policy reforms &amp; incentives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Training programs for workers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dirty="0">
                <a:latin typeface="Times New Roman" panose="02020603050405020304" pitchFamily="18" charset="0"/>
                <a:cs typeface="Times New Roman" panose="02020603050405020304" pitchFamily="18" charset="0"/>
              </a:rPr>
              <a:t>Explanation: Sustainability Adoption</a:t>
            </a:r>
          </a:p>
        </p:txBody>
      </p:sp>
      <p:pic>
        <p:nvPicPr>
          <p:cNvPr id="4" name="Picture 3" descr="sustainability_adoption.png"/>
          <p:cNvPicPr>
            <a:picLocks noChangeAspect="1"/>
          </p:cNvPicPr>
          <p:nvPr/>
        </p:nvPicPr>
        <p:blipFill>
          <a:blip r:embed="rId2"/>
          <a:stretch>
            <a:fillRect/>
          </a:stretch>
        </p:blipFill>
        <p:spPr>
          <a:xfrm>
            <a:off x="4572001" y="1971635"/>
            <a:ext cx="4114799" cy="3785652"/>
          </a:xfrm>
          <a:prstGeom prst="rect">
            <a:avLst/>
          </a:prstGeom>
        </p:spPr>
      </p:pic>
      <p:sp>
        <p:nvSpPr>
          <p:cNvPr id="5" name="Rectangle 1">
            <a:extLst>
              <a:ext uri="{FF2B5EF4-FFF2-40B4-BE49-F238E27FC236}">
                <a16:creationId xmlns:a16="http://schemas.microsoft.com/office/drawing/2014/main" xmlns="" id="{0AF30DFA-1C57-FAE1-6397-5008A06D5A5D}"/>
              </a:ext>
            </a:extLst>
          </p:cNvPr>
          <p:cNvSpPr>
            <a:spLocks noGrp="1" noChangeArrowheads="1"/>
          </p:cNvSpPr>
          <p:nvPr>
            <p:ph idx="1"/>
          </p:nvPr>
        </p:nvSpPr>
        <p:spPr bwMode="auto">
          <a:xfrm>
            <a:off x="0" y="1663858"/>
            <a:ext cx="47026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Carbon Capture (30%)</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Traps CO₂ before release.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Renewable Integration (25%)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solar/wind with coal power.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Mine Reclamation (20%)</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Restores mining areas.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Cleaner Technologies (25%)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efficiency, reduces emissions.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Challenges Faced</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High costs of sustainable technologies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Industry resistance to new policies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Inconsistent government regulations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Data gaps in tracking long-term environmental impact</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Conclusion &amp; Future Work</a:t>
            </a:r>
          </a:p>
        </p:txBody>
      </p:sp>
      <p:sp>
        <p:nvSpPr>
          <p:cNvPr id="3" name="Content Placeholder 2"/>
          <p:cNvSpPr>
            <a:spLocks noGrp="1"/>
          </p:cNvSpPr>
          <p:nvPr>
            <p:ph idx="1"/>
          </p:nvPr>
        </p:nvSpPr>
        <p:spPr/>
        <p:txBody>
          <a:bodyPr/>
          <a:lstStyle/>
          <a:p>
            <a:r>
              <a:rPr b="1" dirty="0">
                <a:latin typeface="Times New Roman" panose="02020603050405020304" pitchFamily="18" charset="0"/>
                <a:cs typeface="Times New Roman" panose="02020603050405020304" pitchFamily="18" charset="0"/>
              </a:rPr>
              <a:t>Summary: </a:t>
            </a:r>
            <a:r>
              <a:rPr dirty="0">
                <a:latin typeface="Times New Roman" panose="02020603050405020304" pitchFamily="18" charset="0"/>
                <a:cs typeface="Times New Roman" panose="02020603050405020304" pitchFamily="18" charset="0"/>
              </a:rPr>
              <a:t>Sustainable development in coal mining is achievable through policy, technology, and social programs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b="1"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 Expand data collection on health impacts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 Integrate AI-based monitoring for emissions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dirty="0">
                <a:latin typeface="Times New Roman" panose="02020603050405020304" pitchFamily="18" charset="0"/>
                <a:cs typeface="Times New Roman" panose="02020603050405020304" pitchFamily="18" charset="0"/>
              </a:rPr>
              <a:t> Develop long-term studies on sustainability effectiveness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1719943"/>
            <a:ext cx="8229600" cy="4525963"/>
          </a:xfrm>
        </p:spPr>
        <p:txBody>
          <a:bodyPr>
            <a:normAutofit/>
          </a:bodyPr>
          <a:lstStyle/>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Global Data on Sustainable </a:t>
            </a:r>
            <a:r>
              <a:rPr lang="en-IN" sz="2800" dirty="0" smtClean="0">
                <a:latin typeface="Times New Roman" panose="02020603050405020304" pitchFamily="18" charset="0"/>
                <a:cs typeface="Times New Roman" panose="02020603050405020304" pitchFamily="18" charset="0"/>
              </a:rPr>
              <a:t>Energy</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India’s Top Coal Producing </a:t>
            </a:r>
            <a:r>
              <a:rPr lang="en-IN" sz="2800" dirty="0" smtClean="0">
                <a:latin typeface="Times New Roman" panose="02020603050405020304" pitchFamily="18" charset="0"/>
                <a:cs typeface="Times New Roman" panose="02020603050405020304" pitchFamily="18" charset="0"/>
              </a:rPr>
              <a:t>States</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Coal Dust </a:t>
            </a:r>
            <a:r>
              <a:rPr lang="en-IN" sz="2800" dirty="0" smtClean="0">
                <a:latin typeface="Times New Roman" panose="02020603050405020304" pitchFamily="18" charset="0"/>
                <a:cs typeface="Times New Roman" panose="02020603050405020304" pitchFamily="18" charset="0"/>
              </a:rPr>
              <a:t>Concentration</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Kaggle</a:t>
            </a:r>
            <a:r>
              <a:rPr lang="en-IN" sz="2800" dirty="0">
                <a:latin typeface="Times New Roman" panose="02020603050405020304" pitchFamily="18" charset="0"/>
                <a:cs typeface="Times New Roman" panose="02020603050405020304" pitchFamily="18" charset="0"/>
              </a:rPr>
              <a:t>: CO₂ and Greenhouse Gas </a:t>
            </a:r>
            <a:r>
              <a:rPr lang="en-IN" sz="2800" dirty="0" smtClean="0">
                <a:latin typeface="Times New Roman" panose="02020603050405020304" pitchFamily="18" charset="0"/>
                <a:cs typeface="Times New Roman" panose="02020603050405020304" pitchFamily="18" charset="0"/>
              </a:rPr>
              <a:t>Emissions</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Scikit</a:t>
            </a:r>
            <a:r>
              <a:rPr lang="en-IN" sz="2800" dirty="0">
                <a:latin typeface="Times New Roman" panose="02020603050405020304" pitchFamily="18" charset="0"/>
                <a:cs typeface="Times New Roman" panose="02020603050405020304" pitchFamily="18" charset="0"/>
              </a:rPr>
              <a:t>-learn Documentation: https://scikit-learn.org/stable</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dirty="0" err="1">
                <a:latin typeface="Times New Roman" panose="02020603050405020304" pitchFamily="18" charset="0"/>
                <a:cs typeface="Times New Roman" panose="02020603050405020304" pitchFamily="18" charset="0"/>
              </a:rPr>
              <a:t>TensorFlow</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Keras</a:t>
            </a:r>
            <a:r>
              <a:rPr lang="en-IN" sz="2800" dirty="0">
                <a:latin typeface="Times New Roman" panose="02020603050405020304" pitchFamily="18" charset="0"/>
                <a:cs typeface="Times New Roman" panose="02020603050405020304" pitchFamily="18" charset="0"/>
              </a:rPr>
              <a:t> Documentation: https://www.tensorflow.org/</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dirty="0">
                <a:latin typeface="Times New Roman" panose="02020603050405020304" pitchFamily="18" charset="0"/>
                <a:cs typeface="Times New Roman" panose="02020603050405020304" pitchFamily="18" charset="0"/>
              </a:rPr>
              <a:t>Importance of the coal industry in energy production</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Major environmental and social challenges</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Objective: To explore sustainable solutions in the coal sector</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datasets used in this case study include:</a:t>
            </a:r>
          </a:p>
          <a:p>
            <a:r>
              <a:rPr lang="en-US" sz="2800" b="1" dirty="0">
                <a:latin typeface="Times New Roman" panose="02020603050405020304" pitchFamily="18" charset="0"/>
                <a:cs typeface="Times New Roman" panose="02020603050405020304" pitchFamily="18" charset="0"/>
              </a:rPr>
              <a:t>Global Sustainable Energy Data</a:t>
            </a:r>
            <a:r>
              <a:rPr lang="en-US" sz="2800" dirty="0">
                <a:latin typeface="Times New Roman" panose="02020603050405020304" pitchFamily="18" charset="0"/>
                <a:cs typeface="Times New Roman" panose="02020603050405020304" pitchFamily="18" charset="0"/>
              </a:rPr>
              <a:t>: Provides insights into renewable energy consumption worldwide.</a:t>
            </a:r>
          </a:p>
          <a:p>
            <a:r>
              <a:rPr lang="en-US" sz="2800" b="1" dirty="0">
                <a:latin typeface="Times New Roman" panose="02020603050405020304" pitchFamily="18" charset="0"/>
                <a:cs typeface="Times New Roman" panose="02020603050405020304" pitchFamily="18" charset="0"/>
              </a:rPr>
              <a:t>India's Top Coal-Producing States</a:t>
            </a:r>
            <a:r>
              <a:rPr lang="en-US" sz="2800" dirty="0">
                <a:latin typeface="Times New Roman" panose="02020603050405020304" pitchFamily="18" charset="0"/>
                <a:cs typeface="Times New Roman" panose="02020603050405020304" pitchFamily="18" charset="0"/>
              </a:rPr>
              <a:t>: Contains data on coal production in different Indian states.</a:t>
            </a:r>
          </a:p>
          <a:p>
            <a:r>
              <a:rPr lang="en-US" sz="2800" b="1" dirty="0">
                <a:latin typeface="Times New Roman" panose="02020603050405020304" pitchFamily="18" charset="0"/>
                <a:cs typeface="Times New Roman" panose="02020603050405020304" pitchFamily="18" charset="0"/>
              </a:rPr>
              <a:t>Coal Dust Concentration Data</a:t>
            </a:r>
            <a:r>
              <a:rPr lang="en-US" sz="2800" dirty="0">
                <a:latin typeface="Times New Roman" panose="02020603050405020304" pitchFamily="18" charset="0"/>
                <a:cs typeface="Times New Roman" panose="02020603050405020304" pitchFamily="18" charset="0"/>
              </a:rPr>
              <a:t>: Measures dust levels in coal mines, affecting environmental and worker safety.</a:t>
            </a:r>
          </a:p>
          <a:p>
            <a:r>
              <a:rPr lang="en-US" sz="2800" b="1" dirty="0">
                <a:latin typeface="Times New Roman" panose="02020603050405020304" pitchFamily="18" charset="0"/>
                <a:cs typeface="Times New Roman" panose="02020603050405020304" pitchFamily="18" charset="0"/>
              </a:rPr>
              <a:t>CO2 and Greenhouse Gas Emissions</a:t>
            </a:r>
            <a:r>
              <a:rPr lang="en-US" sz="2800" dirty="0">
                <a:latin typeface="Times New Roman" panose="02020603050405020304" pitchFamily="18" charset="0"/>
                <a:cs typeface="Times New Roman" panose="02020603050405020304" pitchFamily="18" charset="0"/>
              </a:rPr>
              <a:t>: Records emissions related to coal production and energy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Data Preprocessing</a:t>
            </a:r>
            <a:r>
              <a:rPr lang="en-US" sz="2800" b="1" dirty="0" smtClean="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Cleaning: Missing values in emissions and energy data were handled using mean imputation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Normalization: Features like coal production and emissions were scaled for consistency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Merging: Datasets were merged using "Country" and "Year" as common keys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Feature Engineering: A sustainability score was calculated using renewable energy consumption and emissions data</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5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Explanation: Coal Production Trends</a:t>
            </a:r>
          </a:p>
        </p:txBody>
      </p:sp>
      <p:sp>
        <p:nvSpPr>
          <p:cNvPr id="3" name="Content Placeholder 2"/>
          <p:cNvSpPr>
            <a:spLocks noGrp="1"/>
          </p:cNvSpPr>
          <p:nvPr>
            <p:ph idx="1"/>
          </p:nvPr>
        </p:nvSpPr>
        <p:spPr>
          <a:xfrm>
            <a:off x="457199" y="1600199"/>
            <a:ext cx="4659087" cy="5148943"/>
          </a:xfrm>
        </p:spPr>
        <p:txBody>
          <a:bodyPr>
            <a:normAutofit fontScale="92500" lnSpcReduction="20000"/>
          </a:bodyPr>
          <a:lstStyle/>
          <a:p>
            <a:r>
              <a:rPr sz="3500" dirty="0">
                <a:latin typeface="Times New Roman" panose="02020603050405020304" pitchFamily="18" charset="0"/>
                <a:cs typeface="Times New Roman" panose="02020603050405020304" pitchFamily="18" charset="0"/>
              </a:rPr>
              <a:t>The bar chart represents coal production over the years 2015-2020.</a:t>
            </a:r>
          </a:p>
          <a:p>
            <a:r>
              <a:rPr sz="3500" dirty="0">
                <a:latin typeface="Times New Roman" panose="02020603050405020304" pitchFamily="18" charset="0"/>
                <a:cs typeface="Times New Roman" panose="02020603050405020304" pitchFamily="18" charset="0"/>
              </a:rPr>
              <a:t>Production peaked at 920 million tons in 2019 before slightly declining in 2020.</a:t>
            </a:r>
          </a:p>
          <a:p>
            <a:r>
              <a:rPr sz="3500" dirty="0">
                <a:latin typeface="Times New Roman" panose="02020603050405020304" pitchFamily="18" charset="0"/>
                <a:cs typeface="Times New Roman" panose="02020603050405020304" pitchFamily="18" charset="0"/>
              </a:rPr>
              <a:t>Factors influencing this trend include regulatory changes, economic conditions, and sustainability efforts</a:t>
            </a:r>
            <a:r>
              <a:rPr dirty="0"/>
              <a:t>.</a:t>
            </a:r>
          </a:p>
        </p:txBody>
      </p:sp>
      <p:pic>
        <p:nvPicPr>
          <p:cNvPr id="4" name="Picture 3" descr="coal_production_trends.png"/>
          <p:cNvPicPr>
            <a:picLocks noChangeAspect="1"/>
          </p:cNvPicPr>
          <p:nvPr/>
        </p:nvPicPr>
        <p:blipFill>
          <a:blip r:embed="rId2"/>
          <a:stretch>
            <a:fillRect/>
          </a:stretch>
        </p:blipFill>
        <p:spPr>
          <a:xfrm>
            <a:off x="5029200" y="1611086"/>
            <a:ext cx="4114800" cy="37229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Problem Statement &amp; Objectives</a:t>
            </a:r>
          </a:p>
        </p:txBody>
      </p:sp>
      <p:sp>
        <p:nvSpPr>
          <p:cNvPr id="3" name="Content Placeholder 2"/>
          <p:cNvSpPr>
            <a:spLocks noGrp="1"/>
          </p:cNvSpPr>
          <p:nvPr>
            <p:ph idx="1"/>
          </p:nvPr>
        </p:nvSpPr>
        <p:spPr/>
        <p:txBody>
          <a:bodyPr>
            <a:normAutofit/>
          </a:bodyPr>
          <a:lstStyle/>
          <a:p>
            <a:r>
              <a:rPr sz="2000" b="1" dirty="0">
                <a:latin typeface="Times New Roman" panose="02020603050405020304" pitchFamily="18" charset="0"/>
                <a:cs typeface="Times New Roman" panose="02020603050405020304" pitchFamily="18" charset="0"/>
              </a:rPr>
              <a:t>Problem:</a:t>
            </a:r>
            <a:r>
              <a:rP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Coal remains a crucial energy source, but its production and usage contribute significantly to environmental pollution. This case study investigates how sustainable practices can be integrated into coal production to minimize its environmental impact while maintaining energy security.</a:t>
            </a:r>
          </a:p>
          <a:p>
            <a:r>
              <a:rPr sz="2000" b="1" dirty="0" smtClean="0">
                <a:latin typeface="Times New Roman" panose="02020603050405020304" pitchFamily="18" charset="0"/>
                <a:cs typeface="Times New Roman" panose="02020603050405020304" pitchFamily="18" charset="0"/>
              </a:rPr>
              <a:t>Objectives</a:t>
            </a:r>
            <a:r>
              <a:rPr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Assess the environmental impact of coal production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Analyze coal dust concentration and its effects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Identify correlations between coal production and CO2 emissions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Develop a sustainability score for coal-producing regions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Recommend strategies for greener coal production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172"/>
            <a:ext cx="8229600" cy="566610"/>
          </a:xfrm>
        </p:spPr>
        <p:txBody>
          <a:bodyPr>
            <a:normAutofit fontScale="90000"/>
          </a:bodyPr>
          <a:lstStyle/>
          <a:p>
            <a:r>
              <a:rPr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457200" y="941832"/>
            <a:ext cx="8345424" cy="5495544"/>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Approach</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collection from multiple sources related to coal production, emissions, and sustainability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Data preprocessing to ensure consistency and accuracy</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Exploratory Data Analysis (EDA) to understand key trends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Application of machine learning models for prediction and classification</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Algorithms Used</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Linear Regression: Predicts CO2 emissions based on coal production and dust levels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Random Forest Classification: Classifies coal regions into sustainable and unsustainable categories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K-Means Clustering: Groups coal-producing regions based on sustainability metrics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Deep Learning (Neural Network): Predicts emissions trends based on coal production data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Evaluation Metrics</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Root Mean Squared Error (RMSE) for regression models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Accuracy and Classification Report for classification models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Cluster visualization for sustainability analysis.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8"/>
            <a:ext cx="8125968" cy="676338"/>
          </a:xfrm>
        </p:spPr>
        <p:txBody>
          <a:bodyPr>
            <a:normAutofit fontScale="90000"/>
          </a:bodyPr>
          <a:lstStyle/>
          <a:p>
            <a:r>
              <a:rPr dirty="0">
                <a:latin typeface="Times New Roman" panose="02020603050405020304" pitchFamily="18" charset="0"/>
                <a:cs typeface="Times New Roman" panose="02020603050405020304" pitchFamily="18" charset="0"/>
              </a:rPr>
              <a:t>Results &amp; Insights</a:t>
            </a:r>
          </a:p>
        </p:txBody>
      </p:sp>
      <p:sp>
        <p:nvSpPr>
          <p:cNvPr id="3" name="Content Placeholder 2"/>
          <p:cNvSpPr>
            <a:spLocks noGrp="1"/>
          </p:cNvSpPr>
          <p:nvPr>
            <p:ph idx="1"/>
          </p:nvPr>
        </p:nvSpPr>
        <p:spPr>
          <a:xfrm>
            <a:off x="0" y="768096"/>
            <a:ext cx="4279392" cy="598627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Model Performance</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CO2 Emissions Regression Model: Not available due to missing target data</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Random Forest Classification Accuracy: 100% (1.0) - Indicates the model perfectly classified sustainability categories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K-Means Clustering: Successfully grouped coal-producing regions into three clusters based on production, dust concentration, and sustainability score.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Graphs/Visualizations</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Scatterplot of Coal Production vs. CO2 Emissions (CO2 data not available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Boxplot of Coal Dust Concentration across regions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Histogram of Sustainability Scores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Clustering visualization using K-Means.</a:t>
            </a:r>
            <a:endParaRPr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01312" y="1612711"/>
            <a:ext cx="4603042" cy="35079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Explanation: Carbon Emissions Trends</a:t>
            </a:r>
          </a:p>
        </p:txBody>
      </p:sp>
      <p:sp>
        <p:nvSpPr>
          <p:cNvPr id="3" name="Content Placeholder 2"/>
          <p:cNvSpPr>
            <a:spLocks noGrp="1"/>
          </p:cNvSpPr>
          <p:nvPr>
            <p:ph idx="1"/>
          </p:nvPr>
        </p:nvSpPr>
        <p:spPr>
          <a:xfrm>
            <a:off x="457199" y="1600200"/>
            <a:ext cx="4920343" cy="5257800"/>
          </a:xfrm>
        </p:spPr>
        <p:txBody>
          <a:bodyPr>
            <a:normAutofit lnSpcReduction="10000"/>
          </a:bodyPr>
          <a:lstStyle/>
          <a:p>
            <a:r>
              <a:rPr sz="2800" dirty="0">
                <a:latin typeface="Times New Roman" panose="02020603050405020304" pitchFamily="18" charset="0"/>
                <a:cs typeface="Times New Roman" panose="02020603050405020304" pitchFamily="18" charset="0"/>
              </a:rPr>
              <a:t> The line chart shows steady decrease in CO₂ emissions from 1800 million tons (2015) to 1550 million tons (2020).</a:t>
            </a:r>
          </a:p>
          <a:p>
            <a:r>
              <a:rPr sz="2800" dirty="0">
                <a:latin typeface="Times New Roman" panose="02020603050405020304" pitchFamily="18" charset="0"/>
                <a:cs typeface="Times New Roman" panose="02020603050405020304" pitchFamily="18" charset="0"/>
              </a:rPr>
              <a:t>This suggests a shift towards cleaner technologies and improved efficiency in coal production.</a:t>
            </a:r>
          </a:p>
          <a:p>
            <a:r>
              <a:rPr sz="2800" dirty="0">
                <a:latin typeface="Times New Roman" panose="02020603050405020304" pitchFamily="18" charset="0"/>
                <a:cs typeface="Times New Roman" panose="02020603050405020304" pitchFamily="18" charset="0"/>
              </a:rPr>
              <a:t>Government policies and industry-led sustainability measures likely played a role in reducing emissions.</a:t>
            </a:r>
          </a:p>
        </p:txBody>
      </p:sp>
      <p:pic>
        <p:nvPicPr>
          <p:cNvPr id="4" name="Picture 3" descr="emissions_trends.png"/>
          <p:cNvPicPr>
            <a:picLocks noChangeAspect="1"/>
          </p:cNvPicPr>
          <p:nvPr/>
        </p:nvPicPr>
        <p:blipFill>
          <a:blip r:embed="rId2"/>
          <a:stretch>
            <a:fillRect/>
          </a:stretch>
        </p:blipFill>
        <p:spPr>
          <a:xfrm>
            <a:off x="5279570" y="1904999"/>
            <a:ext cx="3864429" cy="35269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812</Words>
  <Application>Microsoft Office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Office Theme</vt:lpstr>
      <vt:lpstr>Sustainable Development in the Coal Industry</vt:lpstr>
      <vt:lpstr>Introduction</vt:lpstr>
      <vt:lpstr>Dataset Overview</vt:lpstr>
      <vt:lpstr>Dataset Overview</vt:lpstr>
      <vt:lpstr>Explanation: Coal Production Trends</vt:lpstr>
      <vt:lpstr>Problem Statement &amp; Objectives</vt:lpstr>
      <vt:lpstr>Methodology</vt:lpstr>
      <vt:lpstr>Results &amp; Insights</vt:lpstr>
      <vt:lpstr>Explanation: Carbon Emissions Trends</vt:lpstr>
      <vt:lpstr>Solution Impact</vt:lpstr>
      <vt:lpstr>Explanation: Sustainability Adoption</vt:lpstr>
      <vt:lpstr>Challenges Faced</vt:lpstr>
      <vt:lpstr>Conclusion &amp; Future Work</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Development in the Coal Industry</dc:title>
  <dc:subject/>
  <dc:creator>Tanvi</dc:creator>
  <cp:keywords/>
  <dc:description>generated using python-pptx</dc:description>
  <cp:lastModifiedBy>Microsoft account</cp:lastModifiedBy>
  <cp:revision>5</cp:revision>
  <dcterms:created xsi:type="dcterms:W3CDTF">2013-01-27T09:14:16Z</dcterms:created>
  <dcterms:modified xsi:type="dcterms:W3CDTF">2025-03-22T15:41:52Z</dcterms:modified>
  <cp:category/>
</cp:coreProperties>
</file>