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66FF"/>
    <a:srgbClr val="FF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38084-DB33-49FE-9AAF-D656723BF52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F226-FF20-4ADB-8A3A-D8A9B5F70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8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1B469-44BF-4EE6-AD51-977C8CC1D03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1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4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89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93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6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57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74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15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2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2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6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4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5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32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7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14A6-DDB9-4986-943D-AA43510DDB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06D6-E08A-4A39-BCDC-8206E78C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hwabencode.com/blog/2019/10/27/MSSQL-Server-2017-Docker-Full-Text-Search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aleph.deviantart.com/art/simple-mysql-icon-167971780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freepngimg.com/png/71422-database-corporation-server-sql-oracle-microsoft-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computer-data-depth-of-field-577585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hris.theserenos.com/blog/2017/06/13/backup-your-stuff/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1236"/>
            <a:ext cx="8458200" cy="6686764"/>
          </a:xfrm>
          <a:noFill/>
        </p:spPr>
        <p:txBody>
          <a:bodyPr>
            <a:normAutofit lnSpcReduction="10000"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None/>
              <a:defRPr/>
            </a:pPr>
            <a:r>
              <a:rPr lang="en-US" sz="2200" b="1" dirty="0"/>
              <a:t>Presentation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None/>
              <a:defRPr/>
            </a:pPr>
            <a:r>
              <a:rPr lang="en-US" sz="2200" b="1" dirty="0"/>
              <a:t>On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None/>
              <a:defRPr/>
            </a:pPr>
            <a:r>
              <a:rPr lang="en-US" sz="2200" b="1" dirty="0"/>
              <a:t>“</a:t>
            </a:r>
            <a:r>
              <a:rPr lang="en-IN" sz="2200" b="1" dirty="0"/>
              <a:t>Database Management Systems</a:t>
            </a:r>
            <a:r>
              <a:rPr lang="en-US" sz="2200" b="1" dirty="0"/>
              <a:t>"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endParaRPr lang="en-US" sz="2200" dirty="0"/>
          </a:p>
          <a:p>
            <a:pPr algn="ctr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endParaRPr lang="en-US" sz="2200" dirty="0"/>
          </a:p>
          <a:p>
            <a:pPr algn="ctr" eaLnBrk="1" hangingPunct="1">
              <a:spcBef>
                <a:spcPct val="50000"/>
              </a:spcBef>
              <a:buClrTx/>
              <a:buSzTx/>
              <a:buNone/>
              <a:defRPr/>
            </a:pPr>
            <a:endParaRPr lang="en-US" sz="1600" b="1" dirty="0">
              <a:latin typeface="+mj-lt"/>
            </a:endParaRP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 err="1">
                <a:latin typeface="+mj-lt"/>
              </a:rPr>
              <a:t>Shirpur</a:t>
            </a:r>
            <a:r>
              <a:rPr lang="en-US" sz="1600" b="1" dirty="0">
                <a:latin typeface="+mj-lt"/>
              </a:rPr>
              <a:t> Education Society's</a:t>
            </a: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R. C. Patel Institute of Technology, </a:t>
            </a:r>
            <a:r>
              <a:rPr lang="en-US" sz="1600" b="1" dirty="0" err="1">
                <a:latin typeface="+mj-lt"/>
              </a:rPr>
              <a:t>Shirpur</a:t>
            </a:r>
            <a:endParaRPr lang="en-US" sz="1600" b="1" dirty="0">
              <a:latin typeface="+mj-lt"/>
            </a:endParaRP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An Autonomous Institute</a:t>
            </a: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Submitted by</a:t>
            </a: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Bhuvanesh Suryakant Neve </a:t>
            </a: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Tushar Dilip </a:t>
            </a:r>
            <a:r>
              <a:rPr lang="en-US" sz="1600" b="1" dirty="0" err="1">
                <a:latin typeface="+mj-lt"/>
              </a:rPr>
              <a:t>Sonawane</a:t>
            </a:r>
            <a:endParaRPr lang="en-US" sz="1600" b="1" dirty="0">
              <a:latin typeface="+mj-lt"/>
            </a:endParaRP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Darshan Pravin Mali </a:t>
            </a: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Niraj Manoj Mahajan </a:t>
            </a: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S.Y.(Computer)/2024-2025/PRN NO:- 231101190</a:t>
            </a:r>
            <a:br>
              <a:rPr lang="en-US" sz="1600" b="1" dirty="0">
                <a:latin typeface="+mj-lt"/>
              </a:rPr>
            </a:br>
            <a:endParaRPr lang="en-US" sz="1600" b="1" dirty="0">
              <a:latin typeface="+mj-lt"/>
            </a:endParaRP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Under The Guidance of</a:t>
            </a: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Prof. S.B </a:t>
            </a:r>
            <a:r>
              <a:rPr lang="en-US" sz="1600" b="1" dirty="0" err="1">
                <a:latin typeface="+mj-lt"/>
              </a:rPr>
              <a:t>Raghuwanshi</a:t>
            </a:r>
            <a:r>
              <a:rPr lang="en-US" sz="1600" b="1" dirty="0">
                <a:latin typeface="+mj-lt"/>
              </a:rPr>
              <a:t>                                                            </a:t>
            </a:r>
          </a:p>
          <a:p>
            <a:pPr algn="ctr">
              <a:spcBef>
                <a:spcPct val="50000"/>
              </a:spcBef>
              <a:buNone/>
              <a:defRPr/>
            </a:pPr>
            <a:r>
              <a:rPr lang="en-US" sz="1600" b="1" dirty="0">
                <a:latin typeface="+mj-lt"/>
              </a:rPr>
              <a:t>R. C. Patel Institute of Technology, </a:t>
            </a:r>
            <a:r>
              <a:rPr lang="en-US" sz="1600" b="1" dirty="0" err="1">
                <a:latin typeface="+mj-lt"/>
              </a:rPr>
              <a:t>Shirpur</a:t>
            </a:r>
            <a:endParaRPr lang="en-US" sz="1600" b="1" dirty="0">
              <a:latin typeface="+mj-lt"/>
            </a:endParaRPr>
          </a:p>
          <a:p>
            <a:pPr algn="ctr">
              <a:spcBef>
                <a:spcPct val="50000"/>
              </a:spcBef>
              <a:buNone/>
              <a:defRPr/>
            </a:pPr>
            <a:endParaRPr lang="en-US" sz="1600" b="1" dirty="0">
              <a:latin typeface="+mj-lt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1"/>
            <a:ext cx="2133600" cy="276999"/>
          </a:xfrm>
          <a:noFill/>
        </p:spPr>
        <p:txBody>
          <a:bodyPr vert="horz" lIns="72000" tIns="45720" rIns="91440" bIns="45720" rtlCol="0" anchor="b" anchorCtr="0">
            <a:spAutoFit/>
          </a:bodyPr>
          <a:lstStyle/>
          <a:p>
            <a:pPr marL="342900" indent="-342900"/>
            <a:fld id="{57A29C36-7EAB-4DF3-B309-53FAFBA1B2A9}" type="slidenum">
              <a:rPr lang="en-US" smtClean="0"/>
              <a:pPr marL="342900" indent="-342900"/>
              <a:t>1</a:t>
            </a:fld>
            <a:endParaRPr lang="en-US" dirty="0"/>
          </a:p>
        </p:txBody>
      </p:sp>
      <p:pic>
        <p:nvPicPr>
          <p:cNvPr id="1026" name="Picture 2" descr="https://www.rcpit.ac.in/uploads/15998372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499867"/>
            <a:ext cx="1581150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189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EF1CA-3C42-E3E9-2E0E-D43776C89302}"/>
              </a:ext>
            </a:extLst>
          </p:cNvPr>
          <p:cNvSpPr txBox="1"/>
          <p:nvPr/>
        </p:nvSpPr>
        <p:spPr>
          <a:xfrm>
            <a:off x="4375641" y="728967"/>
            <a:ext cx="3914919" cy="58477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CD7DE1-442C-598A-C6B4-F44AAFEF0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F93B9-37DA-C4FA-E3CA-D2B8C902DD3B}"/>
              </a:ext>
            </a:extLst>
          </p:cNvPr>
          <p:cNvSpPr txBox="1"/>
          <p:nvPr/>
        </p:nvSpPr>
        <p:spPr>
          <a:xfrm>
            <a:off x="1094527" y="1891207"/>
            <a:ext cx="9636226" cy="369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 </a:t>
            </a:r>
            <a:r>
              <a:rPr lang="en-US" sz="2000" b="1" dirty="0">
                <a:latin typeface="Georgia" panose="02040502050405020303" pitchFamily="18" charset="0"/>
              </a:rPr>
              <a:t>DBMS </a:t>
            </a:r>
            <a:r>
              <a:rPr lang="en-US" sz="2000" dirty="0">
                <a:latin typeface="Georgia" panose="02040502050405020303" pitchFamily="18" charset="0"/>
              </a:rPr>
              <a:t>is a powerful tool for managing large sets of data in modern information systems.</a:t>
            </a:r>
          </a:p>
          <a:p>
            <a:pPr marL="342900" indent="-342900"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It ensures that data is easily accessible, secure, and managed in an organized way.</a:t>
            </a:r>
          </a:p>
          <a:p>
            <a:pPr marL="342900" indent="-342900"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With growing data needs in industries like healthcare, finance, and e-commerce, DBMS solutions are essential for efficiency and productivity.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6D2CB-B1EC-E47E-5D1B-DA58ADE15B30}"/>
              </a:ext>
            </a:extLst>
          </p:cNvPr>
          <p:cNvSpPr txBox="1"/>
          <p:nvPr/>
        </p:nvSpPr>
        <p:spPr>
          <a:xfrm>
            <a:off x="1694328" y="2169459"/>
            <a:ext cx="6069107" cy="372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IN" sz="2000" b="1" dirty="0">
                <a:latin typeface="Georgia" panose="02040502050405020303" pitchFamily="18" charset="0"/>
              </a:rPr>
              <a:t>Introduction </a:t>
            </a:r>
          </a:p>
          <a:p>
            <a:pPr marL="457200" indent="-457200" algn="just">
              <a:lnSpc>
                <a:spcPct val="15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IN" sz="2000" b="1" dirty="0">
                <a:latin typeface="Georgia" panose="02040502050405020303" pitchFamily="18" charset="0"/>
              </a:rPr>
              <a:t>Key Features of DBMS </a:t>
            </a:r>
          </a:p>
          <a:p>
            <a:pPr marL="457200" indent="-457200" algn="just">
              <a:lnSpc>
                <a:spcPct val="15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IN" sz="2000" b="1" dirty="0">
                <a:latin typeface="Georgia" panose="02040502050405020303" pitchFamily="18" charset="0"/>
              </a:rPr>
              <a:t>Advantages of DBMS </a:t>
            </a:r>
          </a:p>
          <a:p>
            <a:pPr marL="457200" indent="-457200" algn="just">
              <a:lnSpc>
                <a:spcPct val="15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IN" sz="2000" b="1" dirty="0">
                <a:latin typeface="Georgia" panose="02040502050405020303" pitchFamily="18" charset="0"/>
              </a:rPr>
              <a:t>Components of DBMS</a:t>
            </a:r>
          </a:p>
          <a:p>
            <a:pPr marL="457200" indent="-457200" algn="just">
              <a:lnSpc>
                <a:spcPct val="15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IN" sz="2000" b="1" dirty="0">
                <a:latin typeface="Georgia" panose="02040502050405020303" pitchFamily="18" charset="0"/>
              </a:rPr>
              <a:t>Examples of Relational Database </a:t>
            </a:r>
          </a:p>
          <a:p>
            <a:pPr marL="457200" indent="-457200" algn="just">
              <a:lnSpc>
                <a:spcPct val="15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IN" sz="2000" b="1" dirty="0">
                <a:latin typeface="Georgia" panose="02040502050405020303" pitchFamily="18" charset="0"/>
              </a:rPr>
              <a:t> Limitations of Traditional File Systems</a:t>
            </a:r>
          </a:p>
          <a:p>
            <a:pPr marL="457200" indent="-457200" algn="just">
              <a:lnSpc>
                <a:spcPct val="15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IN" sz="2000" b="1" dirty="0">
                <a:latin typeface="Georgia" panose="02040502050405020303" pitchFamily="18" charset="0"/>
              </a:rPr>
              <a:t>DBMS vs Traditional File System  </a:t>
            </a:r>
          </a:p>
          <a:p>
            <a:pPr marL="457200" indent="-457200" algn="just">
              <a:lnSpc>
                <a:spcPct val="15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IN" sz="2000" b="1" dirty="0">
                <a:latin typeface="Georgia" panose="02040502050405020303" pitchFamily="18" charset="0"/>
              </a:rPr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A463-D1DA-FD84-C6E5-E6F93858D8D2}"/>
              </a:ext>
            </a:extLst>
          </p:cNvPr>
          <p:cNvSpPr txBox="1"/>
          <p:nvPr/>
        </p:nvSpPr>
        <p:spPr>
          <a:xfrm>
            <a:off x="4840942" y="1084729"/>
            <a:ext cx="2805953" cy="5847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rgbClr val="00B050"/>
                </a:solidFill>
                <a:latin typeface="Georgia" panose="02040502050405020303" pitchFamily="18" charset="0"/>
              </a:rPr>
              <a:t>Outline</a:t>
            </a:r>
            <a:endParaRPr lang="en-IN" sz="2400" b="1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92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EF1CA-3C42-E3E9-2E0E-D43776C89302}"/>
              </a:ext>
            </a:extLst>
          </p:cNvPr>
          <p:cNvSpPr txBox="1"/>
          <p:nvPr/>
        </p:nvSpPr>
        <p:spPr>
          <a:xfrm>
            <a:off x="4425786" y="701515"/>
            <a:ext cx="3529882" cy="58477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accent1"/>
                </a:solidFill>
                <a:latin typeface="Georgia" panose="02040502050405020303" pitchFamily="18" charset="0"/>
              </a:rPr>
              <a:t>Introduction  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CD7DE1-442C-598A-C6B4-F44AAFEF0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C27FD-7C50-A265-1752-EE1CF7FCDB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68" y="1373847"/>
            <a:ext cx="3812641" cy="29656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0A5668-8F96-901A-E460-B1B2A1EFA792}"/>
              </a:ext>
            </a:extLst>
          </p:cNvPr>
          <p:cNvSpPr txBox="1"/>
          <p:nvPr/>
        </p:nvSpPr>
        <p:spPr>
          <a:xfrm>
            <a:off x="1172277" y="1618501"/>
            <a:ext cx="3353424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Georgia" panose="02040502050405020303" pitchFamily="18" charset="0"/>
              </a:rPr>
              <a:t>What is a DBMS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88282-1347-EF75-6F73-89A699F17876}"/>
              </a:ext>
            </a:extLst>
          </p:cNvPr>
          <p:cNvSpPr txBox="1"/>
          <p:nvPr/>
        </p:nvSpPr>
        <p:spPr>
          <a:xfrm>
            <a:off x="870897" y="2243900"/>
            <a:ext cx="6154498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 </a:t>
            </a:r>
            <a:r>
              <a:rPr lang="en-US" sz="2000" b="1" dirty="0">
                <a:solidFill>
                  <a:schemeClr val="accent6"/>
                </a:solidFill>
                <a:latin typeface="Georgia" panose="02040502050405020303" pitchFamily="18" charset="0"/>
              </a:rPr>
              <a:t>Database Management System (DBMS)</a:t>
            </a:r>
            <a:r>
              <a:rPr lang="en-US" sz="2000" dirty="0">
                <a:latin typeface="Georgia" panose="02040502050405020303" pitchFamily="18" charset="0"/>
              </a:rPr>
              <a:t> is software used to create, manage, and control databases.</a:t>
            </a:r>
            <a:endParaRPr lang="en-IN" sz="2000" dirty="0">
              <a:latin typeface="Georgia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It allows data to be stored, retrieved, and updated efficiently.</a:t>
            </a:r>
          </a:p>
          <a:p>
            <a:pPr marL="285750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Common types of DBMS: Hierarchical, Network, and Relational (RDBMS).</a:t>
            </a:r>
          </a:p>
          <a:p>
            <a:pPr marL="285750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Example: </a:t>
            </a:r>
            <a:r>
              <a:rPr lang="en-IN" sz="2000" b="1" dirty="0">
                <a:latin typeface="Georgia" panose="02040502050405020303" pitchFamily="18" charset="0"/>
              </a:rPr>
              <a:t>MySQL, Oracle, Microsoft SQL Server.</a:t>
            </a:r>
            <a:endParaRPr lang="en-US" sz="2000" b="1" dirty="0">
              <a:latin typeface="Georgia" panose="02040502050405020303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07AAD-83EB-D915-A28E-C762D1022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60308" y="5160654"/>
            <a:ext cx="956150" cy="108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A0B90B-5443-D762-E7B3-A25CE795E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75103" y="5160654"/>
            <a:ext cx="1097565" cy="1097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A4CA5B-7FC7-8A5F-820A-4EFF564708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95214" y="5152238"/>
            <a:ext cx="1373095" cy="1114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495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EF1CA-3C42-E3E9-2E0E-D43776C89302}"/>
              </a:ext>
            </a:extLst>
          </p:cNvPr>
          <p:cNvSpPr txBox="1"/>
          <p:nvPr/>
        </p:nvSpPr>
        <p:spPr>
          <a:xfrm>
            <a:off x="3875789" y="792304"/>
            <a:ext cx="5603877" cy="58477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Key Features Of DBMS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CD7DE1-442C-598A-C6B4-F44AAFEF0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88282-1347-EF75-6F73-89A699F17876}"/>
              </a:ext>
            </a:extLst>
          </p:cNvPr>
          <p:cNvSpPr txBox="1"/>
          <p:nvPr/>
        </p:nvSpPr>
        <p:spPr>
          <a:xfrm>
            <a:off x="890641" y="1653748"/>
            <a:ext cx="7173508" cy="5114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Data Redundancy Control</a:t>
            </a:r>
            <a:r>
              <a:rPr lang="en-US" sz="2000" dirty="0">
                <a:latin typeface="Georgia" panose="02040502050405020303" pitchFamily="18" charset="0"/>
              </a:rPr>
              <a:t>: Minimizes the duplication of data, ensuring efficient use of storage.</a:t>
            </a:r>
          </a:p>
          <a:p>
            <a:pPr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Data Integrity</a:t>
            </a:r>
            <a:r>
              <a:rPr lang="en-US" sz="2000" dirty="0">
                <a:latin typeface="Georgia" panose="02040502050405020303" pitchFamily="18" charset="0"/>
              </a:rPr>
              <a:t>: Maintains data accuracy and consistency over its lifecycle.</a:t>
            </a:r>
          </a:p>
          <a:p>
            <a:pPr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Data Security</a:t>
            </a:r>
            <a:r>
              <a:rPr lang="en-US" sz="2000" dirty="0">
                <a:latin typeface="Georgia" panose="02040502050405020303" pitchFamily="18" charset="0"/>
              </a:rPr>
              <a:t>: Provides access control to ensure that only authorized users can access or modify data.</a:t>
            </a:r>
          </a:p>
          <a:p>
            <a:pPr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Data Sharing</a:t>
            </a:r>
            <a:r>
              <a:rPr lang="en-US" sz="2000" dirty="0">
                <a:latin typeface="Georgia" panose="02040502050405020303" pitchFamily="18" charset="0"/>
              </a:rPr>
              <a:t>: Multiple users can access the same data simultaneously without conflict.</a:t>
            </a:r>
          </a:p>
          <a:p>
            <a:pPr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Backup and Recovery</a:t>
            </a:r>
            <a:r>
              <a:rPr lang="en-US" sz="2000" dirty="0">
                <a:latin typeface="Georgia" panose="02040502050405020303" pitchFamily="18" charset="0"/>
              </a:rPr>
              <a:t>: Automates the process of creating backups and recovering data after crashes or losses.</a:t>
            </a:r>
          </a:p>
          <a:p>
            <a:pPr algn="just">
              <a:lnSpc>
                <a:spcPct val="150000"/>
              </a:lnSpc>
              <a:buSzPct val="130000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E23BA-0A27-4BCC-8231-2C07B6E70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9614" y="1536804"/>
            <a:ext cx="2597530" cy="1947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914CE5-6E0B-CED0-21C8-80D624308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19614" y="4300697"/>
            <a:ext cx="2597530" cy="180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0499409"/>
      </p:ext>
    </p:extLst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EF1CA-3C42-E3E9-2E0E-D43776C89302}"/>
              </a:ext>
            </a:extLst>
          </p:cNvPr>
          <p:cNvSpPr txBox="1"/>
          <p:nvPr/>
        </p:nvSpPr>
        <p:spPr>
          <a:xfrm>
            <a:off x="3702169" y="828995"/>
            <a:ext cx="5603877" cy="58477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rgbClr val="33CC33"/>
                </a:solidFill>
                <a:latin typeface="Georgia" panose="02040502050405020303" pitchFamily="18" charset="0"/>
              </a:rPr>
              <a:t>Advantages Of DBMS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CD7DE1-442C-598A-C6B4-F44AAFEF0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F93B9-37DA-C4FA-E3CA-D2B8C902DD3B}"/>
              </a:ext>
            </a:extLst>
          </p:cNvPr>
          <p:cNvSpPr txBox="1"/>
          <p:nvPr/>
        </p:nvSpPr>
        <p:spPr>
          <a:xfrm>
            <a:off x="879677" y="1907177"/>
            <a:ext cx="7315199" cy="465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Data Organization</a:t>
            </a:r>
            <a:r>
              <a:rPr lang="en-US" sz="2000" dirty="0">
                <a:latin typeface="Georgia" panose="02040502050405020303" pitchFamily="18" charset="0"/>
              </a:rPr>
              <a:t>: Organizes large volumes of structured and unstructured data efficiently.</a:t>
            </a:r>
          </a:p>
          <a:p>
            <a:pPr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Relational Data Handling</a:t>
            </a:r>
            <a:r>
              <a:rPr lang="en-US" sz="2000" dirty="0">
                <a:latin typeface="Georgia" panose="02040502050405020303" pitchFamily="18" charset="0"/>
              </a:rPr>
              <a:t>: Manages complex relationships between different data items, improving flexibility.</a:t>
            </a:r>
          </a:p>
          <a:p>
            <a:pPr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Improved Performance</a:t>
            </a:r>
            <a:r>
              <a:rPr lang="en-US" sz="2000" dirty="0">
                <a:latin typeface="Georgia" panose="02040502050405020303" pitchFamily="18" charset="0"/>
              </a:rPr>
              <a:t>: Enhances the speed and efficiency of data retrieval and updates.</a:t>
            </a:r>
          </a:p>
          <a:p>
            <a:pPr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Centralized Data Control</a:t>
            </a:r>
            <a:r>
              <a:rPr lang="en-US" sz="2000" dirty="0">
                <a:latin typeface="Georgia" panose="02040502050405020303" pitchFamily="18" charset="0"/>
              </a:rPr>
              <a:t>: Ensures better control over data access, updates, and security by centralizing management.</a:t>
            </a:r>
          </a:p>
          <a:p>
            <a:pPr algn="just">
              <a:lnSpc>
                <a:spcPct val="150000"/>
              </a:lnSpc>
              <a:buSzPct val="130000"/>
            </a:pPr>
            <a:endParaRPr lang="en-IN" sz="2000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A739A-10CF-EB07-9702-A83AD544B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80" y="2245489"/>
            <a:ext cx="3394476" cy="369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06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EF1CA-3C42-E3E9-2E0E-D43776C89302}"/>
              </a:ext>
            </a:extLst>
          </p:cNvPr>
          <p:cNvSpPr txBox="1"/>
          <p:nvPr/>
        </p:nvSpPr>
        <p:spPr>
          <a:xfrm>
            <a:off x="3702169" y="828995"/>
            <a:ext cx="5603877" cy="58477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Components Of DBMS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CD7DE1-442C-598A-C6B4-F44AAFEF0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F93B9-37DA-C4FA-E3CA-D2B8C902DD3B}"/>
              </a:ext>
            </a:extLst>
          </p:cNvPr>
          <p:cNvSpPr txBox="1"/>
          <p:nvPr/>
        </p:nvSpPr>
        <p:spPr>
          <a:xfrm>
            <a:off x="546937" y="1724297"/>
            <a:ext cx="7296583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Data Dictionary</a:t>
            </a:r>
            <a:r>
              <a:rPr lang="en-US" sz="2000" dirty="0">
                <a:latin typeface="Georgia" panose="02040502050405020303" pitchFamily="18" charset="0"/>
              </a:rPr>
              <a:t>: Holds metadata, such as structure definitions and constraints for the data stored.</a:t>
            </a:r>
          </a:p>
          <a:p>
            <a:pPr marL="342900" indent="-34290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Georgia" panose="02040502050405020303" pitchFamily="18" charset="0"/>
              </a:rPr>
              <a:t>Data Definition Language (DDL)</a:t>
            </a:r>
            <a:r>
              <a:rPr lang="en-IN" sz="2000" dirty="0">
                <a:latin typeface="Georgia" panose="02040502050405020303" pitchFamily="18" charset="0"/>
              </a:rPr>
              <a:t>: Defines the database schema, structures like tables, indexes, etc.</a:t>
            </a:r>
          </a:p>
          <a:p>
            <a:pPr marL="342900" indent="-34290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Data Manipulation Language (DML)</a:t>
            </a:r>
            <a:r>
              <a:rPr lang="en-US" sz="2000" dirty="0">
                <a:latin typeface="Georgia" panose="02040502050405020303" pitchFamily="18" charset="0"/>
              </a:rPr>
              <a:t>: Provides tools to query, insert, update, and delete data from the database.</a:t>
            </a:r>
            <a:endParaRPr lang="en-IN" sz="2000" dirty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SQL (Structured Query Language)</a:t>
            </a:r>
            <a:r>
              <a:rPr lang="en-US" sz="2000" dirty="0">
                <a:latin typeface="Georgia" panose="02040502050405020303" pitchFamily="18" charset="0"/>
              </a:rPr>
              <a:t>: The standard language for interacting with relational databases, used to create, manipulate, and query data.</a:t>
            </a:r>
            <a:endParaRPr lang="en-IN" sz="2000" dirty="0">
              <a:latin typeface="Georgia" panose="020405020504050203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1F701-5DC9-A67E-29FD-45B5BA2D5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0" y="1950720"/>
            <a:ext cx="3643094" cy="3393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184841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EF1CA-3C42-E3E9-2E0E-D43776C89302}"/>
              </a:ext>
            </a:extLst>
          </p:cNvPr>
          <p:cNvSpPr txBox="1"/>
          <p:nvPr/>
        </p:nvSpPr>
        <p:spPr>
          <a:xfrm>
            <a:off x="3559522" y="720343"/>
            <a:ext cx="5072955" cy="107721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Example Of Relational Database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CD7DE1-442C-598A-C6B4-F44AAFEF0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F93B9-37DA-C4FA-E3CA-D2B8C902DD3B}"/>
              </a:ext>
            </a:extLst>
          </p:cNvPr>
          <p:cNvSpPr txBox="1"/>
          <p:nvPr/>
        </p:nvSpPr>
        <p:spPr>
          <a:xfrm>
            <a:off x="730669" y="2057593"/>
            <a:ext cx="6890183" cy="430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Customer Table</a:t>
            </a:r>
            <a:r>
              <a:rPr lang="en-US" sz="2000" dirty="0">
                <a:latin typeface="Georgia" panose="02040502050405020303" pitchFamily="18" charset="0"/>
              </a:rPr>
              <a:t>: Stores customer details like Customer ID, Name, and Address.</a:t>
            </a:r>
          </a:p>
          <a:p>
            <a:pPr marL="342900" indent="-342900"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Orders Table</a:t>
            </a:r>
            <a:r>
              <a:rPr lang="en-US" sz="2000" dirty="0">
                <a:latin typeface="Georgia" panose="02040502050405020303" pitchFamily="18" charset="0"/>
              </a:rPr>
              <a:t>: Contains order information like Order ID, Customer ID, Product, and Price.</a:t>
            </a:r>
          </a:p>
          <a:p>
            <a:pPr marL="342900" indent="-342900"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Join Example</a:t>
            </a:r>
            <a:r>
              <a:rPr lang="en-US" sz="2000" dirty="0">
                <a:latin typeface="Georgia" panose="02040502050405020303" pitchFamily="18" charset="0"/>
              </a:rPr>
              <a:t>: The Customer ID field links customer and order data, enabling retrieval of orders for a specific customer.</a:t>
            </a:r>
            <a:endParaRPr lang="en-IN" sz="2000" dirty="0">
              <a:latin typeface="Georgia" panose="020405020504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93DE2-EFC6-8697-CBDB-32A4BAF5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60" y="2313597"/>
            <a:ext cx="3839800" cy="3477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6012611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EF1CA-3C42-E3E9-2E0E-D43776C89302}"/>
              </a:ext>
            </a:extLst>
          </p:cNvPr>
          <p:cNvSpPr txBox="1"/>
          <p:nvPr/>
        </p:nvSpPr>
        <p:spPr>
          <a:xfrm>
            <a:off x="2912601" y="675106"/>
            <a:ext cx="6366798" cy="107721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Limitations Of Traditional File Systems 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CD7DE1-442C-598A-C6B4-F44AAFEF0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F93B9-37DA-C4FA-E3CA-D2B8C902DD3B}"/>
              </a:ext>
            </a:extLst>
          </p:cNvPr>
          <p:cNvSpPr txBox="1"/>
          <p:nvPr/>
        </p:nvSpPr>
        <p:spPr>
          <a:xfrm>
            <a:off x="665055" y="2219684"/>
            <a:ext cx="7310545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Redundancy</a:t>
            </a:r>
            <a:r>
              <a:rPr lang="en-US" sz="2000" dirty="0">
                <a:latin typeface="Georgia" panose="02040502050405020303" pitchFamily="18" charset="0"/>
              </a:rPr>
              <a:t>: Multiple copies of the same data across different files, leading to inefficiency.</a:t>
            </a:r>
          </a:p>
          <a:p>
            <a:pPr marL="342900" indent="-34290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Lack of Security</a:t>
            </a:r>
            <a:r>
              <a:rPr lang="en-US" sz="2000" dirty="0">
                <a:latin typeface="Georgia" panose="02040502050405020303" pitchFamily="18" charset="0"/>
              </a:rPr>
              <a:t>: Traditional file systems do not provide centralized access control, making data vulnerable.</a:t>
            </a:r>
          </a:p>
          <a:p>
            <a:pPr marL="342900" indent="-34290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Slow Access</a:t>
            </a:r>
            <a:r>
              <a:rPr lang="en-US" sz="2000" dirty="0">
                <a:latin typeface="Georgia" panose="02040502050405020303" pitchFamily="18" charset="0"/>
              </a:rPr>
              <a:t>: Searching for specific data across many different files can be time-consuming and inefficient.</a:t>
            </a:r>
          </a:p>
          <a:p>
            <a:pPr marL="342900" indent="-34290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Data Isolation</a:t>
            </a:r>
            <a:r>
              <a:rPr lang="en-US" sz="2000" dirty="0">
                <a:latin typeface="Georgia" panose="02040502050405020303" pitchFamily="18" charset="0"/>
              </a:rPr>
              <a:t>: Data stored in different files may not be easily accessible or integrated, making it hard to retrieve related data.</a:t>
            </a:r>
            <a:endParaRPr lang="en-IN" sz="2000" dirty="0">
              <a:latin typeface="Georgia" panose="02040502050405020303" pitchFamily="18" charset="0"/>
            </a:endParaRPr>
          </a:p>
        </p:txBody>
      </p:sp>
      <p:pic>
        <p:nvPicPr>
          <p:cNvPr id="6146" name="Picture 2" descr="What is Traditional File Processing System And Its Characteristics">
            <a:extLst>
              <a:ext uri="{FF2B5EF4-FFF2-40B4-BE49-F238E27FC236}">
                <a16:creationId xmlns:a16="http://schemas.microsoft.com/office/drawing/2014/main" id="{2204A1AE-DF96-035D-79E2-4D7D4B48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2216893"/>
            <a:ext cx="3657600" cy="372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1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EF1CA-3C42-E3E9-2E0E-D43776C89302}"/>
              </a:ext>
            </a:extLst>
          </p:cNvPr>
          <p:cNvSpPr txBox="1"/>
          <p:nvPr/>
        </p:nvSpPr>
        <p:spPr>
          <a:xfrm>
            <a:off x="3613641" y="609822"/>
            <a:ext cx="5347479" cy="107721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DBMS vs Traditional File System  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CD7DE1-442C-598A-C6B4-F44AAFEF0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F93B9-37DA-C4FA-E3CA-D2B8C902DD3B}"/>
              </a:ext>
            </a:extLst>
          </p:cNvPr>
          <p:cNvSpPr txBox="1"/>
          <p:nvPr/>
        </p:nvSpPr>
        <p:spPr>
          <a:xfrm>
            <a:off x="553295" y="2069581"/>
            <a:ext cx="6365665" cy="492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DBMS</a:t>
            </a:r>
            <a:r>
              <a:rPr lang="en-US" sz="2000" dirty="0">
                <a:latin typeface="Georgia" panose="02040502050405020303" pitchFamily="18" charset="0"/>
              </a:rPr>
              <a:t>: Provides a centralized and structured way to store data, reducing redundancy and improving security.</a:t>
            </a:r>
          </a:p>
          <a:p>
            <a:pPr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 Traditional File Systems</a:t>
            </a:r>
            <a:r>
              <a:rPr lang="en-US" sz="2000" dirty="0">
                <a:latin typeface="Georgia" panose="02040502050405020303" pitchFamily="18" charset="0"/>
              </a:rPr>
              <a:t>: Often suffer from inefficiency, scattered data storage, and lack of data integration, making management difficult as the amount of data grows.</a:t>
            </a:r>
          </a:p>
          <a:p>
            <a:pPr marL="342900" indent="-342900"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</p:txBody>
      </p:sp>
      <p:pic>
        <p:nvPicPr>
          <p:cNvPr id="7170" name="Picture 2" descr="File System Vs DBMS">
            <a:extLst>
              <a:ext uri="{FF2B5EF4-FFF2-40B4-BE49-F238E27FC236}">
                <a16:creationId xmlns:a16="http://schemas.microsoft.com/office/drawing/2014/main" id="{5D9D3DFF-D269-515E-96AF-93303401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55"/>
          <a:stretch/>
        </p:blipFill>
        <p:spPr bwMode="auto">
          <a:xfrm>
            <a:off x="10439400" y="2767507"/>
            <a:ext cx="1717040" cy="22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 System Vs DBMS">
            <a:extLst>
              <a:ext uri="{FF2B5EF4-FFF2-40B4-BE49-F238E27FC236}">
                <a16:creationId xmlns:a16="http://schemas.microsoft.com/office/drawing/2014/main" id="{D7B26574-BB26-A2C0-2DE1-8A8BB38CF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7" r="36691"/>
          <a:stretch/>
        </p:blipFill>
        <p:spPr bwMode="auto">
          <a:xfrm>
            <a:off x="8996680" y="2904666"/>
            <a:ext cx="144272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le System Vs DBMS">
            <a:extLst>
              <a:ext uri="{FF2B5EF4-FFF2-40B4-BE49-F238E27FC236}">
                <a16:creationId xmlns:a16="http://schemas.microsoft.com/office/drawing/2014/main" id="{D0513230-AB65-2BD9-E0B3-0BBAA421B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71"/>
          <a:stretch/>
        </p:blipFill>
        <p:spPr bwMode="auto">
          <a:xfrm>
            <a:off x="7157720" y="2926803"/>
            <a:ext cx="1828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457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259</TotalTime>
  <Words>654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Georgia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rcpit</dc:creator>
  <cp:lastModifiedBy>bhuvineve05@gmail.com</cp:lastModifiedBy>
  <cp:revision>6</cp:revision>
  <dcterms:created xsi:type="dcterms:W3CDTF">2024-10-18T05:38:02Z</dcterms:created>
  <dcterms:modified xsi:type="dcterms:W3CDTF">2024-10-23T11:25:59Z</dcterms:modified>
</cp:coreProperties>
</file>