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 (MS)" panose="020B0604020202020204" charset="0"/>
      <p:regular r:id="rId10"/>
    </p:embeddedFont>
    <p:embeddedFont>
      <p:font typeface="Calibri (MS) Bold" panose="020B0604020202020204" charset="0"/>
      <p:regular r:id="rId11"/>
    </p:embeddedFont>
    <p:embeddedFont>
      <p:font typeface="Open Sauce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eshbhilapatil123@gmail.com" userId="dff7e93f95743951" providerId="LiveId" clId="{BECE3346-C3CD-4AB5-9B31-4731FDB1F446}"/>
    <pc:docChg chg="modSld sldOrd">
      <pc:chgData name="nileshbhilapatil123@gmail.com" userId="dff7e93f95743951" providerId="LiveId" clId="{BECE3346-C3CD-4AB5-9B31-4731FDB1F446}" dt="2024-10-22T04:50:57.437" v="1"/>
      <pc:docMkLst>
        <pc:docMk/>
      </pc:docMkLst>
      <pc:sldChg chg="ord">
        <pc:chgData name="nileshbhilapatil123@gmail.com" userId="dff7e93f95743951" providerId="LiveId" clId="{BECE3346-C3CD-4AB5-9B31-4731FDB1F446}" dt="2024-10-22T04:50:57.437" v="1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 descr="https://www.rcpit.ac.in/uploads/1599837268.png"/>
          <p:cNvSpPr/>
          <p:nvPr/>
        </p:nvSpPr>
        <p:spPr>
          <a:xfrm>
            <a:off x="766626" y="1049266"/>
            <a:ext cx="2371725" cy="2157412"/>
          </a:xfrm>
          <a:custGeom>
            <a:avLst/>
            <a:gdLst/>
            <a:ahLst/>
            <a:cxnLst/>
            <a:rect l="l" t="t" r="r" b="b"/>
            <a:pathLst>
              <a:path w="2371725" h="2157412">
                <a:moveTo>
                  <a:pt x="0" y="0"/>
                </a:moveTo>
                <a:lnTo>
                  <a:pt x="2371725" y="0"/>
                </a:lnTo>
                <a:lnTo>
                  <a:pt x="2371725" y="2157413"/>
                </a:lnTo>
                <a:lnTo>
                  <a:pt x="0" y="2157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38351" y="7263856"/>
            <a:ext cx="11828418" cy="1531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6"/>
              </a:lnSpc>
            </a:pPr>
            <a:r>
              <a:rPr lang="en-US" sz="3885" b="1" spc="36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Patil Nilesh</a:t>
            </a:r>
          </a:p>
          <a:p>
            <a:pPr algn="ctr">
              <a:lnSpc>
                <a:spcPts val="3776"/>
              </a:lnSpc>
            </a:pPr>
            <a:r>
              <a:rPr lang="en-US" sz="3885" b="1" spc="36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SY B Tech 231107045</a:t>
            </a:r>
          </a:p>
          <a:p>
            <a:pPr algn="ctr">
              <a:lnSpc>
                <a:spcPts val="3776"/>
              </a:lnSpc>
            </a:pPr>
            <a:r>
              <a:rPr lang="en-US" sz="3885" b="1" spc="36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Thursday, October 24, 2024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29791" y="740862"/>
            <a:ext cx="11828417" cy="270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 spc="2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Shirpur Education Society's</a:t>
            </a:r>
          </a:p>
          <a:p>
            <a:pPr algn="ctr">
              <a:lnSpc>
                <a:spcPts val="5040"/>
              </a:lnSpc>
            </a:pPr>
            <a:r>
              <a:rPr lang="en-US" sz="4200" b="1" spc="3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R. C. Patel Institute of Technology, Shirpur</a:t>
            </a:r>
          </a:p>
          <a:p>
            <a:pPr algn="ctr">
              <a:lnSpc>
                <a:spcPts val="3600"/>
              </a:lnSpc>
            </a:pPr>
            <a:r>
              <a:rPr lang="en-US" sz="3000" b="1" spc="28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(An Autonomous Institute)</a:t>
            </a:r>
          </a:p>
          <a:p>
            <a:pPr algn="ctr">
              <a:lnSpc>
                <a:spcPts val="4320"/>
              </a:lnSpc>
            </a:pPr>
            <a:r>
              <a:rPr lang="en-US" sz="3600" b="1" spc="33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 of Artificial Intelligence &amp; Machine Learning</a:t>
            </a:r>
          </a:p>
          <a:p>
            <a:pPr algn="ctr">
              <a:lnSpc>
                <a:spcPts val="4320"/>
              </a:lnSpc>
            </a:pPr>
            <a:r>
              <a:rPr lang="en-US" sz="3600" b="1" spc="33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Presentations Sem-III, AY 2024-25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9EF74-837B-1B0B-A52C-179C1CBCCC01}"/>
              </a:ext>
            </a:extLst>
          </p:cNvPr>
          <p:cNvSpPr/>
          <p:nvPr/>
        </p:nvSpPr>
        <p:spPr>
          <a:xfrm>
            <a:off x="3733800" y="4229100"/>
            <a:ext cx="11828418" cy="204267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spc="-49" dirty="0">
                <a:solidFill>
                  <a:srgbClr val="000000"/>
                </a:solidFill>
                <a:latin typeface="+mj-lt"/>
                <a:ea typeface="TT Rounds Condensed"/>
                <a:cs typeface="TT Rounds Condensed"/>
                <a:sym typeface="TT Rounds Condensed"/>
              </a:rPr>
              <a:t>END-OF-LIFE STRATEGIES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30200" y="3481388"/>
            <a:ext cx="4229100" cy="4229100"/>
          </a:xfrm>
          <a:custGeom>
            <a:avLst/>
            <a:gdLst/>
            <a:ahLst/>
            <a:cxnLst/>
            <a:rect l="l" t="t" r="r" b="b"/>
            <a:pathLst>
              <a:path w="4229100" h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99118" y="0"/>
            <a:ext cx="2405080" cy="1712111"/>
          </a:xfrm>
          <a:custGeom>
            <a:avLst/>
            <a:gdLst/>
            <a:ahLst/>
            <a:cxnLst/>
            <a:rect l="l" t="t" r="r" b="b"/>
            <a:pathLst>
              <a:path w="2405080" h="1712111">
                <a:moveTo>
                  <a:pt x="0" y="0"/>
                </a:moveTo>
                <a:lnTo>
                  <a:pt x="2405080" y="0"/>
                </a:lnTo>
                <a:lnTo>
                  <a:pt x="2405080" y="1712111"/>
                </a:lnTo>
                <a:lnTo>
                  <a:pt x="0" y="1712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47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13518" y="9144000"/>
            <a:ext cx="1490601" cy="1143000"/>
          </a:xfrm>
          <a:custGeom>
            <a:avLst/>
            <a:gdLst/>
            <a:ahLst/>
            <a:cxnLst/>
            <a:rect l="l" t="t" r="r" b="b"/>
            <a:pathLst>
              <a:path w="1490601" h="1143000">
                <a:moveTo>
                  <a:pt x="0" y="0"/>
                </a:moveTo>
                <a:lnTo>
                  <a:pt x="1490601" y="0"/>
                </a:lnTo>
                <a:lnTo>
                  <a:pt x="1490601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041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5382" y="790468"/>
            <a:ext cx="2228989" cy="642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9"/>
              </a:lnSpc>
            </a:pPr>
            <a:r>
              <a:rPr lang="en-US" sz="4599" b="1" dirty="0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AGENDA</a:t>
            </a:r>
          </a:p>
        </p:txBody>
      </p:sp>
      <p:sp>
        <p:nvSpPr>
          <p:cNvPr id="6" name="Freeform 6"/>
          <p:cNvSpPr/>
          <p:nvPr/>
        </p:nvSpPr>
        <p:spPr>
          <a:xfrm>
            <a:off x="297911" y="9409545"/>
            <a:ext cx="16173067" cy="685800"/>
          </a:xfrm>
          <a:custGeom>
            <a:avLst/>
            <a:gdLst/>
            <a:ahLst/>
            <a:cxnLst/>
            <a:rect l="l" t="t" r="r" b="b"/>
            <a:pathLst>
              <a:path w="16173067" h="685800">
                <a:moveTo>
                  <a:pt x="0" y="0"/>
                </a:moveTo>
                <a:lnTo>
                  <a:pt x="16173067" y="0"/>
                </a:lnTo>
                <a:lnTo>
                  <a:pt x="1617306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407" r="-1311" b="-18407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909939" y="9431470"/>
            <a:ext cx="698722" cy="663875"/>
            <a:chOff x="0" y="0"/>
            <a:chExt cx="184026" cy="1748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4026" cy="174848"/>
            </a:xfrm>
            <a:custGeom>
              <a:avLst/>
              <a:gdLst/>
              <a:ahLst/>
              <a:cxnLst/>
              <a:rect l="l" t="t" r="r" b="b"/>
              <a:pathLst>
                <a:path w="184026" h="174848">
                  <a:moveTo>
                    <a:pt x="0" y="0"/>
                  </a:moveTo>
                  <a:lnTo>
                    <a:pt x="184026" y="0"/>
                  </a:lnTo>
                  <a:lnTo>
                    <a:pt x="184026" y="174848"/>
                  </a:lnTo>
                  <a:lnTo>
                    <a:pt x="0" y="174848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84026" cy="231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2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2606568"/>
            <a:ext cx="4913709" cy="57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65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1]  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3962" y="3433763"/>
            <a:ext cx="5989984" cy="589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sz="36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2] MAIN RECOVERY LEVELS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5382" y="4304257"/>
            <a:ext cx="14855106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3 ] ENVIRONMENTAL BENEFITS OF END-OF-LIFE STRATEGIES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5382" y="5140552"/>
            <a:ext cx="6520961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4] EXAMPLES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5382" y="5976848"/>
            <a:ext cx="5253906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5] 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45382" y="6895741"/>
            <a:ext cx="4913709" cy="57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5"/>
              </a:lnSpc>
            </a:pPr>
            <a:r>
              <a:rPr lang="en-US" sz="365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6] REFERENCES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8220" y="2996817"/>
            <a:ext cx="16230600" cy="5501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1] Strategies aimed at recovering materials at the end of a product’s useful life.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2] Focus on reusing systems and components, recycling materials, and reducing waste.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3] Helps close the cycle of materials and conserve resources. 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4] Reduces pollution and ecological damage associated with raw material extraction and waste disposal.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5] Lessens the need for mining, harvesting, and other resource-intensive activities by reintroducing materials back into the production cycle.</a:t>
            </a:r>
          </a:p>
        </p:txBody>
      </p:sp>
      <p:sp>
        <p:nvSpPr>
          <p:cNvPr id="3" name="Freeform 3"/>
          <p:cNvSpPr/>
          <p:nvPr/>
        </p:nvSpPr>
        <p:spPr>
          <a:xfrm>
            <a:off x="885645" y="9441482"/>
            <a:ext cx="15578846" cy="675787"/>
          </a:xfrm>
          <a:custGeom>
            <a:avLst/>
            <a:gdLst/>
            <a:ahLst/>
            <a:cxnLst/>
            <a:rect l="l" t="t" r="r" b="b"/>
            <a:pathLst>
              <a:path w="15578846" h="675787">
                <a:moveTo>
                  <a:pt x="0" y="0"/>
                </a:moveTo>
                <a:lnTo>
                  <a:pt x="15578845" y="0"/>
                </a:lnTo>
                <a:lnTo>
                  <a:pt x="15578845" y="675788"/>
                </a:lnTo>
                <a:lnTo>
                  <a:pt x="0" y="675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001" t="-2667" r="-5101" b="-2390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-47625"/>
            <a:ext cx="4913709" cy="203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4653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                       </a:t>
            </a:r>
            <a:r>
              <a:rPr lang="en-US" sz="4653" b="1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INTRODUCTION</a:t>
            </a:r>
          </a:p>
          <a:p>
            <a:pPr algn="l">
              <a:lnSpc>
                <a:spcPts val="5025"/>
              </a:lnSpc>
            </a:pPr>
            <a:endParaRPr lang="en-US" sz="4653" b="1">
              <a:solidFill>
                <a:srgbClr val="7030A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069041"/>
            <a:ext cx="8963770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9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What are End-of-Life Strategies?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103820" y="9431470"/>
            <a:ext cx="698722" cy="685800"/>
            <a:chOff x="0" y="0"/>
            <a:chExt cx="184026" cy="1806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4026" cy="180622"/>
            </a:xfrm>
            <a:custGeom>
              <a:avLst/>
              <a:gdLst/>
              <a:ahLst/>
              <a:cxnLst/>
              <a:rect l="l" t="t" r="r" b="b"/>
              <a:pathLst>
                <a:path w="184026" h="180622">
                  <a:moveTo>
                    <a:pt x="0" y="0"/>
                  </a:moveTo>
                  <a:lnTo>
                    <a:pt x="184026" y="0"/>
                  </a:lnTo>
                  <a:lnTo>
                    <a:pt x="184026" y="180622"/>
                  </a:lnTo>
                  <a:lnTo>
                    <a:pt x="0" y="180622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84026" cy="237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338520"/>
            <a:ext cx="2283618" cy="3548180"/>
          </a:xfrm>
          <a:custGeom>
            <a:avLst/>
            <a:gdLst/>
            <a:ahLst/>
            <a:cxnLst/>
            <a:rect l="l" t="t" r="r" b="b"/>
            <a:pathLst>
              <a:path w="2283618" h="3548180">
                <a:moveTo>
                  <a:pt x="0" y="0"/>
                </a:moveTo>
                <a:lnTo>
                  <a:pt x="2283618" y="0"/>
                </a:lnTo>
                <a:lnTo>
                  <a:pt x="2283618" y="3548180"/>
                </a:lnTo>
                <a:lnTo>
                  <a:pt x="0" y="3548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37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29604" y="-834747"/>
            <a:ext cx="2405080" cy="1712111"/>
          </a:xfrm>
          <a:custGeom>
            <a:avLst/>
            <a:gdLst/>
            <a:ahLst/>
            <a:cxnLst/>
            <a:rect l="l" t="t" r="r" b="b"/>
            <a:pathLst>
              <a:path w="2405080" h="1712111">
                <a:moveTo>
                  <a:pt x="0" y="0"/>
                </a:moveTo>
                <a:lnTo>
                  <a:pt x="2405081" y="0"/>
                </a:lnTo>
                <a:lnTo>
                  <a:pt x="2405081" y="1712111"/>
                </a:lnTo>
                <a:lnTo>
                  <a:pt x="0" y="17121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047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65053" y="7178918"/>
            <a:ext cx="1490601" cy="1143000"/>
          </a:xfrm>
          <a:custGeom>
            <a:avLst/>
            <a:gdLst/>
            <a:ahLst/>
            <a:cxnLst/>
            <a:rect l="l" t="t" r="r" b="b"/>
            <a:pathLst>
              <a:path w="1490601" h="1143000">
                <a:moveTo>
                  <a:pt x="0" y="0"/>
                </a:moveTo>
                <a:lnTo>
                  <a:pt x="1490601" y="0"/>
                </a:lnTo>
                <a:lnTo>
                  <a:pt x="1490601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0412"/>
            </a:stretch>
          </a:blipFill>
        </p:spPr>
      </p:sp>
      <p:sp>
        <p:nvSpPr>
          <p:cNvPr id="5" name="AutoShape 5"/>
          <p:cNvSpPr/>
          <p:nvPr/>
        </p:nvSpPr>
        <p:spPr>
          <a:xfrm flipH="1">
            <a:off x="4155234" y="1457594"/>
            <a:ext cx="0" cy="627375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4155234" y="1467119"/>
            <a:ext cx="1100093" cy="9524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AutoShape 7"/>
          <p:cNvSpPr/>
          <p:nvPr/>
        </p:nvSpPr>
        <p:spPr>
          <a:xfrm>
            <a:off x="9144000" y="1476643"/>
            <a:ext cx="1514475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8" name="Group 8"/>
          <p:cNvGrpSpPr/>
          <p:nvPr/>
        </p:nvGrpSpPr>
        <p:grpSpPr>
          <a:xfrm>
            <a:off x="5154506" y="3970665"/>
            <a:ext cx="3837307" cy="1061510"/>
            <a:chOff x="0" y="0"/>
            <a:chExt cx="1383004" cy="3825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83004" cy="382579"/>
            </a:xfrm>
            <a:custGeom>
              <a:avLst/>
              <a:gdLst/>
              <a:ahLst/>
              <a:cxnLst/>
              <a:rect l="l" t="t" r="r" b="b"/>
              <a:pathLst>
                <a:path w="1383004" h="382579">
                  <a:moveTo>
                    <a:pt x="72631" y="0"/>
                  </a:moveTo>
                  <a:lnTo>
                    <a:pt x="1310373" y="0"/>
                  </a:lnTo>
                  <a:cubicBezTo>
                    <a:pt x="1329636" y="0"/>
                    <a:pt x="1348110" y="7652"/>
                    <a:pt x="1361731" y="21273"/>
                  </a:cubicBezTo>
                  <a:cubicBezTo>
                    <a:pt x="1375352" y="34894"/>
                    <a:pt x="1383004" y="53368"/>
                    <a:pt x="1383004" y="72631"/>
                  </a:cubicBezTo>
                  <a:lnTo>
                    <a:pt x="1383004" y="309947"/>
                  </a:lnTo>
                  <a:cubicBezTo>
                    <a:pt x="1383004" y="329210"/>
                    <a:pt x="1375352" y="347685"/>
                    <a:pt x="1361731" y="361306"/>
                  </a:cubicBezTo>
                  <a:cubicBezTo>
                    <a:pt x="1348110" y="374927"/>
                    <a:pt x="1329636" y="382579"/>
                    <a:pt x="1310373" y="382579"/>
                  </a:cubicBezTo>
                  <a:lnTo>
                    <a:pt x="72631" y="382579"/>
                  </a:lnTo>
                  <a:cubicBezTo>
                    <a:pt x="53368" y="382579"/>
                    <a:pt x="34894" y="374927"/>
                    <a:pt x="21273" y="361306"/>
                  </a:cubicBezTo>
                  <a:cubicBezTo>
                    <a:pt x="7652" y="347685"/>
                    <a:pt x="0" y="329210"/>
                    <a:pt x="0" y="309947"/>
                  </a:cubicBezTo>
                  <a:lnTo>
                    <a:pt x="0" y="72631"/>
                  </a:lnTo>
                  <a:cubicBezTo>
                    <a:pt x="0" y="53368"/>
                    <a:pt x="7652" y="34894"/>
                    <a:pt x="21273" y="21273"/>
                  </a:cubicBezTo>
                  <a:cubicBezTo>
                    <a:pt x="34894" y="7652"/>
                    <a:pt x="53368" y="0"/>
                    <a:pt x="72631" y="0"/>
                  </a:cubicBezTo>
                  <a:close/>
                </a:path>
              </a:pathLst>
            </a:custGeom>
            <a:solidFill>
              <a:srgbClr val="BBB5E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383004" cy="439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6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005715" y="7067072"/>
            <a:ext cx="3915697" cy="1154092"/>
            <a:chOff x="0" y="0"/>
            <a:chExt cx="1447480" cy="42662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47480" cy="426623"/>
            </a:xfrm>
            <a:custGeom>
              <a:avLst/>
              <a:gdLst/>
              <a:ahLst/>
              <a:cxnLst/>
              <a:rect l="l" t="t" r="r" b="b"/>
              <a:pathLst>
                <a:path w="1447480" h="426623">
                  <a:moveTo>
                    <a:pt x="71177" y="0"/>
                  </a:moveTo>
                  <a:lnTo>
                    <a:pt x="1376303" y="0"/>
                  </a:lnTo>
                  <a:cubicBezTo>
                    <a:pt x="1395180" y="0"/>
                    <a:pt x="1413284" y="7499"/>
                    <a:pt x="1426633" y="20847"/>
                  </a:cubicBezTo>
                  <a:cubicBezTo>
                    <a:pt x="1439981" y="34196"/>
                    <a:pt x="1447480" y="52300"/>
                    <a:pt x="1447480" y="71177"/>
                  </a:cubicBezTo>
                  <a:lnTo>
                    <a:pt x="1447480" y="355445"/>
                  </a:lnTo>
                  <a:cubicBezTo>
                    <a:pt x="1447480" y="374323"/>
                    <a:pt x="1439981" y="392427"/>
                    <a:pt x="1426633" y="405775"/>
                  </a:cubicBezTo>
                  <a:cubicBezTo>
                    <a:pt x="1413284" y="419124"/>
                    <a:pt x="1395180" y="426623"/>
                    <a:pt x="1376303" y="426623"/>
                  </a:cubicBezTo>
                  <a:lnTo>
                    <a:pt x="71177" y="426623"/>
                  </a:lnTo>
                  <a:cubicBezTo>
                    <a:pt x="52300" y="426623"/>
                    <a:pt x="34196" y="419124"/>
                    <a:pt x="20847" y="405775"/>
                  </a:cubicBezTo>
                  <a:cubicBezTo>
                    <a:pt x="7499" y="392427"/>
                    <a:pt x="0" y="374323"/>
                    <a:pt x="0" y="355445"/>
                  </a:cubicBezTo>
                  <a:lnTo>
                    <a:pt x="0" y="71177"/>
                  </a:lnTo>
                  <a:cubicBezTo>
                    <a:pt x="0" y="52300"/>
                    <a:pt x="7499" y="34196"/>
                    <a:pt x="20847" y="20847"/>
                  </a:cubicBezTo>
                  <a:cubicBezTo>
                    <a:pt x="34196" y="7499"/>
                    <a:pt x="52300" y="0"/>
                    <a:pt x="71177" y="0"/>
                  </a:cubicBezTo>
                  <a:close/>
                </a:path>
              </a:pathLst>
            </a:custGeom>
            <a:solidFill>
              <a:srgbClr val="F1DD9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1447480" cy="483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6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8991920" y="4501420"/>
            <a:ext cx="1742968" cy="4894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5" name="AutoShape 15"/>
          <p:cNvSpPr/>
          <p:nvPr/>
        </p:nvSpPr>
        <p:spPr>
          <a:xfrm flipV="1">
            <a:off x="8921412" y="7617029"/>
            <a:ext cx="1843640" cy="2709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16" name="Group 16"/>
          <p:cNvGrpSpPr/>
          <p:nvPr/>
        </p:nvGrpSpPr>
        <p:grpSpPr>
          <a:xfrm>
            <a:off x="5255426" y="973954"/>
            <a:ext cx="3888574" cy="1005379"/>
            <a:chOff x="0" y="0"/>
            <a:chExt cx="1356390" cy="35069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56390" cy="350691"/>
            </a:xfrm>
            <a:custGeom>
              <a:avLst/>
              <a:gdLst/>
              <a:ahLst/>
              <a:cxnLst/>
              <a:rect l="l" t="t" r="r" b="b"/>
              <a:pathLst>
                <a:path w="1356390" h="350691">
                  <a:moveTo>
                    <a:pt x="71674" y="0"/>
                  </a:moveTo>
                  <a:lnTo>
                    <a:pt x="1284716" y="0"/>
                  </a:lnTo>
                  <a:cubicBezTo>
                    <a:pt x="1324300" y="0"/>
                    <a:pt x="1356390" y="32089"/>
                    <a:pt x="1356390" y="71674"/>
                  </a:cubicBezTo>
                  <a:lnTo>
                    <a:pt x="1356390" y="279017"/>
                  </a:lnTo>
                  <a:cubicBezTo>
                    <a:pt x="1356390" y="318601"/>
                    <a:pt x="1324300" y="350691"/>
                    <a:pt x="1284716" y="350691"/>
                  </a:cubicBezTo>
                  <a:lnTo>
                    <a:pt x="71674" y="350691"/>
                  </a:lnTo>
                  <a:cubicBezTo>
                    <a:pt x="32089" y="350691"/>
                    <a:pt x="0" y="318601"/>
                    <a:pt x="0" y="279017"/>
                  </a:cubicBezTo>
                  <a:lnTo>
                    <a:pt x="0" y="71674"/>
                  </a:lnTo>
                  <a:cubicBezTo>
                    <a:pt x="0" y="32089"/>
                    <a:pt x="32089" y="0"/>
                    <a:pt x="71674" y="0"/>
                  </a:cubicBezTo>
                  <a:close/>
                </a:path>
              </a:pathLst>
            </a:custGeom>
            <a:solidFill>
              <a:srgbClr val="9CCEE9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1356390" cy="407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66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658475" y="417344"/>
            <a:ext cx="6801706" cy="2118600"/>
            <a:chOff x="0" y="0"/>
            <a:chExt cx="9068942" cy="2824800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9068942" cy="2824800"/>
              <a:chOff x="0" y="0"/>
              <a:chExt cx="1668774" cy="519791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68774" cy="519791"/>
              </a:xfrm>
              <a:custGeom>
                <a:avLst/>
                <a:gdLst/>
                <a:ahLst/>
                <a:cxnLst/>
                <a:rect l="l" t="t" r="r" b="b"/>
                <a:pathLst>
                  <a:path w="1668774" h="519791">
                    <a:moveTo>
                      <a:pt x="61857" y="0"/>
                    </a:moveTo>
                    <a:lnTo>
                      <a:pt x="1606917" y="0"/>
                    </a:lnTo>
                    <a:cubicBezTo>
                      <a:pt x="1641080" y="0"/>
                      <a:pt x="1668774" y="27694"/>
                      <a:pt x="1668774" y="61857"/>
                    </a:cubicBezTo>
                    <a:lnTo>
                      <a:pt x="1668774" y="457934"/>
                    </a:lnTo>
                    <a:cubicBezTo>
                      <a:pt x="1668774" y="474339"/>
                      <a:pt x="1662257" y="490073"/>
                      <a:pt x="1650657" y="501673"/>
                    </a:cubicBezTo>
                    <a:cubicBezTo>
                      <a:pt x="1639056" y="513274"/>
                      <a:pt x="1623323" y="519791"/>
                      <a:pt x="1606917" y="519791"/>
                    </a:cubicBezTo>
                    <a:lnTo>
                      <a:pt x="61857" y="519791"/>
                    </a:lnTo>
                    <a:cubicBezTo>
                      <a:pt x="27694" y="519791"/>
                      <a:pt x="0" y="492096"/>
                      <a:pt x="0" y="457934"/>
                    </a:cubicBezTo>
                    <a:lnTo>
                      <a:pt x="0" y="61857"/>
                    </a:lnTo>
                    <a:cubicBezTo>
                      <a:pt x="0" y="45452"/>
                      <a:pt x="6517" y="29718"/>
                      <a:pt x="18118" y="18118"/>
                    </a:cubicBezTo>
                    <a:cubicBezTo>
                      <a:pt x="29718" y="6517"/>
                      <a:pt x="45452" y="0"/>
                      <a:pt x="61857" y="0"/>
                    </a:cubicBezTo>
                    <a:close/>
                  </a:path>
                </a:pathLst>
              </a:custGeom>
              <a:solidFill>
                <a:srgbClr val="D8F1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19050"/>
                <a:ext cx="1668774" cy="5388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66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810131" y="346645"/>
              <a:ext cx="7726377" cy="2284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6090" lvl="1" indent="-283045" algn="ctr">
                <a:lnSpc>
                  <a:spcPts val="3303"/>
                </a:lnSpc>
                <a:buFont typeface="Arial"/>
                <a:buChar char="•"/>
              </a:pPr>
              <a:r>
                <a:rPr lang="en-US" sz="2622" b="1" spc="65">
                  <a:solidFill>
                    <a:srgbClr val="24242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Product is directly reused after inspection and repair, saving energy, emissions, costs, and materials.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4155333" y="7731351"/>
            <a:ext cx="910756" cy="9543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25" name="Group 25"/>
          <p:cNvGrpSpPr/>
          <p:nvPr/>
        </p:nvGrpSpPr>
        <p:grpSpPr>
          <a:xfrm>
            <a:off x="10734888" y="3228061"/>
            <a:ext cx="6821274" cy="2546718"/>
            <a:chOff x="0" y="0"/>
            <a:chExt cx="9095032" cy="3395624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9095032" cy="3395624"/>
              <a:chOff x="0" y="0"/>
              <a:chExt cx="2995819" cy="111848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995819" cy="1118487"/>
              </a:xfrm>
              <a:custGeom>
                <a:avLst/>
                <a:gdLst/>
                <a:ahLst/>
                <a:cxnLst/>
                <a:rect l="l" t="t" r="r" b="b"/>
                <a:pathLst>
                  <a:path w="2995819" h="1118487">
                    <a:moveTo>
                      <a:pt x="34457" y="0"/>
                    </a:moveTo>
                    <a:lnTo>
                      <a:pt x="2961363" y="0"/>
                    </a:lnTo>
                    <a:cubicBezTo>
                      <a:pt x="2970501" y="0"/>
                      <a:pt x="2979265" y="3630"/>
                      <a:pt x="2985727" y="10092"/>
                    </a:cubicBezTo>
                    <a:cubicBezTo>
                      <a:pt x="2992189" y="16554"/>
                      <a:pt x="2995819" y="25318"/>
                      <a:pt x="2995819" y="34457"/>
                    </a:cubicBezTo>
                    <a:lnTo>
                      <a:pt x="2995819" y="1084030"/>
                    </a:lnTo>
                    <a:cubicBezTo>
                      <a:pt x="2995819" y="1093169"/>
                      <a:pt x="2992189" y="1101933"/>
                      <a:pt x="2985727" y="1108395"/>
                    </a:cubicBezTo>
                    <a:cubicBezTo>
                      <a:pt x="2979265" y="1114857"/>
                      <a:pt x="2970501" y="1118487"/>
                      <a:pt x="2961363" y="1118487"/>
                    </a:cubicBezTo>
                    <a:lnTo>
                      <a:pt x="34457" y="1118487"/>
                    </a:lnTo>
                    <a:cubicBezTo>
                      <a:pt x="15427" y="1118487"/>
                      <a:pt x="0" y="1103060"/>
                      <a:pt x="0" y="1084030"/>
                    </a:cubicBezTo>
                    <a:lnTo>
                      <a:pt x="0" y="34457"/>
                    </a:lnTo>
                    <a:cubicBezTo>
                      <a:pt x="0" y="15427"/>
                      <a:pt x="15427" y="0"/>
                      <a:pt x="34457" y="0"/>
                    </a:cubicBezTo>
                    <a:close/>
                  </a:path>
                </a:pathLst>
              </a:custGeom>
              <a:solidFill>
                <a:srgbClr val="E3E5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19050"/>
                <a:ext cx="2995819" cy="113753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66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12462" y="169542"/>
              <a:ext cx="7748605" cy="2770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3344" lvl="1" indent="-281672" algn="ctr">
                <a:lnSpc>
                  <a:spcPts val="3287"/>
                </a:lnSpc>
                <a:buFont typeface="Arial"/>
                <a:buChar char="•"/>
              </a:pPr>
              <a:r>
                <a:rPr lang="en-US" sz="2609" b="1" spc="65">
                  <a:solidFill>
                    <a:srgbClr val="24242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Parts that have not deteriorated can be recovered and reassembled.</a:t>
              </a:r>
            </a:p>
            <a:p>
              <a:pPr marL="563344" lvl="1" indent="-281672" algn="ctr">
                <a:lnSpc>
                  <a:spcPts val="3287"/>
                </a:lnSpc>
                <a:buFont typeface="Arial"/>
                <a:buChar char="•"/>
              </a:pPr>
              <a:r>
                <a:rPr lang="en-US" sz="2609" b="1" spc="65">
                  <a:solidFill>
                    <a:srgbClr val="24242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Involves regeneration processes to restore functionality.</a:t>
              </a:r>
            </a:p>
            <a:p>
              <a:pPr algn="ctr">
                <a:lnSpc>
                  <a:spcPts val="3287"/>
                </a:lnSpc>
              </a:pPr>
              <a:endParaRPr lang="en-US" sz="2609" b="1" spc="65">
                <a:solidFill>
                  <a:srgbClr val="242424"/>
                </a:solidFill>
                <a:latin typeface="Calibri (MS) Bold"/>
                <a:ea typeface="Calibri (MS) Bold"/>
                <a:cs typeface="Calibri (MS) Bold"/>
                <a:sym typeface="Calibri (MS)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765053" y="6267639"/>
            <a:ext cx="6801706" cy="2698781"/>
            <a:chOff x="0" y="0"/>
            <a:chExt cx="9068942" cy="3598375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9068942" cy="3598375"/>
              <a:chOff x="0" y="0"/>
              <a:chExt cx="2025095" cy="80351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2025095" cy="803517"/>
              </a:xfrm>
              <a:custGeom>
                <a:avLst/>
                <a:gdLst/>
                <a:ahLst/>
                <a:cxnLst/>
                <a:rect l="l" t="t" r="r" b="b"/>
                <a:pathLst>
                  <a:path w="2025095" h="803517">
                    <a:moveTo>
                      <a:pt x="50973" y="0"/>
                    </a:moveTo>
                    <a:lnTo>
                      <a:pt x="1974122" y="0"/>
                    </a:lnTo>
                    <a:cubicBezTo>
                      <a:pt x="1987640" y="0"/>
                      <a:pt x="2000606" y="5370"/>
                      <a:pt x="2010165" y="14930"/>
                    </a:cubicBezTo>
                    <a:cubicBezTo>
                      <a:pt x="2019724" y="24489"/>
                      <a:pt x="2025095" y="37454"/>
                      <a:pt x="2025095" y="50973"/>
                    </a:cubicBezTo>
                    <a:lnTo>
                      <a:pt x="2025095" y="752544"/>
                    </a:lnTo>
                    <a:cubicBezTo>
                      <a:pt x="2025095" y="766063"/>
                      <a:pt x="2019724" y="779028"/>
                      <a:pt x="2010165" y="788587"/>
                    </a:cubicBezTo>
                    <a:cubicBezTo>
                      <a:pt x="2000606" y="798147"/>
                      <a:pt x="1987640" y="803517"/>
                      <a:pt x="1974122" y="803517"/>
                    </a:cubicBezTo>
                    <a:lnTo>
                      <a:pt x="50973" y="803517"/>
                    </a:lnTo>
                    <a:cubicBezTo>
                      <a:pt x="22821" y="803517"/>
                      <a:pt x="0" y="780696"/>
                      <a:pt x="0" y="752544"/>
                    </a:cubicBezTo>
                    <a:lnTo>
                      <a:pt x="0" y="50973"/>
                    </a:lnTo>
                    <a:cubicBezTo>
                      <a:pt x="0" y="37454"/>
                      <a:pt x="5370" y="24489"/>
                      <a:pt x="14930" y="14930"/>
                    </a:cubicBezTo>
                    <a:cubicBezTo>
                      <a:pt x="24489" y="5370"/>
                      <a:pt x="37454" y="0"/>
                      <a:pt x="50973" y="0"/>
                    </a:cubicBezTo>
                    <a:close/>
                  </a:path>
                </a:pathLst>
              </a:custGeom>
              <a:solidFill>
                <a:srgbClr val="F8EDCB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19050"/>
                <a:ext cx="2025095" cy="822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866"/>
                  </a:lnSpc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810131" y="281769"/>
              <a:ext cx="7726377" cy="2644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8849" lvl="1" indent="-269425" algn="ctr">
                <a:lnSpc>
                  <a:spcPts val="3144"/>
                </a:lnSpc>
                <a:buFont typeface="Arial"/>
                <a:buChar char="•"/>
              </a:pPr>
              <a:r>
                <a:rPr lang="en-US" sz="2495" b="1" spc="62">
                  <a:solidFill>
                    <a:srgbClr val="24242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Materials from unusable parts are recycled for new products.</a:t>
              </a:r>
            </a:p>
            <a:p>
              <a:pPr marL="538849" lvl="1" indent="-269425" algn="ctr">
                <a:lnSpc>
                  <a:spcPts val="3144"/>
                </a:lnSpc>
                <a:buFont typeface="Arial"/>
                <a:buChar char="•"/>
              </a:pPr>
              <a:r>
                <a:rPr lang="en-US" sz="2495" b="1" spc="62">
                  <a:solidFill>
                    <a:srgbClr val="24242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Can be reintegrated into the original lifecycle or external cycles.</a:t>
              </a:r>
            </a:p>
            <a:p>
              <a:pPr algn="ctr">
                <a:lnSpc>
                  <a:spcPts val="3144"/>
                </a:lnSpc>
              </a:pPr>
              <a:endParaRPr lang="en-US" sz="2495" b="1" spc="62">
                <a:solidFill>
                  <a:srgbClr val="242424"/>
                </a:solidFill>
                <a:latin typeface="Calibri (MS) Bold"/>
                <a:ea typeface="Calibri (MS) Bold"/>
                <a:cs typeface="Calibri (MS) Bold"/>
                <a:sym typeface="Calibri (MS) Bold"/>
              </a:endParaRPr>
            </a:p>
          </p:txBody>
        </p:sp>
      </p:grpSp>
      <p:sp>
        <p:nvSpPr>
          <p:cNvPr id="35" name="Freeform 35"/>
          <p:cNvSpPr/>
          <p:nvPr/>
        </p:nvSpPr>
        <p:spPr>
          <a:xfrm>
            <a:off x="297911" y="9409545"/>
            <a:ext cx="16535087" cy="685800"/>
          </a:xfrm>
          <a:custGeom>
            <a:avLst/>
            <a:gdLst/>
            <a:ahLst/>
            <a:cxnLst/>
            <a:rect l="l" t="t" r="r" b="b"/>
            <a:pathLst>
              <a:path w="16535087" h="685800">
                <a:moveTo>
                  <a:pt x="0" y="0"/>
                </a:moveTo>
                <a:lnTo>
                  <a:pt x="16535087" y="0"/>
                </a:lnTo>
                <a:lnTo>
                  <a:pt x="1653508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143" t="-541" b="-18949"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5675659" y="1080843"/>
            <a:ext cx="3048092" cy="613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8"/>
              </a:lnSpc>
            </a:pPr>
            <a:r>
              <a:rPr lang="en-US" sz="359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DIRECT REUSE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26116" y="4257814"/>
            <a:ext cx="3074895" cy="53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7"/>
              </a:lnSpc>
            </a:pPr>
            <a:r>
              <a:rPr lang="en-US" sz="3241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REUSE OF PARTS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739410" y="7131293"/>
            <a:ext cx="2508781" cy="923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5"/>
              </a:lnSpc>
            </a:pPr>
            <a:r>
              <a:rPr lang="en-US" sz="2987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RECYCLING OF MATERIALS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15749" y="3660324"/>
            <a:ext cx="3196796" cy="177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60"/>
              </a:lnSpc>
            </a:pPr>
            <a:r>
              <a:rPr lang="en-US" sz="3913" b="1" dirty="0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MAIN RECOVERY LEVELS</a:t>
            </a:r>
          </a:p>
        </p:txBody>
      </p:sp>
      <p:sp>
        <p:nvSpPr>
          <p:cNvPr id="40" name="AutoShape 40"/>
          <p:cNvSpPr/>
          <p:nvPr/>
        </p:nvSpPr>
        <p:spPr>
          <a:xfrm flipV="1">
            <a:off x="3415356" y="4501420"/>
            <a:ext cx="1739150" cy="4894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1" name="Group 41"/>
          <p:cNvGrpSpPr/>
          <p:nvPr/>
        </p:nvGrpSpPr>
        <p:grpSpPr>
          <a:xfrm>
            <a:off x="17259300" y="9409545"/>
            <a:ext cx="698722" cy="685800"/>
            <a:chOff x="0" y="0"/>
            <a:chExt cx="184026" cy="180622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84026" cy="180622"/>
            </a:xfrm>
            <a:custGeom>
              <a:avLst/>
              <a:gdLst/>
              <a:ahLst/>
              <a:cxnLst/>
              <a:rect l="l" t="t" r="r" b="b"/>
              <a:pathLst>
                <a:path w="184026" h="180622">
                  <a:moveTo>
                    <a:pt x="0" y="0"/>
                  </a:moveTo>
                  <a:lnTo>
                    <a:pt x="184026" y="0"/>
                  </a:lnTo>
                  <a:lnTo>
                    <a:pt x="184026" y="180622"/>
                  </a:lnTo>
                  <a:lnTo>
                    <a:pt x="0" y="180622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57150"/>
              <a:ext cx="184026" cy="237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13518" y="2514600"/>
            <a:ext cx="4229100" cy="4229100"/>
          </a:xfrm>
          <a:custGeom>
            <a:avLst/>
            <a:gdLst/>
            <a:ahLst/>
            <a:cxnLst/>
            <a:rect l="l" t="t" r="r" b="b"/>
            <a:pathLst>
              <a:path w="4229100" h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999118" y="0"/>
            <a:ext cx="2405080" cy="1712111"/>
          </a:xfrm>
          <a:custGeom>
            <a:avLst/>
            <a:gdLst/>
            <a:ahLst/>
            <a:cxnLst/>
            <a:rect l="l" t="t" r="r" b="b"/>
            <a:pathLst>
              <a:path w="2405080" h="1712111">
                <a:moveTo>
                  <a:pt x="0" y="0"/>
                </a:moveTo>
                <a:lnTo>
                  <a:pt x="2405080" y="0"/>
                </a:lnTo>
                <a:lnTo>
                  <a:pt x="2405080" y="1712111"/>
                </a:lnTo>
                <a:lnTo>
                  <a:pt x="0" y="1712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47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13518" y="9144000"/>
            <a:ext cx="1490601" cy="1143000"/>
          </a:xfrm>
          <a:custGeom>
            <a:avLst/>
            <a:gdLst/>
            <a:ahLst/>
            <a:cxnLst/>
            <a:rect l="l" t="t" r="r" b="b"/>
            <a:pathLst>
              <a:path w="1490601" h="1143000">
                <a:moveTo>
                  <a:pt x="0" y="0"/>
                </a:moveTo>
                <a:lnTo>
                  <a:pt x="1490601" y="0"/>
                </a:lnTo>
                <a:lnTo>
                  <a:pt x="1490601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041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01612" y="773113"/>
            <a:ext cx="14855106" cy="98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999" b="1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ENVIRONMENTAL BENEFITS OF END-OF-LIFE STRATEGIES</a:t>
            </a:r>
          </a:p>
          <a:p>
            <a:pPr algn="l">
              <a:lnSpc>
                <a:spcPts val="3399"/>
              </a:lnSpc>
            </a:pPr>
            <a:endParaRPr lang="en-US" sz="3999" b="1">
              <a:solidFill>
                <a:srgbClr val="7030A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4818" y="2495550"/>
            <a:ext cx="16230600" cy="750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3888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Reduction in Raw Materials </a:t>
            </a: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1] Recovered resources replace a portion of new raw materials.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777240" lvl="1" indent="-388620" algn="l">
              <a:lnSpc>
                <a:spcPts val="3888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Recovery of Energy and Material Resources</a:t>
            </a:r>
          </a:p>
          <a:p>
            <a:pPr algn="l">
              <a:lnSpc>
                <a:spcPts val="3888"/>
              </a:lnSpc>
            </a:pPr>
            <a:endParaRPr lang="en-US" sz="36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3888"/>
              </a:lnSpc>
            </a:pP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1]  better exploitation of production resources.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777240" lvl="1" indent="-388620" algn="l">
              <a:lnSpc>
                <a:spcPts val="3888"/>
              </a:lnSpc>
              <a:buFont typeface="Arial"/>
              <a:buChar char="•"/>
            </a:pPr>
            <a:r>
              <a:rPr lang="en-US" sz="3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Decrease in Waste Flows </a:t>
            </a:r>
          </a:p>
          <a:p>
            <a:pPr algn="l">
              <a:lnSpc>
                <a:spcPts val="3888"/>
              </a:lnSpc>
            </a:pPr>
            <a:endParaRPr lang="en-US" sz="36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  <a:r>
              <a:rPr lang="en-US" sz="3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1] Less waste ends up in landfills due to effective recovery practices</a:t>
            </a: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endParaRPr lang="en-US" sz="3600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297911" y="9409545"/>
            <a:ext cx="16173067" cy="685800"/>
          </a:xfrm>
          <a:custGeom>
            <a:avLst/>
            <a:gdLst/>
            <a:ahLst/>
            <a:cxnLst/>
            <a:rect l="l" t="t" r="r" b="b"/>
            <a:pathLst>
              <a:path w="16173067" h="685800">
                <a:moveTo>
                  <a:pt x="0" y="0"/>
                </a:moveTo>
                <a:lnTo>
                  <a:pt x="16173067" y="0"/>
                </a:lnTo>
                <a:lnTo>
                  <a:pt x="16173067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407" r="-1311" b="-18407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6909939" y="9431470"/>
            <a:ext cx="698722" cy="663875"/>
            <a:chOff x="0" y="0"/>
            <a:chExt cx="184026" cy="1748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4026" cy="174848"/>
            </a:xfrm>
            <a:custGeom>
              <a:avLst/>
              <a:gdLst/>
              <a:ahLst/>
              <a:cxnLst/>
              <a:rect l="l" t="t" r="r" b="b"/>
              <a:pathLst>
                <a:path w="184026" h="174848">
                  <a:moveTo>
                    <a:pt x="0" y="0"/>
                  </a:moveTo>
                  <a:lnTo>
                    <a:pt x="184026" y="0"/>
                  </a:lnTo>
                  <a:lnTo>
                    <a:pt x="184026" y="174848"/>
                  </a:lnTo>
                  <a:lnTo>
                    <a:pt x="0" y="174848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84026" cy="231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004528"/>
            <a:ext cx="6055518" cy="6282472"/>
          </a:xfrm>
          <a:custGeom>
            <a:avLst/>
            <a:gdLst/>
            <a:ahLst/>
            <a:cxnLst/>
            <a:rect l="l" t="t" r="r" b="b"/>
            <a:pathLst>
              <a:path w="6055518" h="6282472">
                <a:moveTo>
                  <a:pt x="0" y="0"/>
                </a:moveTo>
                <a:lnTo>
                  <a:pt x="6055518" y="0"/>
                </a:lnTo>
                <a:lnTo>
                  <a:pt x="6055518" y="6282472"/>
                </a:lnTo>
                <a:lnTo>
                  <a:pt x="0" y="6282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338520"/>
            <a:ext cx="2283618" cy="3548180"/>
          </a:xfrm>
          <a:custGeom>
            <a:avLst/>
            <a:gdLst/>
            <a:ahLst/>
            <a:cxnLst/>
            <a:rect l="l" t="t" r="r" b="b"/>
            <a:pathLst>
              <a:path w="2283618" h="3548180">
                <a:moveTo>
                  <a:pt x="0" y="0"/>
                </a:moveTo>
                <a:lnTo>
                  <a:pt x="2283618" y="0"/>
                </a:lnTo>
                <a:lnTo>
                  <a:pt x="2283618" y="3548180"/>
                </a:lnTo>
                <a:lnTo>
                  <a:pt x="0" y="35481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37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13518" y="2514600"/>
            <a:ext cx="4229100" cy="4229100"/>
          </a:xfrm>
          <a:custGeom>
            <a:avLst/>
            <a:gdLst/>
            <a:ahLst/>
            <a:cxnLst/>
            <a:rect l="l" t="t" r="r" b="b"/>
            <a:pathLst>
              <a:path w="4229100" h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999118" y="0"/>
            <a:ext cx="2405080" cy="1712111"/>
          </a:xfrm>
          <a:custGeom>
            <a:avLst/>
            <a:gdLst/>
            <a:ahLst/>
            <a:cxnLst/>
            <a:rect l="l" t="t" r="r" b="b"/>
            <a:pathLst>
              <a:path w="2405080" h="1712111">
                <a:moveTo>
                  <a:pt x="0" y="0"/>
                </a:moveTo>
                <a:lnTo>
                  <a:pt x="2405080" y="0"/>
                </a:lnTo>
                <a:lnTo>
                  <a:pt x="2405080" y="1712111"/>
                </a:lnTo>
                <a:lnTo>
                  <a:pt x="0" y="1712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047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913518" y="9144000"/>
            <a:ext cx="1490601" cy="1143000"/>
          </a:xfrm>
          <a:custGeom>
            <a:avLst/>
            <a:gdLst/>
            <a:ahLst/>
            <a:cxnLst/>
            <a:rect l="l" t="t" r="r" b="b"/>
            <a:pathLst>
              <a:path w="1490601" h="1143000">
                <a:moveTo>
                  <a:pt x="0" y="0"/>
                </a:moveTo>
                <a:lnTo>
                  <a:pt x="1490601" y="0"/>
                </a:lnTo>
                <a:lnTo>
                  <a:pt x="1490601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3041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9512" y="469900"/>
            <a:ext cx="6520961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999" b="1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EXAMPLES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9512" y="1210818"/>
            <a:ext cx="16503106" cy="7360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36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Samsung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Operates a global e-waste recycling program that accepts various    electronic devices, including smartphones, tablets, and TVs.</a:t>
            </a:r>
          </a:p>
          <a:p>
            <a:pPr algn="just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3888"/>
              </a:lnSpc>
            </a:pPr>
            <a:r>
              <a:rPr lang="en-US" sz="36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Motors: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Operates a network of certified recycling facilities that specialize in processing end-of-life vehicles, recovering valuable materials like metals and plastics.</a:t>
            </a:r>
          </a:p>
          <a:p>
            <a:pPr algn="just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HP: 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 a take-back program for HP products, including computers, printers, and accessories. The company also provides online resources for customers to learn about proper disposal and recycling. </a:t>
            </a:r>
          </a:p>
          <a:p>
            <a:pPr algn="just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Electronic Waste Management Rules, 2016: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The Indian government introduced  these rules to regulate the collection, storage, treatment, and disposal of e-waste.</a:t>
            </a:r>
          </a:p>
          <a:p>
            <a:pPr algn="just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just">
              <a:lnSpc>
                <a:spcPts val="3888"/>
              </a:lnSpc>
            </a:pPr>
            <a:r>
              <a:rPr lang="en-US" sz="36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National Policy on Electronics 2019: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This policy aims to promote the growth of the electronics manufacturing sector in India while also addressing environmental concerns.</a:t>
            </a:r>
          </a:p>
        </p:txBody>
      </p:sp>
      <p:sp>
        <p:nvSpPr>
          <p:cNvPr id="9" name="Freeform 9"/>
          <p:cNvSpPr/>
          <p:nvPr/>
        </p:nvSpPr>
        <p:spPr>
          <a:xfrm>
            <a:off x="297911" y="9409545"/>
            <a:ext cx="15900561" cy="812041"/>
          </a:xfrm>
          <a:custGeom>
            <a:avLst/>
            <a:gdLst/>
            <a:ahLst/>
            <a:cxnLst/>
            <a:rect l="l" t="t" r="r" b="b"/>
            <a:pathLst>
              <a:path w="15900561" h="812041">
                <a:moveTo>
                  <a:pt x="0" y="0"/>
                </a:moveTo>
                <a:lnTo>
                  <a:pt x="15900561" y="0"/>
                </a:lnTo>
                <a:lnTo>
                  <a:pt x="15900561" y="812041"/>
                </a:lnTo>
                <a:lnTo>
                  <a:pt x="0" y="8120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757" r="-3048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6793257" y="9409545"/>
            <a:ext cx="698722" cy="685800"/>
            <a:chOff x="0" y="0"/>
            <a:chExt cx="184026" cy="1806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4026" cy="180622"/>
            </a:xfrm>
            <a:custGeom>
              <a:avLst/>
              <a:gdLst/>
              <a:ahLst/>
              <a:cxnLst/>
              <a:rect l="l" t="t" r="r" b="b"/>
              <a:pathLst>
                <a:path w="184026" h="180622">
                  <a:moveTo>
                    <a:pt x="0" y="0"/>
                  </a:moveTo>
                  <a:lnTo>
                    <a:pt x="184026" y="0"/>
                  </a:lnTo>
                  <a:lnTo>
                    <a:pt x="184026" y="180622"/>
                  </a:lnTo>
                  <a:lnTo>
                    <a:pt x="0" y="180622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184026" cy="237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338520"/>
            <a:ext cx="2283618" cy="3548180"/>
          </a:xfrm>
          <a:custGeom>
            <a:avLst/>
            <a:gdLst/>
            <a:ahLst/>
            <a:cxnLst/>
            <a:rect l="l" t="t" r="r" b="b"/>
            <a:pathLst>
              <a:path w="2283618" h="3548180">
                <a:moveTo>
                  <a:pt x="0" y="0"/>
                </a:moveTo>
                <a:lnTo>
                  <a:pt x="2283618" y="0"/>
                </a:lnTo>
                <a:lnTo>
                  <a:pt x="2283618" y="3548180"/>
                </a:lnTo>
                <a:lnTo>
                  <a:pt x="0" y="3548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37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913518" y="2514600"/>
            <a:ext cx="4229100" cy="4229100"/>
          </a:xfrm>
          <a:custGeom>
            <a:avLst/>
            <a:gdLst/>
            <a:ahLst/>
            <a:cxnLst/>
            <a:rect l="l" t="t" r="r" b="b"/>
            <a:pathLst>
              <a:path w="4229100" h="4229100">
                <a:moveTo>
                  <a:pt x="0" y="0"/>
                </a:moveTo>
                <a:lnTo>
                  <a:pt x="4229100" y="0"/>
                </a:lnTo>
                <a:lnTo>
                  <a:pt x="42291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99118" y="0"/>
            <a:ext cx="2405080" cy="1712111"/>
          </a:xfrm>
          <a:custGeom>
            <a:avLst/>
            <a:gdLst/>
            <a:ahLst/>
            <a:cxnLst/>
            <a:rect l="l" t="t" r="r" b="b"/>
            <a:pathLst>
              <a:path w="2405080" h="1712111">
                <a:moveTo>
                  <a:pt x="0" y="0"/>
                </a:moveTo>
                <a:lnTo>
                  <a:pt x="2405080" y="0"/>
                </a:lnTo>
                <a:lnTo>
                  <a:pt x="2405080" y="1712111"/>
                </a:lnTo>
                <a:lnTo>
                  <a:pt x="0" y="17121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047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913518" y="9144000"/>
            <a:ext cx="1490601" cy="1143000"/>
          </a:xfrm>
          <a:custGeom>
            <a:avLst/>
            <a:gdLst/>
            <a:ahLst/>
            <a:cxnLst/>
            <a:rect l="l" t="t" r="r" b="b"/>
            <a:pathLst>
              <a:path w="1490601" h="1143000">
                <a:moveTo>
                  <a:pt x="0" y="0"/>
                </a:moveTo>
                <a:lnTo>
                  <a:pt x="1490601" y="0"/>
                </a:lnTo>
                <a:lnTo>
                  <a:pt x="1490601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3041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34977" y="1323098"/>
            <a:ext cx="525390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999" b="1" dirty="0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125343"/>
            <a:ext cx="16230600" cy="2988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End-of-Life Strategies are essential for sustainable lifecycle management.</a:t>
            </a:r>
          </a:p>
          <a:p>
            <a:pPr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Direct reuse, reuse of parts, and recycling offer significant environmental benefits</a:t>
            </a:r>
          </a:p>
          <a:p>
            <a:pPr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3888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Encourage businesses to adopt sustainable practices.</a:t>
            </a:r>
          </a:p>
          <a:p>
            <a:pPr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297911" y="9409545"/>
            <a:ext cx="15900561" cy="812041"/>
          </a:xfrm>
          <a:custGeom>
            <a:avLst/>
            <a:gdLst/>
            <a:ahLst/>
            <a:cxnLst/>
            <a:rect l="l" t="t" r="r" b="b"/>
            <a:pathLst>
              <a:path w="15900561" h="812041">
                <a:moveTo>
                  <a:pt x="0" y="0"/>
                </a:moveTo>
                <a:lnTo>
                  <a:pt x="15900561" y="0"/>
                </a:lnTo>
                <a:lnTo>
                  <a:pt x="15900561" y="812041"/>
                </a:lnTo>
                <a:lnTo>
                  <a:pt x="0" y="8120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0757" r="-3048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6793257" y="9409545"/>
            <a:ext cx="698722" cy="685800"/>
            <a:chOff x="0" y="0"/>
            <a:chExt cx="184026" cy="18062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4026" cy="180622"/>
            </a:xfrm>
            <a:custGeom>
              <a:avLst/>
              <a:gdLst/>
              <a:ahLst/>
              <a:cxnLst/>
              <a:rect l="l" t="t" r="r" b="b"/>
              <a:pathLst>
                <a:path w="184026" h="180622">
                  <a:moveTo>
                    <a:pt x="0" y="0"/>
                  </a:moveTo>
                  <a:lnTo>
                    <a:pt x="184026" y="0"/>
                  </a:lnTo>
                  <a:lnTo>
                    <a:pt x="184026" y="180622"/>
                  </a:lnTo>
                  <a:lnTo>
                    <a:pt x="0" y="180622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84026" cy="237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14030" y="1000125"/>
            <a:ext cx="4913709" cy="642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7"/>
              </a:lnSpc>
            </a:pPr>
            <a:r>
              <a:rPr lang="en-US" sz="4053" b="1">
                <a:solidFill>
                  <a:srgbClr val="7030A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REFERENCES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74068"/>
            <a:ext cx="11398079" cy="172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5287" lvl="1" indent="-372644" algn="just">
              <a:lnSpc>
                <a:spcPts val="4384"/>
              </a:lnSpc>
              <a:buFont typeface="Arial"/>
              <a:buChar char="•"/>
            </a:pPr>
            <a:r>
              <a:rPr lang="en-US" sz="3452">
                <a:solidFill>
                  <a:srgbClr val="242424"/>
                </a:solidFill>
                <a:latin typeface="Calibri (MS)"/>
                <a:ea typeface="Calibri (MS)"/>
                <a:cs typeface="Calibri (MS)"/>
                <a:sym typeface="Calibri (MS)"/>
              </a:rPr>
              <a:t>Fabio Giudice, Guido La Rosa, Antonino     Risitano - Product Design for the Environment_ A Life Cycle Approach-CRC Press (2006) </a:t>
            </a:r>
          </a:p>
        </p:txBody>
      </p:sp>
      <p:sp>
        <p:nvSpPr>
          <p:cNvPr id="4" name="Freeform 4"/>
          <p:cNvSpPr/>
          <p:nvPr/>
        </p:nvSpPr>
        <p:spPr>
          <a:xfrm>
            <a:off x="502290" y="9409545"/>
            <a:ext cx="15900561" cy="748920"/>
          </a:xfrm>
          <a:custGeom>
            <a:avLst/>
            <a:gdLst/>
            <a:ahLst/>
            <a:cxnLst/>
            <a:rect l="l" t="t" r="r" b="b"/>
            <a:pathLst>
              <a:path w="15900561" h="748920">
                <a:moveTo>
                  <a:pt x="0" y="0"/>
                </a:moveTo>
                <a:lnTo>
                  <a:pt x="15900561" y="0"/>
                </a:lnTo>
                <a:lnTo>
                  <a:pt x="15900561" y="748920"/>
                </a:lnTo>
                <a:lnTo>
                  <a:pt x="0" y="74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757" r="-3048" b="-8428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6909939" y="9409545"/>
            <a:ext cx="698722" cy="685800"/>
            <a:chOff x="0" y="0"/>
            <a:chExt cx="184026" cy="180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4026" cy="180622"/>
            </a:xfrm>
            <a:custGeom>
              <a:avLst/>
              <a:gdLst/>
              <a:ahLst/>
              <a:cxnLst/>
              <a:rect l="l" t="t" r="r" b="b"/>
              <a:pathLst>
                <a:path w="184026" h="180622">
                  <a:moveTo>
                    <a:pt x="0" y="0"/>
                  </a:moveTo>
                  <a:lnTo>
                    <a:pt x="184026" y="0"/>
                  </a:lnTo>
                  <a:lnTo>
                    <a:pt x="184026" y="180622"/>
                  </a:lnTo>
                  <a:lnTo>
                    <a:pt x="0" y="180622"/>
                  </a:lnTo>
                  <a:close/>
                </a:path>
              </a:pathLst>
            </a:custGeom>
            <a:solidFill>
              <a:srgbClr val="7030A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84026" cy="2377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93"/>
                </a:lnSpc>
              </a:pPr>
              <a:r>
                <a:rPr lang="en-US" sz="2781" b="1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484</Words>
  <Application>Microsoft Office PowerPoint</Application>
  <PresentationFormat>Custom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Open Sauce Bold</vt:lpstr>
      <vt:lpstr>Calibri (MS) Bold</vt:lpstr>
      <vt:lpstr>Calibri (MS)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presentation.pptx</dc:title>
  <cp:lastModifiedBy>nileshbhilapatil123@gmail.com</cp:lastModifiedBy>
  <cp:revision>3</cp:revision>
  <dcterms:created xsi:type="dcterms:W3CDTF">2006-08-16T00:00:00Z</dcterms:created>
  <dcterms:modified xsi:type="dcterms:W3CDTF">2024-10-22T04:51:01Z</dcterms:modified>
  <dc:identifier>DAGUCG8PSXY</dc:identifier>
</cp:coreProperties>
</file>