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6" r:id="rId3"/>
    <p:sldId id="257"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4DA38DE-BF4A-4AB9-8A4C-09BF70A2AB82}">
          <p14:sldIdLst>
            <p14:sldId id="259"/>
            <p14:sldId id="256"/>
            <p14:sldId id="257"/>
            <p14:sldId id="258"/>
            <p14:sldId id="260"/>
            <p14:sldId id="261"/>
          </p14:sldIdLst>
        </p14:section>
        <p14:section name="Untitled Section" id="{00801EDB-D6FE-414D-9BE1-E074DFED7166}">
          <p14:sldIdLst>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31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34AB2A-10E9-4309-A62D-7D74F25619D5}" type="datetimeFigureOut">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23F632-F537-4EF1-8546-E273B07919B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456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4AB2A-10E9-4309-A62D-7D74F25619D5}" type="datetimeFigureOut">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23F632-F537-4EF1-8546-E273B07919BF}" type="slidenum">
              <a:rPr lang="en-IN" smtClean="0"/>
              <a:t>‹#›</a:t>
            </a:fld>
            <a:endParaRPr lang="en-IN"/>
          </a:p>
        </p:txBody>
      </p:sp>
    </p:spTree>
    <p:extLst>
      <p:ext uri="{BB962C8B-B14F-4D97-AF65-F5344CB8AC3E}">
        <p14:creationId xmlns:p14="http://schemas.microsoft.com/office/powerpoint/2010/main" val="1208394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4AB2A-10E9-4309-A62D-7D74F25619D5}" type="datetimeFigureOut">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23F632-F537-4EF1-8546-E273B07919BF}" type="slidenum">
              <a:rPr lang="en-IN" smtClean="0"/>
              <a:t>‹#›</a:t>
            </a:fld>
            <a:endParaRPr lang="en-IN"/>
          </a:p>
        </p:txBody>
      </p:sp>
    </p:spTree>
    <p:extLst>
      <p:ext uri="{BB962C8B-B14F-4D97-AF65-F5344CB8AC3E}">
        <p14:creationId xmlns:p14="http://schemas.microsoft.com/office/powerpoint/2010/main" val="3985658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4AB2A-10E9-4309-A62D-7D74F25619D5}" type="datetimeFigureOut">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23F632-F537-4EF1-8546-E273B07919BF}" type="slidenum">
              <a:rPr lang="en-IN" smtClean="0"/>
              <a:t>‹#›</a:t>
            </a:fld>
            <a:endParaRPr lang="en-IN"/>
          </a:p>
        </p:txBody>
      </p:sp>
    </p:spTree>
    <p:extLst>
      <p:ext uri="{BB962C8B-B14F-4D97-AF65-F5344CB8AC3E}">
        <p14:creationId xmlns:p14="http://schemas.microsoft.com/office/powerpoint/2010/main" val="111328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34AB2A-10E9-4309-A62D-7D74F25619D5}" type="datetimeFigureOut">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23F632-F537-4EF1-8546-E273B07919B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63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34AB2A-10E9-4309-A62D-7D74F25619D5}" type="datetimeFigureOut">
              <a:rPr lang="en-IN" smtClean="0"/>
              <a:t>13-09-2024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23F632-F537-4EF1-8546-E273B07919BF}" type="slidenum">
              <a:rPr lang="en-IN" smtClean="0"/>
              <a:t>‹#›</a:t>
            </a:fld>
            <a:endParaRPr lang="en-IN"/>
          </a:p>
        </p:txBody>
      </p:sp>
    </p:spTree>
    <p:extLst>
      <p:ext uri="{BB962C8B-B14F-4D97-AF65-F5344CB8AC3E}">
        <p14:creationId xmlns:p14="http://schemas.microsoft.com/office/powerpoint/2010/main" val="1367946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34AB2A-10E9-4309-A62D-7D74F25619D5}" type="datetimeFigureOut">
              <a:rPr lang="en-IN" smtClean="0"/>
              <a:t>13-09-2024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23F632-F537-4EF1-8546-E273B07919BF}" type="slidenum">
              <a:rPr lang="en-IN" smtClean="0"/>
              <a:t>‹#›</a:t>
            </a:fld>
            <a:endParaRPr lang="en-IN"/>
          </a:p>
        </p:txBody>
      </p:sp>
    </p:spTree>
    <p:extLst>
      <p:ext uri="{BB962C8B-B14F-4D97-AF65-F5344CB8AC3E}">
        <p14:creationId xmlns:p14="http://schemas.microsoft.com/office/powerpoint/2010/main" val="4097446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34AB2A-10E9-4309-A62D-7D74F25619D5}" type="datetimeFigureOut">
              <a:rPr lang="en-IN" smtClean="0"/>
              <a:t>13-09-2024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23F632-F537-4EF1-8546-E273B07919BF}" type="slidenum">
              <a:rPr lang="en-IN" smtClean="0"/>
              <a:t>‹#›</a:t>
            </a:fld>
            <a:endParaRPr lang="en-IN"/>
          </a:p>
        </p:txBody>
      </p:sp>
    </p:spTree>
    <p:extLst>
      <p:ext uri="{BB962C8B-B14F-4D97-AF65-F5344CB8AC3E}">
        <p14:creationId xmlns:p14="http://schemas.microsoft.com/office/powerpoint/2010/main" val="2825641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134AB2A-10E9-4309-A62D-7D74F25619D5}" type="datetimeFigureOut">
              <a:rPr lang="en-IN" smtClean="0"/>
              <a:t>13-09-2024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023F632-F537-4EF1-8546-E273B07919BF}" type="slidenum">
              <a:rPr lang="en-IN" smtClean="0"/>
              <a:t>‹#›</a:t>
            </a:fld>
            <a:endParaRPr lang="en-IN"/>
          </a:p>
        </p:txBody>
      </p:sp>
    </p:spTree>
    <p:extLst>
      <p:ext uri="{BB962C8B-B14F-4D97-AF65-F5344CB8AC3E}">
        <p14:creationId xmlns:p14="http://schemas.microsoft.com/office/powerpoint/2010/main" val="180637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134AB2A-10E9-4309-A62D-7D74F25619D5}" type="datetimeFigureOut">
              <a:rPr lang="en-IN" smtClean="0"/>
              <a:t>13-09-2024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23F632-F537-4EF1-8546-E273B07919BF}" type="slidenum">
              <a:rPr lang="en-IN" smtClean="0"/>
              <a:t>‹#›</a:t>
            </a:fld>
            <a:endParaRPr lang="en-IN"/>
          </a:p>
        </p:txBody>
      </p:sp>
    </p:spTree>
    <p:extLst>
      <p:ext uri="{BB962C8B-B14F-4D97-AF65-F5344CB8AC3E}">
        <p14:creationId xmlns:p14="http://schemas.microsoft.com/office/powerpoint/2010/main" val="514128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34AB2A-10E9-4309-A62D-7D74F25619D5}" type="datetimeFigureOut">
              <a:rPr lang="en-IN" smtClean="0"/>
              <a:t>13-09-2024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23F632-F537-4EF1-8546-E273B07919BF}" type="slidenum">
              <a:rPr lang="en-IN" smtClean="0"/>
              <a:t>‹#›</a:t>
            </a:fld>
            <a:endParaRPr lang="en-IN"/>
          </a:p>
        </p:txBody>
      </p:sp>
    </p:spTree>
    <p:extLst>
      <p:ext uri="{BB962C8B-B14F-4D97-AF65-F5344CB8AC3E}">
        <p14:creationId xmlns:p14="http://schemas.microsoft.com/office/powerpoint/2010/main" val="236290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134AB2A-10E9-4309-A62D-7D74F25619D5}" type="datetimeFigureOut">
              <a:rPr lang="en-IN" smtClean="0"/>
              <a:t>13-09-2024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23F632-F537-4EF1-8546-E273B07919B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498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8000"/>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8F7699-7D8B-1C5A-1391-FE1B406B6C06}"/>
              </a:ext>
            </a:extLst>
          </p:cNvPr>
          <p:cNvSpPr txBox="1"/>
          <p:nvPr/>
        </p:nvSpPr>
        <p:spPr>
          <a:xfrm>
            <a:off x="1288025" y="0"/>
            <a:ext cx="9134168" cy="646331"/>
          </a:xfrm>
          <a:prstGeom prst="rect">
            <a:avLst/>
          </a:prstGeom>
          <a:noFill/>
        </p:spPr>
        <p:txBody>
          <a:bodyPr wrap="square" rtlCol="0">
            <a:spAutoFit/>
          </a:bodyPr>
          <a:lstStyle/>
          <a:p>
            <a:pPr algn="ctr"/>
            <a:r>
              <a:rPr lang="en-US" sz="3600" b="1" dirty="0" err="1">
                <a:latin typeface="Bodoni MT" panose="02070603080606020203" pitchFamily="18" charset="0"/>
              </a:rPr>
              <a:t>Semister</a:t>
            </a:r>
            <a:r>
              <a:rPr lang="en-US" sz="3600" dirty="0">
                <a:latin typeface="Bodoni MT" panose="02070603080606020203" pitchFamily="18" charset="0"/>
              </a:rPr>
              <a:t> </a:t>
            </a:r>
            <a:r>
              <a:rPr lang="en-US" sz="3600" b="1" dirty="0">
                <a:latin typeface="Bodoni MT" panose="02070603080606020203" pitchFamily="18" charset="0"/>
              </a:rPr>
              <a:t>Project</a:t>
            </a:r>
            <a:endParaRPr lang="en-IN" sz="3600" b="1" dirty="0">
              <a:latin typeface="Bodoni MT" panose="02070603080606020203" pitchFamily="18" charset="0"/>
            </a:endParaRPr>
          </a:p>
        </p:txBody>
      </p:sp>
      <p:graphicFrame>
        <p:nvGraphicFramePr>
          <p:cNvPr id="4" name="Table 3">
            <a:extLst>
              <a:ext uri="{FF2B5EF4-FFF2-40B4-BE49-F238E27FC236}">
                <a16:creationId xmlns:a16="http://schemas.microsoft.com/office/drawing/2014/main" id="{3D68E65C-E872-4C72-EF63-E04FE7A2C8A2}"/>
              </a:ext>
            </a:extLst>
          </p:cNvPr>
          <p:cNvGraphicFramePr>
            <a:graphicFrameLocks noGrp="1"/>
          </p:cNvGraphicFramePr>
          <p:nvPr>
            <p:extLst>
              <p:ext uri="{D42A27DB-BD31-4B8C-83A1-F6EECF244321}">
                <p14:modId xmlns:p14="http://schemas.microsoft.com/office/powerpoint/2010/main" val="3006925236"/>
              </p:ext>
            </p:extLst>
          </p:nvPr>
        </p:nvGraphicFramePr>
        <p:xfrm>
          <a:off x="8544232" y="3262342"/>
          <a:ext cx="235268" cy="365760"/>
        </p:xfrm>
        <a:graphic>
          <a:graphicData uri="http://schemas.openxmlformats.org/drawingml/2006/table">
            <a:tbl>
              <a:tblPr firstRow="1" bandRow="1">
                <a:tableStyleId>{073A0DAA-6AF3-43AB-8588-CEC1D06C72B9}</a:tableStyleId>
              </a:tblPr>
              <a:tblGrid>
                <a:gridCol w="235268">
                  <a:extLst>
                    <a:ext uri="{9D8B030D-6E8A-4147-A177-3AD203B41FA5}">
                      <a16:colId xmlns:a16="http://schemas.microsoft.com/office/drawing/2014/main" val="3145548441"/>
                    </a:ext>
                  </a:extLst>
                </a:gridCol>
              </a:tblGrid>
              <a:tr h="166658">
                <a:tc>
                  <a:txBody>
                    <a:bodyPr/>
                    <a:lstStyle/>
                    <a:p>
                      <a:endParaRPr lang="en-IN" dirty="0"/>
                    </a:p>
                  </a:txBody>
                  <a:tcPr/>
                </a:tc>
                <a:extLst>
                  <a:ext uri="{0D108BD9-81ED-4DB2-BD59-A6C34878D82A}">
                    <a16:rowId xmlns:a16="http://schemas.microsoft.com/office/drawing/2014/main" val="3779867854"/>
                  </a:ext>
                </a:extLst>
              </a:tr>
            </a:tbl>
          </a:graphicData>
        </a:graphic>
      </p:graphicFrame>
      <p:graphicFrame>
        <p:nvGraphicFramePr>
          <p:cNvPr id="5" name="Table 4">
            <a:extLst>
              <a:ext uri="{FF2B5EF4-FFF2-40B4-BE49-F238E27FC236}">
                <a16:creationId xmlns:a16="http://schemas.microsoft.com/office/drawing/2014/main" id="{85C88A56-9464-BA8C-050F-A05A3E3D447C}"/>
              </a:ext>
            </a:extLst>
          </p:cNvPr>
          <p:cNvGraphicFramePr>
            <a:graphicFrameLocks noGrp="1"/>
          </p:cNvGraphicFramePr>
          <p:nvPr>
            <p:extLst>
              <p:ext uri="{D42A27DB-BD31-4B8C-83A1-F6EECF244321}">
                <p14:modId xmlns:p14="http://schemas.microsoft.com/office/powerpoint/2010/main" val="2728382088"/>
              </p:ext>
            </p:extLst>
          </p:nvPr>
        </p:nvGraphicFramePr>
        <p:xfrm>
          <a:off x="2261419" y="916856"/>
          <a:ext cx="8160774" cy="2711245"/>
        </p:xfrm>
        <a:graphic>
          <a:graphicData uri="http://schemas.openxmlformats.org/drawingml/2006/table">
            <a:tbl>
              <a:tblPr firstRow="1" bandRow="1">
                <a:tableStyleId>{21E4AEA4-8DFA-4A89-87EB-49C32662AFE0}</a:tableStyleId>
              </a:tblPr>
              <a:tblGrid>
                <a:gridCol w="4090220">
                  <a:extLst>
                    <a:ext uri="{9D8B030D-6E8A-4147-A177-3AD203B41FA5}">
                      <a16:colId xmlns:a16="http://schemas.microsoft.com/office/drawing/2014/main" val="423502787"/>
                    </a:ext>
                  </a:extLst>
                </a:gridCol>
                <a:gridCol w="4070554">
                  <a:extLst>
                    <a:ext uri="{9D8B030D-6E8A-4147-A177-3AD203B41FA5}">
                      <a16:colId xmlns:a16="http://schemas.microsoft.com/office/drawing/2014/main" val="4288562625"/>
                    </a:ext>
                  </a:extLst>
                </a:gridCol>
              </a:tblGrid>
              <a:tr h="528164">
                <a:tc>
                  <a:txBody>
                    <a:bodyPr/>
                    <a:lstStyle/>
                    <a:p>
                      <a:pPr algn="ctr"/>
                      <a:r>
                        <a:rPr lang="en-US" sz="2400" dirty="0">
                          <a:solidFill>
                            <a:schemeClr val="tx1">
                              <a:lumMod val="85000"/>
                              <a:lumOff val="15000"/>
                            </a:schemeClr>
                          </a:solidFill>
                        </a:rPr>
                        <a:t>Name Of Student</a:t>
                      </a:r>
                      <a:endParaRPr lang="en-IN" sz="2400" dirty="0">
                        <a:solidFill>
                          <a:schemeClr val="tx1">
                            <a:lumMod val="85000"/>
                            <a:lumOff val="15000"/>
                          </a:schemeClr>
                        </a:solidFill>
                      </a:endParaRPr>
                    </a:p>
                  </a:txBody>
                  <a:tcPr/>
                </a:tc>
                <a:tc>
                  <a:txBody>
                    <a:bodyPr/>
                    <a:lstStyle/>
                    <a:p>
                      <a:pPr algn="ctr"/>
                      <a:r>
                        <a:rPr lang="en-US" sz="2400" dirty="0">
                          <a:solidFill>
                            <a:schemeClr val="tx1">
                              <a:lumMod val="85000"/>
                              <a:lumOff val="15000"/>
                            </a:schemeClr>
                          </a:solidFill>
                        </a:rPr>
                        <a:t>PRN</a:t>
                      </a:r>
                      <a:endParaRPr lang="en-IN" sz="2400" dirty="0">
                        <a:solidFill>
                          <a:schemeClr val="tx1">
                            <a:lumMod val="85000"/>
                            <a:lumOff val="15000"/>
                          </a:schemeClr>
                        </a:solidFill>
                      </a:endParaRPr>
                    </a:p>
                  </a:txBody>
                  <a:tcPr/>
                </a:tc>
                <a:extLst>
                  <a:ext uri="{0D108BD9-81ED-4DB2-BD59-A6C34878D82A}">
                    <a16:rowId xmlns:a16="http://schemas.microsoft.com/office/drawing/2014/main" val="1878348193"/>
                  </a:ext>
                </a:extLst>
              </a:tr>
              <a:tr h="457743">
                <a:tc>
                  <a:txBody>
                    <a:bodyPr/>
                    <a:lstStyle/>
                    <a:p>
                      <a:pPr marL="285750" indent="-285750">
                        <a:buFont typeface="Wingdings" panose="05000000000000000000" pitchFamily="2" charset="2"/>
                        <a:buChar char="Ø"/>
                      </a:pPr>
                      <a:r>
                        <a:rPr lang="en-US" sz="2000" dirty="0" err="1"/>
                        <a:t>Baviskar</a:t>
                      </a:r>
                      <a:r>
                        <a:rPr lang="en-US" sz="2000" dirty="0"/>
                        <a:t> Khushal Gajanan</a:t>
                      </a:r>
                    </a:p>
                  </a:txBody>
                  <a:tcPr/>
                </a:tc>
                <a:tc>
                  <a:txBody>
                    <a:bodyPr/>
                    <a:lstStyle/>
                    <a:p>
                      <a:pPr algn="ctr"/>
                      <a:r>
                        <a:rPr lang="en-US" sz="2000" dirty="0"/>
                        <a:t>231102073</a:t>
                      </a:r>
                      <a:endParaRPr lang="en-IN" sz="2000" dirty="0"/>
                    </a:p>
                  </a:txBody>
                  <a:tcPr/>
                </a:tc>
                <a:extLst>
                  <a:ext uri="{0D108BD9-81ED-4DB2-BD59-A6C34878D82A}">
                    <a16:rowId xmlns:a16="http://schemas.microsoft.com/office/drawing/2014/main" val="822964734"/>
                  </a:ext>
                </a:extLst>
              </a:tr>
              <a:tr h="457743">
                <a:tc>
                  <a:txBody>
                    <a:bodyPr/>
                    <a:lstStyle/>
                    <a:p>
                      <a:pPr marL="285750" indent="-285750">
                        <a:buFont typeface="Wingdings" panose="05000000000000000000" pitchFamily="2" charset="2"/>
                        <a:buChar char="Ø"/>
                      </a:pPr>
                      <a:r>
                        <a:rPr lang="en-US" sz="2000" dirty="0"/>
                        <a:t>Patil Nikhil Kishor</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231102085</a:t>
                      </a:r>
                      <a:endParaRPr lang="en-IN" sz="2000" dirty="0"/>
                    </a:p>
                  </a:txBody>
                  <a:tcPr/>
                </a:tc>
                <a:extLst>
                  <a:ext uri="{0D108BD9-81ED-4DB2-BD59-A6C34878D82A}">
                    <a16:rowId xmlns:a16="http://schemas.microsoft.com/office/drawing/2014/main" val="3357719998"/>
                  </a:ext>
                </a:extLst>
              </a:tr>
              <a:tr h="457743">
                <a:tc>
                  <a:txBody>
                    <a:bodyPr/>
                    <a:lstStyle/>
                    <a:p>
                      <a:pPr marL="285750" indent="-285750">
                        <a:buFont typeface="Wingdings" panose="05000000000000000000" pitchFamily="2" charset="2"/>
                        <a:buChar char="Ø"/>
                      </a:pPr>
                      <a:r>
                        <a:rPr lang="en-US" sz="2000" dirty="0"/>
                        <a:t> Om Sanjay </a:t>
                      </a:r>
                      <a:r>
                        <a:rPr lang="en-US" sz="2000" dirty="0" err="1"/>
                        <a:t>Navarkar</a:t>
                      </a: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231102098</a:t>
                      </a:r>
                      <a:endParaRPr lang="en-IN" sz="2000" dirty="0"/>
                    </a:p>
                  </a:txBody>
                  <a:tcPr/>
                </a:tc>
                <a:extLst>
                  <a:ext uri="{0D108BD9-81ED-4DB2-BD59-A6C34878D82A}">
                    <a16:rowId xmlns:a16="http://schemas.microsoft.com/office/drawing/2014/main" val="614362844"/>
                  </a:ext>
                </a:extLst>
              </a:tr>
              <a:tr h="809852">
                <a:tc>
                  <a:txBody>
                    <a:bodyPr/>
                    <a:lstStyle/>
                    <a:p>
                      <a:pPr marL="285750" indent="-285750">
                        <a:buFont typeface="Wingdings" panose="05000000000000000000" pitchFamily="2" charset="2"/>
                        <a:buChar char="Ø"/>
                      </a:pPr>
                      <a:r>
                        <a:rPr lang="en-US" sz="2000" dirty="0"/>
                        <a:t>Mali Rohit Valmik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231102107</a:t>
                      </a:r>
                    </a:p>
                  </a:txBody>
                  <a:tcPr/>
                </a:tc>
                <a:extLst>
                  <a:ext uri="{0D108BD9-81ED-4DB2-BD59-A6C34878D82A}">
                    <a16:rowId xmlns:a16="http://schemas.microsoft.com/office/drawing/2014/main" val="2487867701"/>
                  </a:ext>
                </a:extLst>
              </a:tr>
            </a:tbl>
          </a:graphicData>
        </a:graphic>
      </p:graphicFrame>
      <p:sp>
        <p:nvSpPr>
          <p:cNvPr id="7" name="TextBox 6">
            <a:extLst>
              <a:ext uri="{FF2B5EF4-FFF2-40B4-BE49-F238E27FC236}">
                <a16:creationId xmlns:a16="http://schemas.microsoft.com/office/drawing/2014/main" id="{9A687A03-37AD-FB9A-B9AE-7A9256D10A98}"/>
              </a:ext>
            </a:extLst>
          </p:cNvPr>
          <p:cNvSpPr txBox="1"/>
          <p:nvPr/>
        </p:nvSpPr>
        <p:spPr>
          <a:xfrm>
            <a:off x="4719483" y="3898626"/>
            <a:ext cx="3244645" cy="461665"/>
          </a:xfrm>
          <a:prstGeom prst="rect">
            <a:avLst/>
          </a:prstGeom>
          <a:noFill/>
        </p:spPr>
        <p:txBody>
          <a:bodyPr wrap="square" rtlCol="0">
            <a:spAutoFit/>
          </a:bodyPr>
          <a:lstStyle/>
          <a:p>
            <a:pPr algn="ctr"/>
            <a:r>
              <a:rPr lang="en-US" sz="2400" b="1" u="sng" dirty="0">
                <a:latin typeface="Bodoni MT" panose="02070603080606020203" pitchFamily="18" charset="0"/>
              </a:rPr>
              <a:t>Topics</a:t>
            </a:r>
            <a:endParaRPr lang="en-IN" sz="2400" b="1" u="sng" dirty="0">
              <a:latin typeface="Bodoni MT" panose="02070603080606020203" pitchFamily="18" charset="0"/>
            </a:endParaRPr>
          </a:p>
        </p:txBody>
      </p:sp>
      <p:sp>
        <p:nvSpPr>
          <p:cNvPr id="8" name="TextBox 7">
            <a:extLst>
              <a:ext uri="{FF2B5EF4-FFF2-40B4-BE49-F238E27FC236}">
                <a16:creationId xmlns:a16="http://schemas.microsoft.com/office/drawing/2014/main" id="{2DDEFE1D-4D83-5950-26E9-3475D16FE6F5}"/>
              </a:ext>
            </a:extLst>
          </p:cNvPr>
          <p:cNvSpPr txBox="1"/>
          <p:nvPr/>
        </p:nvSpPr>
        <p:spPr>
          <a:xfrm>
            <a:off x="580103" y="4729316"/>
            <a:ext cx="11277600" cy="1015663"/>
          </a:xfrm>
          <a:prstGeom prst="rect">
            <a:avLst/>
          </a:prstGeom>
          <a:noFill/>
        </p:spPr>
        <p:txBody>
          <a:bodyPr wrap="square" rtlCol="0">
            <a:spAutoFit/>
          </a:bodyPr>
          <a:lstStyle/>
          <a:p>
            <a:pPr marL="342900" indent="-342900">
              <a:buFont typeface="Wingdings" panose="05000000000000000000" pitchFamily="2" charset="2"/>
              <a:buChar char="ü"/>
            </a:pPr>
            <a:r>
              <a:rPr lang="en-IN" sz="2000" dirty="0"/>
              <a:t>Digital Clock</a:t>
            </a:r>
          </a:p>
          <a:p>
            <a:pPr marL="342900" indent="-342900">
              <a:buFont typeface="Wingdings" panose="05000000000000000000" pitchFamily="2" charset="2"/>
              <a:buChar char="ü"/>
            </a:pPr>
            <a:r>
              <a:rPr lang="en-IN" sz="2000" dirty="0"/>
              <a:t>Alcohol Detector </a:t>
            </a:r>
          </a:p>
          <a:p>
            <a:pPr marL="342900" indent="-342900">
              <a:buFont typeface="Wingdings" panose="05000000000000000000" pitchFamily="2" charset="2"/>
              <a:buChar char="ü"/>
            </a:pPr>
            <a:r>
              <a:rPr lang="en-IN" sz="2000" dirty="0" err="1"/>
              <a:t>Vehical</a:t>
            </a:r>
            <a:r>
              <a:rPr lang="en-IN" sz="2000" dirty="0"/>
              <a:t> Accident Control</a:t>
            </a:r>
            <a:endParaRPr lang="en-US" sz="2000" dirty="0"/>
          </a:p>
        </p:txBody>
      </p:sp>
      <p:cxnSp>
        <p:nvCxnSpPr>
          <p:cNvPr id="22" name="Straight Connector 21">
            <a:extLst>
              <a:ext uri="{FF2B5EF4-FFF2-40B4-BE49-F238E27FC236}">
                <a16:creationId xmlns:a16="http://schemas.microsoft.com/office/drawing/2014/main" id="{E7E03B92-39D7-A7FA-2894-8C62613EFC0D}"/>
              </a:ext>
            </a:extLst>
          </p:cNvPr>
          <p:cNvCxnSpPr/>
          <p:nvPr/>
        </p:nvCxnSpPr>
        <p:spPr>
          <a:xfrm>
            <a:off x="3932903" y="528344"/>
            <a:ext cx="3923071" cy="0"/>
          </a:xfrm>
          <a:prstGeom prst="line">
            <a:avLst/>
          </a:prstGeom>
          <a:effectLst>
            <a:glow rad="101600">
              <a:schemeClr val="accent1">
                <a:satMod val="175000"/>
                <a:alpha val="40000"/>
              </a:schemeClr>
            </a:glow>
            <a:reflection blurRad="6350" stA="50000" endA="300" endPos="90000" dir="5400000" sy="-100000" algn="bl" rotWithShape="0"/>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9874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heel(1)">
                                      <p:cBhvr>
                                        <p:cTn id="25" dur="2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randombar(horizontal)">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85BDF4-E858-FF06-CA3B-689E6797699B}"/>
              </a:ext>
            </a:extLst>
          </p:cNvPr>
          <p:cNvSpPr txBox="1"/>
          <p:nvPr/>
        </p:nvSpPr>
        <p:spPr>
          <a:xfrm>
            <a:off x="2310580" y="216310"/>
            <a:ext cx="7570839" cy="523220"/>
          </a:xfrm>
          <a:prstGeom prst="rect">
            <a:avLst/>
          </a:prstGeom>
          <a:noFill/>
        </p:spPr>
        <p:txBody>
          <a:bodyPr wrap="square" rtlCol="0">
            <a:spAutoFit/>
          </a:bodyPr>
          <a:lstStyle/>
          <a:p>
            <a:pPr algn="ctr"/>
            <a:r>
              <a:rPr lang="en-US" sz="2800" u="sng" dirty="0">
                <a:latin typeface="Bodoni MT" panose="02070603080606020203" pitchFamily="18" charset="0"/>
              </a:rPr>
              <a:t>Alcohol Detector</a:t>
            </a:r>
          </a:p>
        </p:txBody>
      </p:sp>
      <p:sp>
        <p:nvSpPr>
          <p:cNvPr id="6" name="TextBox 5">
            <a:extLst>
              <a:ext uri="{FF2B5EF4-FFF2-40B4-BE49-F238E27FC236}">
                <a16:creationId xmlns:a16="http://schemas.microsoft.com/office/drawing/2014/main" id="{71A9B32B-B3A0-862B-9BB5-6D96DFE05C0B}"/>
              </a:ext>
            </a:extLst>
          </p:cNvPr>
          <p:cNvSpPr txBox="1"/>
          <p:nvPr/>
        </p:nvSpPr>
        <p:spPr>
          <a:xfrm>
            <a:off x="958645" y="985337"/>
            <a:ext cx="10274710" cy="5293757"/>
          </a:xfrm>
          <a:prstGeom prst="rect">
            <a:avLst/>
          </a:prstGeom>
          <a:noFill/>
        </p:spPr>
        <p:txBody>
          <a:bodyPr wrap="square" rtlCol="0">
            <a:spAutoFit/>
          </a:bodyPr>
          <a:lstStyle/>
          <a:p>
            <a:pPr algn="just"/>
            <a:r>
              <a:rPr lang="en-US" sz="2000" dirty="0"/>
              <a:t>• </a:t>
            </a:r>
            <a:r>
              <a:rPr lang="en-US" sz="2000" dirty="0">
                <a:effectLst>
                  <a:outerShdw blurRad="38100" dist="38100" dir="2700000" algn="tl">
                    <a:srgbClr val="000000">
                      <a:alpha val="43137"/>
                    </a:srgbClr>
                  </a:outerShdw>
                </a:effectLst>
              </a:rPr>
              <a:t>Introduction</a:t>
            </a:r>
            <a:r>
              <a:rPr lang="en-US" sz="2000" dirty="0"/>
              <a:t> </a:t>
            </a:r>
            <a:r>
              <a:rPr lang="en-US" sz="2000" dirty="0">
                <a:solidFill>
                  <a:schemeClr val="tx1">
                    <a:lumMod val="95000"/>
                    <a:lumOff val="5000"/>
                  </a:schemeClr>
                </a:solidFill>
              </a:rPr>
              <a:t>:</a:t>
            </a:r>
            <a:r>
              <a:rPr lang="en-US" sz="2000" dirty="0"/>
              <a:t> An alcohol detector device is a sophisticated tool designed to quickly and accurately measure blood alcohol content (BAC) from a breath sample. It helps ensure safety by providing immediate feedback on alcohol levels, making it valuable for personal use, workplace safety, and law enforcement applications.</a:t>
            </a:r>
          </a:p>
          <a:p>
            <a:pPr algn="just"/>
            <a:endParaRPr lang="en-US" sz="2000" dirty="0"/>
          </a:p>
          <a:p>
            <a:pPr algn="l"/>
            <a:r>
              <a:rPr lang="en-IN" sz="2000" dirty="0">
                <a:effectLst>
                  <a:outerShdw blurRad="38100" dist="38100" dir="2700000" algn="tl">
                    <a:srgbClr val="000000">
                      <a:alpha val="43137"/>
                    </a:srgbClr>
                  </a:outerShdw>
                </a:effectLst>
              </a:rPr>
              <a:t>Literature</a:t>
            </a:r>
            <a:r>
              <a:rPr lang="en-IN" b="1" i="0" dirty="0">
                <a:effectLst/>
                <a:latin typeface="__Inter_36bd41"/>
              </a:rPr>
              <a:t> </a:t>
            </a:r>
            <a:r>
              <a:rPr lang="en-IN" sz="2000" dirty="0">
                <a:effectLst>
                  <a:outerShdw blurRad="38100" dist="38100" dir="2700000" algn="tl">
                    <a:srgbClr val="000000">
                      <a:alpha val="43137"/>
                    </a:srgbClr>
                  </a:outerShdw>
                </a:effectLst>
              </a:rPr>
              <a:t>Survey</a:t>
            </a:r>
            <a:r>
              <a:rPr lang="en-IN" sz="2000" u="sng" dirty="0"/>
              <a:t> : </a:t>
            </a:r>
            <a:r>
              <a:rPr lang="en-US" sz="2000" dirty="0"/>
              <a:t>Alcohol detectors use various sensors to detect the presence of alcohol. The most commonly used sensors are:</a:t>
            </a:r>
          </a:p>
          <a:p>
            <a:pPr algn="l">
              <a:buFont typeface="Arial" panose="020B0604020202020204" pitchFamily="34" charset="0"/>
              <a:buChar char="•"/>
            </a:pPr>
            <a:r>
              <a:rPr lang="en-US" sz="2000" dirty="0"/>
              <a:t>MQ-3</a:t>
            </a:r>
            <a:r>
              <a:rPr lang="en-US" sz="2000" dirty="0">
                <a:effectLst>
                  <a:outerShdw blurRad="38100" dist="38100" dir="2700000" algn="tl">
                    <a:srgbClr val="000000">
                      <a:alpha val="43137"/>
                    </a:srgbClr>
                  </a:outerShdw>
                </a:effectLst>
              </a:rPr>
              <a:t> </a:t>
            </a:r>
            <a:r>
              <a:rPr lang="en-US" sz="2000" dirty="0"/>
              <a:t>sensor: This sensor is highly sensitive to alcohol and can detect concentrations as low as 0.05 mg/L.</a:t>
            </a:r>
          </a:p>
          <a:p>
            <a:pPr algn="l">
              <a:buFont typeface="Arial" panose="020B0604020202020204" pitchFamily="34" charset="0"/>
              <a:buChar char="•"/>
            </a:pPr>
            <a:r>
              <a:rPr lang="en-US" sz="2000" dirty="0"/>
              <a:t>MQ-135 sensor: This sensor is sensitive to a wide range of gases, including alcohol, and can detect concentrations as low as 10 ppm.</a:t>
            </a:r>
          </a:p>
          <a:p>
            <a:pPr algn="l">
              <a:buFont typeface="Arial" panose="020B0604020202020204" pitchFamily="34" charset="0"/>
              <a:buChar char="•"/>
            </a:pPr>
            <a:r>
              <a:rPr lang="en-US" sz="2000" dirty="0"/>
              <a:t>TGS2620 sensor: This sensor is highly sensitive to alcohol and can detect concentrations as low as 1 ppm.</a:t>
            </a:r>
          </a:p>
          <a:p>
            <a:pPr algn="l"/>
            <a:r>
              <a:rPr lang="en-US" sz="2000" dirty="0"/>
              <a:t>Previous studies have shown that Arduino-based alcohol detectors are effective and cost-efficient. For example, a study by [1] used an Arduino board with an MQ-3 sensor to detect alcohol concentrations in breath samples.</a:t>
            </a:r>
            <a:endParaRPr lang="en-IN" sz="2000" dirty="0"/>
          </a:p>
          <a:p>
            <a:pPr algn="just"/>
            <a:endParaRPr lang="en-IN" dirty="0"/>
          </a:p>
        </p:txBody>
      </p:sp>
    </p:spTree>
    <p:extLst>
      <p:ext uri="{BB962C8B-B14F-4D97-AF65-F5344CB8AC3E}">
        <p14:creationId xmlns:p14="http://schemas.microsoft.com/office/powerpoint/2010/main" val="47109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C5F4D9-FAA5-8C66-8DC2-84EED43D13F1}"/>
              </a:ext>
            </a:extLst>
          </p:cNvPr>
          <p:cNvSpPr txBox="1"/>
          <p:nvPr/>
        </p:nvSpPr>
        <p:spPr>
          <a:xfrm>
            <a:off x="275304" y="491612"/>
            <a:ext cx="11651226" cy="5632311"/>
          </a:xfrm>
          <a:prstGeom prst="rect">
            <a:avLst/>
          </a:prstGeom>
          <a:noFill/>
        </p:spPr>
        <p:txBody>
          <a:bodyPr wrap="square" rtlCol="0">
            <a:spAutoFit/>
          </a:bodyPr>
          <a:lstStyle/>
          <a:p>
            <a:pPr algn="l"/>
            <a:r>
              <a:rPr lang="en-US" b="1" i="0" dirty="0">
                <a:effectLst/>
              </a:rPr>
              <a:t>Implementation Details :</a:t>
            </a:r>
          </a:p>
          <a:p>
            <a:pPr algn="l"/>
            <a:r>
              <a:rPr lang="en-US" b="0" i="0" dirty="0">
                <a:solidFill>
                  <a:srgbClr val="374151"/>
                </a:solidFill>
                <a:effectLst/>
              </a:rPr>
              <a:t>The alcohol detector designed in this project uses an Arduino Uno board, an MQ-3 sensor, and an LCD display. The MQ-3 sensor is connected to the analog input pin of the Arduino board, and the LCD display is connected to the digital output pins. The sensor detects the presence of alcohol and sends an analog signal to the Arduino board, which then displays the concentration of alcohol on the LCD display.</a:t>
            </a:r>
          </a:p>
          <a:p>
            <a:pPr algn="l"/>
            <a:r>
              <a:rPr lang="en-US" b="0" i="0" dirty="0">
                <a:solidFill>
                  <a:srgbClr val="374151"/>
                </a:solidFill>
                <a:effectLst/>
              </a:rPr>
              <a:t>The circuit diagram is as follows:</a:t>
            </a:r>
          </a:p>
          <a:p>
            <a:pPr algn="l"/>
            <a:endParaRPr lang="en-US" b="0" i="0" dirty="0">
              <a:solidFill>
                <a:srgbClr val="374151"/>
              </a:solidFill>
              <a:effectLst/>
            </a:endParaRPr>
          </a:p>
          <a:p>
            <a:pPr algn="ctr"/>
            <a:r>
              <a:rPr lang="en-US" b="0" i="0" dirty="0">
                <a:solidFill>
                  <a:srgbClr val="374151"/>
                </a:solidFill>
                <a:effectLst/>
              </a:rPr>
              <a:t>MQ-3 sensor  -&gt;  Arduino Uno  -&gt;  LCD display</a:t>
            </a:r>
          </a:p>
          <a:p>
            <a:pPr algn="ctr"/>
            <a:r>
              <a:rPr lang="en-US" b="0" i="0" dirty="0">
                <a:solidFill>
                  <a:srgbClr val="374151"/>
                </a:solidFill>
                <a:effectLst/>
              </a:rPr>
              <a:t>  |             |             |</a:t>
            </a:r>
          </a:p>
          <a:p>
            <a:pPr algn="ctr"/>
            <a:r>
              <a:rPr lang="en-US" b="0" i="0" dirty="0">
                <a:solidFill>
                  <a:srgbClr val="374151"/>
                </a:solidFill>
                <a:effectLst/>
              </a:rPr>
              <a:t>  |             |             |</a:t>
            </a:r>
          </a:p>
          <a:p>
            <a:pPr algn="ctr"/>
            <a:r>
              <a:rPr lang="en-US" b="0" i="0" dirty="0">
                <a:solidFill>
                  <a:srgbClr val="374151"/>
                </a:solidFill>
                <a:effectLst/>
              </a:rPr>
              <a:t>  V             </a:t>
            </a:r>
            <a:r>
              <a:rPr lang="en-US" b="0" i="0" dirty="0" err="1">
                <a:solidFill>
                  <a:srgbClr val="374151"/>
                </a:solidFill>
                <a:effectLst/>
              </a:rPr>
              <a:t>V</a:t>
            </a:r>
            <a:r>
              <a:rPr lang="en-US" b="0" i="0" dirty="0">
                <a:solidFill>
                  <a:srgbClr val="374151"/>
                </a:solidFill>
                <a:effectLst/>
              </a:rPr>
              <a:t>             </a:t>
            </a:r>
            <a:r>
              <a:rPr lang="en-US" b="0" i="0" dirty="0" err="1">
                <a:solidFill>
                  <a:srgbClr val="374151"/>
                </a:solidFill>
                <a:effectLst/>
              </a:rPr>
              <a:t>V</a:t>
            </a:r>
            <a:endParaRPr lang="en-US" b="0" i="0" dirty="0">
              <a:solidFill>
                <a:srgbClr val="374151"/>
              </a:solidFill>
              <a:effectLst/>
            </a:endParaRPr>
          </a:p>
          <a:p>
            <a:pPr algn="ctr"/>
            <a:r>
              <a:rPr lang="en-US" b="0" i="0" dirty="0">
                <a:solidFill>
                  <a:srgbClr val="374151"/>
                </a:solidFill>
                <a:effectLst/>
              </a:rPr>
              <a:t>  Analog input  Digital output  Digital output</a:t>
            </a:r>
          </a:p>
          <a:p>
            <a:pPr algn="ctr"/>
            <a:endParaRPr lang="en-US" dirty="0">
              <a:solidFill>
                <a:srgbClr val="374151"/>
              </a:solidFill>
            </a:endParaRPr>
          </a:p>
          <a:p>
            <a:pPr algn="l"/>
            <a:r>
              <a:rPr lang="en-US" b="1" i="0" dirty="0">
                <a:effectLst/>
                <a:latin typeface="__Inter_36bd41"/>
              </a:rPr>
              <a:t>Project Outcomes :</a:t>
            </a:r>
          </a:p>
          <a:p>
            <a:pPr algn="l"/>
            <a:r>
              <a:rPr lang="en-US" b="0" i="0" dirty="0">
                <a:solidFill>
                  <a:srgbClr val="374151"/>
                </a:solidFill>
                <a:effectLst/>
                <a:latin typeface="__Inter_36bd41"/>
              </a:rPr>
              <a:t>The alcohol detector designed in this project is able to detect alcohol concentrations as low as 0.05 mg/L. The device is simple, cost-effective, and easy to use. The results of the project are as follows:</a:t>
            </a:r>
          </a:p>
          <a:p>
            <a:pPr algn="l">
              <a:buFont typeface="Arial" panose="020B0604020202020204" pitchFamily="34" charset="0"/>
              <a:buChar char="•"/>
            </a:pPr>
            <a:r>
              <a:rPr lang="en-US" b="0" i="0" dirty="0">
                <a:solidFill>
                  <a:srgbClr val="374151"/>
                </a:solidFill>
                <a:effectLst/>
                <a:latin typeface="__Inter_36bd41"/>
              </a:rPr>
              <a:t>The device is able to detect alcohol concentrations accurately.</a:t>
            </a:r>
          </a:p>
          <a:p>
            <a:pPr algn="l">
              <a:buFont typeface="Arial" panose="020B0604020202020204" pitchFamily="34" charset="0"/>
              <a:buChar char="•"/>
            </a:pPr>
            <a:r>
              <a:rPr lang="en-US" b="0" i="0" dirty="0">
                <a:solidFill>
                  <a:srgbClr val="374151"/>
                </a:solidFill>
                <a:effectLst/>
                <a:latin typeface="__Inter_36bd41"/>
              </a:rPr>
              <a:t>The device is able to display the concentration of alcohol on the LCD display.</a:t>
            </a:r>
          </a:p>
          <a:p>
            <a:pPr algn="l">
              <a:buFont typeface="Arial" panose="020B0604020202020204" pitchFamily="34" charset="0"/>
              <a:buChar char="•"/>
            </a:pPr>
            <a:r>
              <a:rPr lang="en-US" b="0" i="0" dirty="0">
                <a:solidFill>
                  <a:srgbClr val="374151"/>
                </a:solidFill>
                <a:effectLst/>
                <a:latin typeface="__Inter_36bd41"/>
              </a:rPr>
              <a:t>The device is simple and cost-effective.</a:t>
            </a:r>
          </a:p>
          <a:p>
            <a:endParaRPr lang="en-IN" dirty="0"/>
          </a:p>
        </p:txBody>
      </p:sp>
      <p:graphicFrame>
        <p:nvGraphicFramePr>
          <p:cNvPr id="3" name="Table 2">
            <a:extLst>
              <a:ext uri="{FF2B5EF4-FFF2-40B4-BE49-F238E27FC236}">
                <a16:creationId xmlns:a16="http://schemas.microsoft.com/office/drawing/2014/main" id="{4197CA62-96D5-1AE5-1EA1-D8C746452D4C}"/>
              </a:ext>
            </a:extLst>
          </p:cNvPr>
          <p:cNvGraphicFramePr>
            <a:graphicFrameLocks noGrp="1"/>
          </p:cNvGraphicFramePr>
          <p:nvPr/>
        </p:nvGraphicFramePr>
        <p:xfrm>
          <a:off x="3805084" y="2290916"/>
          <a:ext cx="4542503" cy="1779639"/>
        </p:xfrm>
        <a:graphic>
          <a:graphicData uri="http://schemas.openxmlformats.org/drawingml/2006/table">
            <a:tbl>
              <a:tblPr/>
              <a:tblGrid>
                <a:gridCol w="4542503">
                  <a:extLst>
                    <a:ext uri="{9D8B030D-6E8A-4147-A177-3AD203B41FA5}">
                      <a16:colId xmlns:a16="http://schemas.microsoft.com/office/drawing/2014/main" val="1287235155"/>
                    </a:ext>
                  </a:extLst>
                </a:gridCol>
              </a:tblGrid>
              <a:tr h="1779639">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94925280"/>
                  </a:ext>
                </a:extLst>
              </a:tr>
            </a:tbl>
          </a:graphicData>
        </a:graphic>
      </p:graphicFrame>
    </p:spTree>
    <p:extLst>
      <p:ext uri="{BB962C8B-B14F-4D97-AF65-F5344CB8AC3E}">
        <p14:creationId xmlns:p14="http://schemas.microsoft.com/office/powerpoint/2010/main" val="1078838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5B5905-D162-1614-1953-C451C65D4E8F}"/>
              </a:ext>
            </a:extLst>
          </p:cNvPr>
          <p:cNvSpPr txBox="1"/>
          <p:nvPr/>
        </p:nvSpPr>
        <p:spPr>
          <a:xfrm>
            <a:off x="737419" y="412955"/>
            <a:ext cx="4444181" cy="369332"/>
          </a:xfrm>
          <a:prstGeom prst="rect">
            <a:avLst/>
          </a:prstGeom>
          <a:noFill/>
        </p:spPr>
        <p:txBody>
          <a:bodyPr wrap="square" rtlCol="0">
            <a:spAutoFit/>
          </a:bodyPr>
          <a:lstStyle/>
          <a:p>
            <a:pPr algn="ctr"/>
            <a:r>
              <a:rPr lang="en-US" dirty="0"/>
              <a:t>Circuit Diagram</a:t>
            </a:r>
            <a:endParaRPr lang="en-IN" dirty="0"/>
          </a:p>
        </p:txBody>
      </p:sp>
      <p:sp>
        <p:nvSpPr>
          <p:cNvPr id="4" name="TextBox 3">
            <a:extLst>
              <a:ext uri="{FF2B5EF4-FFF2-40B4-BE49-F238E27FC236}">
                <a16:creationId xmlns:a16="http://schemas.microsoft.com/office/drawing/2014/main" id="{2BE9A88F-8E29-ED4D-EECD-80C16B56FC12}"/>
              </a:ext>
            </a:extLst>
          </p:cNvPr>
          <p:cNvSpPr txBox="1"/>
          <p:nvPr/>
        </p:nvSpPr>
        <p:spPr>
          <a:xfrm>
            <a:off x="7521679" y="412955"/>
            <a:ext cx="2703871" cy="369332"/>
          </a:xfrm>
          <a:prstGeom prst="rect">
            <a:avLst/>
          </a:prstGeom>
          <a:noFill/>
        </p:spPr>
        <p:txBody>
          <a:bodyPr wrap="square" rtlCol="0">
            <a:spAutoFit/>
          </a:bodyPr>
          <a:lstStyle/>
          <a:p>
            <a:pPr algn="ctr"/>
            <a:r>
              <a:rPr lang="en-US" dirty="0"/>
              <a:t>Block Diagram</a:t>
            </a:r>
            <a:endParaRPr lang="en-IN" dirty="0"/>
          </a:p>
        </p:txBody>
      </p:sp>
      <p:pic>
        <p:nvPicPr>
          <p:cNvPr id="7" name="Picture 6">
            <a:extLst>
              <a:ext uri="{FF2B5EF4-FFF2-40B4-BE49-F238E27FC236}">
                <a16:creationId xmlns:a16="http://schemas.microsoft.com/office/drawing/2014/main" id="{8C67F071-B9D9-BCE4-F24F-6512AAA27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419" y="990599"/>
            <a:ext cx="4688894" cy="2637503"/>
          </a:xfrm>
          <a:prstGeom prst="rect">
            <a:avLst/>
          </a:prstGeom>
        </p:spPr>
      </p:pic>
      <p:pic>
        <p:nvPicPr>
          <p:cNvPr id="13" name="Picture 12">
            <a:extLst>
              <a:ext uri="{FF2B5EF4-FFF2-40B4-BE49-F238E27FC236}">
                <a16:creationId xmlns:a16="http://schemas.microsoft.com/office/drawing/2014/main" id="{1704F948-FA43-34A3-E73E-58312D7A8E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2" y="782287"/>
            <a:ext cx="3645156" cy="2722523"/>
          </a:xfrm>
          <a:prstGeom prst="rect">
            <a:avLst/>
          </a:prstGeom>
        </p:spPr>
      </p:pic>
      <p:sp>
        <p:nvSpPr>
          <p:cNvPr id="14" name="TextBox 13">
            <a:extLst>
              <a:ext uri="{FF2B5EF4-FFF2-40B4-BE49-F238E27FC236}">
                <a16:creationId xmlns:a16="http://schemas.microsoft.com/office/drawing/2014/main" id="{C4429552-E762-2AA4-6B1E-2D3512F9C104}"/>
              </a:ext>
            </a:extLst>
          </p:cNvPr>
          <p:cNvSpPr txBox="1"/>
          <p:nvPr/>
        </p:nvSpPr>
        <p:spPr>
          <a:xfrm>
            <a:off x="737419" y="4080387"/>
            <a:ext cx="11100620" cy="1477328"/>
          </a:xfrm>
          <a:prstGeom prst="rect">
            <a:avLst/>
          </a:prstGeom>
          <a:noFill/>
        </p:spPr>
        <p:txBody>
          <a:bodyPr wrap="square" rtlCol="0">
            <a:spAutoFit/>
          </a:bodyPr>
          <a:lstStyle/>
          <a:p>
            <a:pPr algn="l"/>
            <a:r>
              <a:rPr lang="en-US" b="1" i="0" dirty="0">
                <a:effectLst/>
                <a:latin typeface="__Inter_36bd41"/>
              </a:rPr>
              <a:t>Conclusion :</a:t>
            </a:r>
          </a:p>
          <a:p>
            <a:pPr algn="l"/>
            <a:r>
              <a:rPr lang="en-US" b="0" i="0" dirty="0">
                <a:solidFill>
                  <a:srgbClr val="374151"/>
                </a:solidFill>
                <a:effectLst/>
                <a:latin typeface="__Inter_36bd41"/>
              </a:rPr>
              <a:t>In conclusion, the alcohol detector designed in this project is a simple and cost-effective device that can detect alcohol concentrations accurately. The device has many potential applications, including in law enforcement agencies and industries where workers are required to operate heavy machinery.</a:t>
            </a:r>
          </a:p>
          <a:p>
            <a:endParaRPr lang="en-IN" dirty="0"/>
          </a:p>
        </p:txBody>
      </p:sp>
    </p:spTree>
    <p:extLst>
      <p:ext uri="{BB962C8B-B14F-4D97-AF65-F5344CB8AC3E}">
        <p14:creationId xmlns:p14="http://schemas.microsoft.com/office/powerpoint/2010/main" val="377046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8043DD-1E3C-DFA8-DA16-88BD0BCD29FF}"/>
              </a:ext>
            </a:extLst>
          </p:cNvPr>
          <p:cNvSpPr txBox="1"/>
          <p:nvPr/>
        </p:nvSpPr>
        <p:spPr>
          <a:xfrm>
            <a:off x="3421626" y="216310"/>
            <a:ext cx="6037006" cy="523220"/>
          </a:xfrm>
          <a:prstGeom prst="rect">
            <a:avLst/>
          </a:prstGeom>
          <a:noFill/>
        </p:spPr>
        <p:txBody>
          <a:bodyPr wrap="square" rtlCol="0">
            <a:spAutoFit/>
          </a:bodyPr>
          <a:lstStyle/>
          <a:p>
            <a:pPr algn="ctr"/>
            <a:r>
              <a:rPr lang="en-IN" sz="2800" u="sng" dirty="0">
                <a:latin typeface="Bodoni MT" panose="02070603080606020203" pitchFamily="18" charset="0"/>
              </a:rPr>
              <a:t>Vehicle</a:t>
            </a:r>
            <a:r>
              <a:rPr lang="en-IN" sz="2400" u="sng" dirty="0">
                <a:latin typeface="Bodoni MT" panose="02070603080606020203" pitchFamily="18" charset="0"/>
              </a:rPr>
              <a:t> Accident Control</a:t>
            </a:r>
          </a:p>
        </p:txBody>
      </p:sp>
      <p:sp>
        <p:nvSpPr>
          <p:cNvPr id="3" name="TextBox 2">
            <a:extLst>
              <a:ext uri="{FF2B5EF4-FFF2-40B4-BE49-F238E27FC236}">
                <a16:creationId xmlns:a16="http://schemas.microsoft.com/office/drawing/2014/main" id="{894F3DF5-0774-5912-55EB-64439DE5C4C9}"/>
              </a:ext>
            </a:extLst>
          </p:cNvPr>
          <p:cNvSpPr txBox="1"/>
          <p:nvPr/>
        </p:nvSpPr>
        <p:spPr>
          <a:xfrm>
            <a:off x="167148" y="993058"/>
            <a:ext cx="11867536" cy="5355312"/>
          </a:xfrm>
          <a:prstGeom prst="rect">
            <a:avLst/>
          </a:prstGeom>
          <a:noFill/>
        </p:spPr>
        <p:txBody>
          <a:bodyPr wrap="square" rtlCol="0">
            <a:spAutoFit/>
          </a:bodyPr>
          <a:lstStyle/>
          <a:p>
            <a:r>
              <a:rPr lang="en-US" b="1" i="0" dirty="0">
                <a:effectLst/>
              </a:rPr>
              <a:t>Introduction :</a:t>
            </a:r>
            <a:r>
              <a:rPr lang="en-US" b="0" i="0" dirty="0">
                <a:solidFill>
                  <a:srgbClr val="374151"/>
                </a:solidFill>
                <a:effectLst/>
              </a:rPr>
              <a:t> Vehicle accidents have become a major concern in today's world, resulting in a significant number of deaths and injuries. The need for a system that can detect and prevent accidents has become increasingly important. This project aims to design and develop a Vehicle Accident Control system that can detect accidents and alert the authorities in real-time.</a:t>
            </a:r>
          </a:p>
          <a:p>
            <a:endParaRPr lang="en-US" b="0" i="0" dirty="0">
              <a:solidFill>
                <a:srgbClr val="374151"/>
              </a:solidFill>
              <a:effectLst/>
            </a:endParaRPr>
          </a:p>
          <a:p>
            <a:pPr algn="l"/>
            <a:r>
              <a:rPr lang="en-US" b="1" i="0" dirty="0">
                <a:solidFill>
                  <a:srgbClr val="374151"/>
                </a:solidFill>
                <a:effectLst/>
                <a:latin typeface="__Inter_36bd41"/>
              </a:rPr>
              <a:t>Literature Survey :</a:t>
            </a:r>
            <a:r>
              <a:rPr lang="en-US" b="0" i="0" dirty="0">
                <a:solidFill>
                  <a:srgbClr val="374151"/>
                </a:solidFill>
                <a:effectLst/>
                <a:latin typeface="__Inter_36bd41"/>
              </a:rPr>
              <a:t> Several studies have been conducted on vehicle accident detection and prevention systems. According to , the use of sensors and GPS technology can help detect accidents and alert the authorities. Another study suggests that the use of machine learning algorithms can improve the accuracy of accident detection.</a:t>
            </a:r>
          </a:p>
          <a:p>
            <a:pPr algn="l"/>
            <a:endParaRPr lang="en-US" b="0" i="0" dirty="0">
              <a:solidFill>
                <a:srgbClr val="374151"/>
              </a:solidFill>
              <a:effectLst/>
              <a:latin typeface="__Inter_36bd41"/>
            </a:endParaRPr>
          </a:p>
          <a:p>
            <a:pPr algn="l"/>
            <a:r>
              <a:rPr lang="en-US" b="1" i="0" dirty="0">
                <a:solidFill>
                  <a:srgbClr val="374151"/>
                </a:solidFill>
                <a:effectLst/>
                <a:latin typeface="__Inter_36bd41"/>
              </a:rPr>
              <a:t>Implementation Details :</a:t>
            </a:r>
            <a:r>
              <a:rPr lang="en-US" b="0" i="0" dirty="0">
                <a:solidFill>
                  <a:srgbClr val="374151"/>
                </a:solidFill>
                <a:effectLst/>
                <a:latin typeface="__Inter_36bd41"/>
              </a:rPr>
              <a:t> The Vehicle Accident Control system consists of the following components:</a:t>
            </a:r>
          </a:p>
          <a:p>
            <a:pPr algn="l">
              <a:buFont typeface="Arial" panose="020B0604020202020204" pitchFamily="34" charset="0"/>
              <a:buChar char="•"/>
            </a:pPr>
            <a:r>
              <a:rPr lang="en-US" b="1" i="0" dirty="0">
                <a:solidFill>
                  <a:srgbClr val="374151"/>
                </a:solidFill>
                <a:effectLst/>
                <a:latin typeface="__Inter_36bd41"/>
              </a:rPr>
              <a:t>Sensors</a:t>
            </a:r>
            <a:r>
              <a:rPr lang="en-US" b="0" i="0" dirty="0">
                <a:solidFill>
                  <a:srgbClr val="374151"/>
                </a:solidFill>
                <a:effectLst/>
                <a:latin typeface="__Inter_36bd41"/>
              </a:rPr>
              <a:t>: Accelerometers and GPS sensors are used to detect accidents.</a:t>
            </a:r>
          </a:p>
          <a:p>
            <a:pPr algn="l">
              <a:buFont typeface="Arial" panose="020B0604020202020204" pitchFamily="34" charset="0"/>
              <a:buChar char="•"/>
            </a:pPr>
            <a:r>
              <a:rPr lang="en-US" b="1" i="0" dirty="0">
                <a:solidFill>
                  <a:srgbClr val="374151"/>
                </a:solidFill>
                <a:effectLst/>
                <a:latin typeface="__Inter_36bd41"/>
              </a:rPr>
              <a:t>Microcontroller</a:t>
            </a:r>
            <a:r>
              <a:rPr lang="en-US" b="0" i="0" dirty="0">
                <a:solidFill>
                  <a:srgbClr val="374151"/>
                </a:solidFill>
                <a:effectLst/>
                <a:latin typeface="__Inter_36bd41"/>
              </a:rPr>
              <a:t>: The microcontroller is used to process the data from the sensors and detect accidents.</a:t>
            </a:r>
          </a:p>
          <a:p>
            <a:pPr algn="l">
              <a:buFont typeface="Arial" panose="020B0604020202020204" pitchFamily="34" charset="0"/>
              <a:buChar char="•"/>
            </a:pPr>
            <a:r>
              <a:rPr lang="en-US" b="1" i="0" dirty="0">
                <a:solidFill>
                  <a:srgbClr val="374151"/>
                </a:solidFill>
                <a:effectLst/>
                <a:latin typeface="__Inter_36bd41"/>
              </a:rPr>
              <a:t>GSM Module</a:t>
            </a:r>
            <a:r>
              <a:rPr lang="en-US" b="0" i="0" dirty="0">
                <a:solidFill>
                  <a:srgbClr val="374151"/>
                </a:solidFill>
                <a:effectLst/>
                <a:latin typeface="__Inter_36bd41"/>
              </a:rPr>
              <a:t>: The GSM module is used to send alerts to the authorities in real-time.</a:t>
            </a:r>
          </a:p>
          <a:p>
            <a:pPr algn="l">
              <a:buFont typeface="Arial" panose="020B0604020202020204" pitchFamily="34" charset="0"/>
              <a:buChar char="•"/>
            </a:pPr>
            <a:r>
              <a:rPr lang="en-US" b="1" i="0" dirty="0">
                <a:solidFill>
                  <a:srgbClr val="374151"/>
                </a:solidFill>
                <a:effectLst/>
                <a:latin typeface="__Inter_36bd41"/>
              </a:rPr>
              <a:t>Machine Learning Algorithm</a:t>
            </a:r>
            <a:r>
              <a:rPr lang="en-US" b="0" i="0" dirty="0">
                <a:solidFill>
                  <a:srgbClr val="374151"/>
                </a:solidFill>
                <a:effectLst/>
                <a:latin typeface="__Inter_36bd41"/>
              </a:rPr>
              <a:t>: A machine learning algorithm is used to improve the accuracy of accident detection.</a:t>
            </a:r>
          </a:p>
          <a:p>
            <a:pPr algn="l"/>
            <a:r>
              <a:rPr lang="en-US" b="0" i="0" dirty="0">
                <a:solidFill>
                  <a:srgbClr val="374151"/>
                </a:solidFill>
                <a:effectLst/>
                <a:latin typeface="__Inter_36bd41"/>
              </a:rPr>
              <a:t>The system is implemented using the following steps:</a:t>
            </a:r>
          </a:p>
          <a:p>
            <a:pPr algn="l">
              <a:buFont typeface="+mj-lt"/>
              <a:buAutoNum type="arabicPeriod"/>
            </a:pPr>
            <a:r>
              <a:rPr lang="en-US" b="0" i="0" dirty="0">
                <a:solidFill>
                  <a:srgbClr val="374151"/>
                </a:solidFill>
                <a:effectLst/>
                <a:latin typeface="__Inter_36bd41"/>
              </a:rPr>
              <a:t>Data collection: Data is collected from the sensors and GPS module.</a:t>
            </a:r>
          </a:p>
          <a:p>
            <a:pPr algn="l">
              <a:buFont typeface="+mj-lt"/>
              <a:buAutoNum type="arabicPeriod"/>
            </a:pPr>
            <a:r>
              <a:rPr lang="en-US" b="0" i="0" dirty="0">
                <a:solidFill>
                  <a:srgbClr val="374151"/>
                </a:solidFill>
                <a:effectLst/>
                <a:latin typeface="__Inter_36bd41"/>
              </a:rPr>
              <a:t>Data processing: The data is processed using the microcontroller.</a:t>
            </a:r>
          </a:p>
          <a:p>
            <a:pPr algn="l">
              <a:buFont typeface="+mj-lt"/>
              <a:buAutoNum type="arabicPeriod"/>
            </a:pPr>
            <a:r>
              <a:rPr lang="en-US" b="0" i="0" dirty="0">
                <a:solidFill>
                  <a:srgbClr val="374151"/>
                </a:solidFill>
                <a:effectLst/>
                <a:latin typeface="__Inter_36bd41"/>
              </a:rPr>
              <a:t>Accident detection: The machine learning algorithm is used to detect accidents.</a:t>
            </a:r>
          </a:p>
          <a:p>
            <a:pPr algn="l">
              <a:buFont typeface="+mj-lt"/>
              <a:buAutoNum type="arabicPeriod"/>
            </a:pPr>
            <a:r>
              <a:rPr lang="en-US" b="0" i="0" dirty="0">
                <a:solidFill>
                  <a:srgbClr val="374151"/>
                </a:solidFill>
                <a:effectLst/>
                <a:latin typeface="__Inter_36bd41"/>
              </a:rPr>
              <a:t>Alert system: The GSM module is used to send alerts to the authorities.</a:t>
            </a:r>
          </a:p>
          <a:p>
            <a:endParaRPr lang="en-IN" dirty="0"/>
          </a:p>
        </p:txBody>
      </p:sp>
    </p:spTree>
    <p:extLst>
      <p:ext uri="{BB962C8B-B14F-4D97-AF65-F5344CB8AC3E}">
        <p14:creationId xmlns:p14="http://schemas.microsoft.com/office/powerpoint/2010/main" val="300124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B6A388-98E2-F3AC-791D-D4844FB506A9}"/>
              </a:ext>
            </a:extLst>
          </p:cNvPr>
          <p:cNvSpPr txBox="1"/>
          <p:nvPr/>
        </p:nvSpPr>
        <p:spPr>
          <a:xfrm>
            <a:off x="186813" y="255639"/>
            <a:ext cx="11867535" cy="1754326"/>
          </a:xfrm>
          <a:prstGeom prst="rect">
            <a:avLst/>
          </a:prstGeom>
          <a:noFill/>
        </p:spPr>
        <p:txBody>
          <a:bodyPr wrap="square" rtlCol="0">
            <a:spAutoFit/>
          </a:bodyPr>
          <a:lstStyle/>
          <a:p>
            <a:pPr algn="l"/>
            <a:r>
              <a:rPr lang="en-US" b="1" i="0" dirty="0">
                <a:solidFill>
                  <a:srgbClr val="374151"/>
                </a:solidFill>
                <a:effectLst/>
                <a:latin typeface="__Inter_36bd41"/>
              </a:rPr>
              <a:t>Project Outcomes</a:t>
            </a:r>
            <a:r>
              <a:rPr lang="en-US" b="0" i="0" dirty="0">
                <a:solidFill>
                  <a:srgbClr val="374151"/>
                </a:solidFill>
                <a:effectLst/>
                <a:latin typeface="__Inter_36bd41"/>
              </a:rPr>
              <a:t> : The Vehicle Accident Control system has several outcomes, including:</a:t>
            </a:r>
          </a:p>
          <a:p>
            <a:pPr algn="l">
              <a:buFont typeface="Arial" panose="020B0604020202020204" pitchFamily="34" charset="0"/>
              <a:buChar char="•"/>
            </a:pPr>
            <a:r>
              <a:rPr lang="en-US" b="1" i="0" dirty="0">
                <a:solidFill>
                  <a:srgbClr val="374151"/>
                </a:solidFill>
                <a:effectLst/>
                <a:latin typeface="__Inter_36bd41"/>
              </a:rPr>
              <a:t>Improved safety</a:t>
            </a:r>
            <a:r>
              <a:rPr lang="en-US" b="0" i="0" dirty="0">
                <a:solidFill>
                  <a:srgbClr val="374151"/>
                </a:solidFill>
                <a:effectLst/>
                <a:latin typeface="__Inter_36bd41"/>
              </a:rPr>
              <a:t>: The system can detect accidents and alert the authorities in real-time, improving safety on the roads.</a:t>
            </a:r>
          </a:p>
          <a:p>
            <a:pPr algn="l">
              <a:buFont typeface="Arial" panose="020B0604020202020204" pitchFamily="34" charset="0"/>
              <a:buChar char="•"/>
            </a:pPr>
            <a:r>
              <a:rPr lang="en-US" b="1" i="0" dirty="0">
                <a:solidFill>
                  <a:srgbClr val="374151"/>
                </a:solidFill>
                <a:effectLst/>
                <a:latin typeface="__Inter_36bd41"/>
              </a:rPr>
              <a:t>Reduced response time</a:t>
            </a:r>
            <a:r>
              <a:rPr lang="en-US" b="0" i="0" dirty="0">
                <a:solidFill>
                  <a:srgbClr val="374151"/>
                </a:solidFill>
                <a:effectLst/>
                <a:latin typeface="__Inter_36bd41"/>
              </a:rPr>
              <a:t>: The system can reduce the response time of the authorities, resulting in faster medical assistance and reduced damage.</a:t>
            </a:r>
          </a:p>
          <a:p>
            <a:pPr algn="l">
              <a:buFont typeface="Arial" panose="020B0604020202020204" pitchFamily="34" charset="0"/>
              <a:buChar char="•"/>
            </a:pPr>
            <a:r>
              <a:rPr lang="en-US" b="1" i="0" dirty="0">
                <a:solidFill>
                  <a:srgbClr val="374151"/>
                </a:solidFill>
                <a:effectLst/>
                <a:latin typeface="__Inter_36bd41"/>
              </a:rPr>
              <a:t>Cost-effective</a:t>
            </a:r>
            <a:r>
              <a:rPr lang="en-US" b="0" i="0" dirty="0">
                <a:solidFill>
                  <a:srgbClr val="374151"/>
                </a:solidFill>
                <a:effectLst/>
                <a:latin typeface="__Inter_36bd41"/>
              </a:rPr>
              <a:t>: The system is cost-effective and can be implemented in vehicles of all types.</a:t>
            </a:r>
          </a:p>
          <a:p>
            <a:endParaRPr lang="en-IN" dirty="0"/>
          </a:p>
        </p:txBody>
      </p:sp>
      <p:sp>
        <p:nvSpPr>
          <p:cNvPr id="4" name="TextBox 3">
            <a:extLst>
              <a:ext uri="{FF2B5EF4-FFF2-40B4-BE49-F238E27FC236}">
                <a16:creationId xmlns:a16="http://schemas.microsoft.com/office/drawing/2014/main" id="{94DCFA1D-5AC7-92F3-1AA8-394D9570CDF9}"/>
              </a:ext>
            </a:extLst>
          </p:cNvPr>
          <p:cNvSpPr txBox="1"/>
          <p:nvPr/>
        </p:nvSpPr>
        <p:spPr>
          <a:xfrm>
            <a:off x="688258" y="1866040"/>
            <a:ext cx="3647768" cy="369332"/>
          </a:xfrm>
          <a:prstGeom prst="rect">
            <a:avLst/>
          </a:prstGeom>
          <a:noFill/>
        </p:spPr>
        <p:txBody>
          <a:bodyPr wrap="square" rtlCol="0">
            <a:spAutoFit/>
          </a:bodyPr>
          <a:lstStyle/>
          <a:p>
            <a:pPr algn="ctr"/>
            <a:r>
              <a:rPr lang="en-US" dirty="0"/>
              <a:t>Circuit Diagram</a:t>
            </a:r>
            <a:endParaRPr lang="en-IN" dirty="0"/>
          </a:p>
        </p:txBody>
      </p:sp>
      <p:sp>
        <p:nvSpPr>
          <p:cNvPr id="7" name="TextBox 6">
            <a:extLst>
              <a:ext uri="{FF2B5EF4-FFF2-40B4-BE49-F238E27FC236}">
                <a16:creationId xmlns:a16="http://schemas.microsoft.com/office/drawing/2014/main" id="{DB04E3B5-94C6-3AAE-7EDE-F3E26ECA0D93}"/>
              </a:ext>
            </a:extLst>
          </p:cNvPr>
          <p:cNvSpPr txBox="1"/>
          <p:nvPr/>
        </p:nvSpPr>
        <p:spPr>
          <a:xfrm>
            <a:off x="7216877" y="1825299"/>
            <a:ext cx="3637936" cy="369332"/>
          </a:xfrm>
          <a:prstGeom prst="rect">
            <a:avLst/>
          </a:prstGeom>
          <a:noFill/>
        </p:spPr>
        <p:txBody>
          <a:bodyPr wrap="square" rtlCol="0">
            <a:spAutoFit/>
          </a:bodyPr>
          <a:lstStyle/>
          <a:p>
            <a:pPr algn="ctr"/>
            <a:r>
              <a:rPr lang="en-US" dirty="0"/>
              <a:t>Block Diagram</a:t>
            </a:r>
            <a:endParaRPr lang="en-IN" dirty="0"/>
          </a:p>
        </p:txBody>
      </p:sp>
      <p:pic>
        <p:nvPicPr>
          <p:cNvPr id="11" name="Picture 10">
            <a:extLst>
              <a:ext uri="{FF2B5EF4-FFF2-40B4-BE49-F238E27FC236}">
                <a16:creationId xmlns:a16="http://schemas.microsoft.com/office/drawing/2014/main" id="{B26BE673-0490-667A-4C88-46848EB8D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297" y="2276113"/>
            <a:ext cx="4945627" cy="3714805"/>
          </a:xfrm>
          <a:prstGeom prst="rect">
            <a:avLst/>
          </a:prstGeom>
        </p:spPr>
      </p:pic>
      <p:pic>
        <p:nvPicPr>
          <p:cNvPr id="13" name="Picture 12">
            <a:extLst>
              <a:ext uri="{FF2B5EF4-FFF2-40B4-BE49-F238E27FC236}">
                <a16:creationId xmlns:a16="http://schemas.microsoft.com/office/drawing/2014/main" id="{0E8C8BB1-71B0-271A-7DA4-828EAC6A48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9238" y="2387458"/>
            <a:ext cx="6034995" cy="3714805"/>
          </a:xfrm>
          <a:prstGeom prst="rect">
            <a:avLst/>
          </a:prstGeom>
        </p:spPr>
      </p:pic>
    </p:spTree>
    <p:extLst>
      <p:ext uri="{BB962C8B-B14F-4D97-AF65-F5344CB8AC3E}">
        <p14:creationId xmlns:p14="http://schemas.microsoft.com/office/powerpoint/2010/main" val="80936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80">
                                          <p:stCondLst>
                                            <p:cond delay="0"/>
                                          </p:stCondLst>
                                        </p:cTn>
                                        <p:tgtEl>
                                          <p:spTgt spid="13"/>
                                        </p:tgtEl>
                                      </p:cBhvr>
                                    </p:animEffect>
                                    <p:anim calcmode="lin" valueType="num">
                                      <p:cBhvr>
                                        <p:cTn id="26"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31" dur="26">
                                          <p:stCondLst>
                                            <p:cond delay="650"/>
                                          </p:stCondLst>
                                        </p:cTn>
                                        <p:tgtEl>
                                          <p:spTgt spid="13"/>
                                        </p:tgtEl>
                                      </p:cBhvr>
                                      <p:to x="100000" y="60000"/>
                                    </p:animScale>
                                    <p:animScale>
                                      <p:cBhvr>
                                        <p:cTn id="32" dur="166" decel="50000">
                                          <p:stCondLst>
                                            <p:cond delay="676"/>
                                          </p:stCondLst>
                                        </p:cTn>
                                        <p:tgtEl>
                                          <p:spTgt spid="13"/>
                                        </p:tgtEl>
                                      </p:cBhvr>
                                      <p:to x="100000" y="100000"/>
                                    </p:animScale>
                                    <p:animScale>
                                      <p:cBhvr>
                                        <p:cTn id="33" dur="26">
                                          <p:stCondLst>
                                            <p:cond delay="1312"/>
                                          </p:stCondLst>
                                        </p:cTn>
                                        <p:tgtEl>
                                          <p:spTgt spid="13"/>
                                        </p:tgtEl>
                                      </p:cBhvr>
                                      <p:to x="100000" y="80000"/>
                                    </p:animScale>
                                    <p:animScale>
                                      <p:cBhvr>
                                        <p:cTn id="34" dur="166" decel="50000">
                                          <p:stCondLst>
                                            <p:cond delay="1338"/>
                                          </p:stCondLst>
                                        </p:cTn>
                                        <p:tgtEl>
                                          <p:spTgt spid="13"/>
                                        </p:tgtEl>
                                      </p:cBhvr>
                                      <p:to x="100000" y="100000"/>
                                    </p:animScale>
                                    <p:animScale>
                                      <p:cBhvr>
                                        <p:cTn id="35" dur="26">
                                          <p:stCondLst>
                                            <p:cond delay="1642"/>
                                          </p:stCondLst>
                                        </p:cTn>
                                        <p:tgtEl>
                                          <p:spTgt spid="13"/>
                                        </p:tgtEl>
                                      </p:cBhvr>
                                      <p:to x="100000" y="90000"/>
                                    </p:animScale>
                                    <p:animScale>
                                      <p:cBhvr>
                                        <p:cTn id="36" dur="166" decel="50000">
                                          <p:stCondLst>
                                            <p:cond delay="1668"/>
                                          </p:stCondLst>
                                        </p:cTn>
                                        <p:tgtEl>
                                          <p:spTgt spid="13"/>
                                        </p:tgtEl>
                                      </p:cBhvr>
                                      <p:to x="100000" y="100000"/>
                                    </p:animScale>
                                    <p:animScale>
                                      <p:cBhvr>
                                        <p:cTn id="37" dur="26">
                                          <p:stCondLst>
                                            <p:cond delay="1808"/>
                                          </p:stCondLst>
                                        </p:cTn>
                                        <p:tgtEl>
                                          <p:spTgt spid="13"/>
                                        </p:tgtEl>
                                      </p:cBhvr>
                                      <p:to x="100000" y="95000"/>
                                    </p:animScale>
                                    <p:animScale>
                                      <p:cBhvr>
                                        <p:cTn id="38"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2E5532-F870-ECEA-EB03-EA7809F14AE6}"/>
              </a:ext>
            </a:extLst>
          </p:cNvPr>
          <p:cNvSpPr txBox="1"/>
          <p:nvPr/>
        </p:nvSpPr>
        <p:spPr>
          <a:xfrm>
            <a:off x="442452" y="294968"/>
            <a:ext cx="11484077" cy="1200329"/>
          </a:xfrm>
          <a:prstGeom prst="rect">
            <a:avLst/>
          </a:prstGeom>
          <a:noFill/>
        </p:spPr>
        <p:txBody>
          <a:bodyPr wrap="square" rtlCol="0">
            <a:spAutoFit/>
          </a:bodyPr>
          <a:lstStyle/>
          <a:p>
            <a:r>
              <a:rPr lang="en-US" b="1" i="0" dirty="0">
                <a:effectLst/>
                <a:latin typeface="__Inter_36bd41"/>
              </a:rPr>
              <a:t>Conclusion :</a:t>
            </a:r>
            <a:r>
              <a:rPr lang="en-US" b="0" i="0" dirty="0">
                <a:solidFill>
                  <a:srgbClr val="374151"/>
                </a:solidFill>
                <a:effectLst/>
                <a:latin typeface="__Inter_36bd41"/>
              </a:rPr>
              <a:t> The Vehicle Accident Control system is a comprehensive system that can detect accidents and alert the authorities in real-time. The system has several outcomes, including improved safety, reduced response time, and cost-effectiveness. The system can be implemented in vehicles of all types, making it a viable solution for reducing accidents on the roads.</a:t>
            </a:r>
            <a:endParaRPr lang="en-IN" dirty="0"/>
          </a:p>
        </p:txBody>
      </p:sp>
    </p:spTree>
    <p:extLst>
      <p:ext uri="{BB962C8B-B14F-4D97-AF65-F5344CB8AC3E}">
        <p14:creationId xmlns:p14="http://schemas.microsoft.com/office/powerpoint/2010/main" val="114551539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75</TotalTime>
  <Words>859</Words>
  <Application>Microsoft Office PowerPoint</Application>
  <PresentationFormat>Widescreen</PresentationFormat>
  <Paragraphs>64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__Inter_36bd41</vt:lpstr>
      <vt:lpstr>Arial</vt:lpstr>
      <vt:lpstr>Bodoni MT</vt:lpstr>
      <vt:lpstr>Calibri</vt:lpstr>
      <vt:lpstr>Calibri Light</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nikhil patil</dc:creator>
  <cp:lastModifiedBy>nikhil patil</cp:lastModifiedBy>
  <cp:revision>1</cp:revision>
  <dcterms:created xsi:type="dcterms:W3CDTF">2024-09-13T18:23:14Z</dcterms:created>
  <dcterms:modified xsi:type="dcterms:W3CDTF">2024-09-13T19:39:09Z</dcterms:modified>
</cp:coreProperties>
</file>