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4"/>
  </p:notesMasterIdLst>
  <p:handoutMasterIdLst>
    <p:handoutMasterId r:id="rId15"/>
  </p:handoutMasterIdLst>
  <p:sldIdLst>
    <p:sldId id="4778" r:id="rId2"/>
    <p:sldId id="1010" r:id="rId3"/>
    <p:sldId id="4780" r:id="rId4"/>
    <p:sldId id="4779" r:id="rId5"/>
    <p:sldId id="4781" r:id="rId6"/>
    <p:sldId id="4782" r:id="rId7"/>
    <p:sldId id="4783" r:id="rId8"/>
    <p:sldId id="4787" r:id="rId9"/>
    <p:sldId id="4784" r:id="rId10"/>
    <p:sldId id="4785" r:id="rId11"/>
    <p:sldId id="4786" r:id="rId12"/>
    <p:sldId id="275" r:id="rId13"/>
  </p:sldIdLst>
  <p:sldSz cx="12192000" cy="6858000"/>
  <p:notesSz cx="6858000" cy="9144000"/>
  <p:embeddedFontLst>
    <p:embeddedFont>
      <p:font typeface="Roboto Medium" panose="020B0604020202020204" charset="0"/>
      <p:regular r:id="rId16"/>
      <p:italic r:id="rId17"/>
    </p:embeddedFont>
    <p:embeddedFont>
      <p:font typeface="Roboto Light" panose="020B0604020202020204" charset="0"/>
      <p:regular r:id="rId18"/>
      <p:italic r:id="rId19"/>
    </p:embeddedFon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8" d="100"/>
          <a:sy n="68" d="100"/>
        </p:scale>
        <p:origin x="107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BC4B21-1C07-4F7E-8333-DDD44FEFD71D}" type="datetimeFigureOut">
              <a:rPr lang="en-IN" smtClean="0"/>
              <a:t>12-11-2023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nickpaulzagde@gmail.com</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279BE6-6B8E-4232-A2CB-527259F5DE2D}" type="slidenum">
              <a:rPr lang="en-IN" smtClean="0"/>
              <a:t>‹#›</a:t>
            </a:fld>
            <a:endParaRPr lang="en-IN"/>
          </a:p>
        </p:txBody>
      </p:sp>
    </p:spTree>
    <p:extLst>
      <p:ext uri="{BB962C8B-B14F-4D97-AF65-F5344CB8AC3E}">
        <p14:creationId xmlns:p14="http://schemas.microsoft.com/office/powerpoint/2010/main" val="209962224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12/11/2023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smtClean="0"/>
              <a:t>nickpaulzagde@gmail.com</a:t>
            </a:r>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AU" smtClean="0"/>
              <a:t>nickpaulzagde@gmail.com</a:t>
            </a:r>
            <a:endParaRPr lang="en-AU" dirty="0"/>
          </a:p>
        </p:txBody>
      </p:sp>
    </p:spTree>
    <p:extLst>
      <p:ext uri="{BB962C8B-B14F-4D97-AF65-F5344CB8AC3E}">
        <p14:creationId xmlns:p14="http://schemas.microsoft.com/office/powerpoint/2010/main" val="310955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5" name="Footer Placeholder 4"/>
          <p:cNvSpPr>
            <a:spLocks noGrp="1"/>
          </p:cNvSpPr>
          <p:nvPr>
            <p:ph type="ftr" sz="quarter" idx="11"/>
          </p:nvPr>
        </p:nvSpPr>
        <p:spPr/>
        <p:txBody>
          <a:bodyPr/>
          <a:lstStyle/>
          <a:p>
            <a:r>
              <a:rPr lang="en-AU" smtClean="0"/>
              <a:t>nickpaulzagde@gmail.com</a:t>
            </a:r>
            <a:endParaRPr lang="en-AU" dirty="0"/>
          </a:p>
        </p:txBody>
      </p:sp>
    </p:spTree>
    <p:extLst>
      <p:ext uri="{BB962C8B-B14F-4D97-AF65-F5344CB8AC3E}">
        <p14:creationId xmlns:p14="http://schemas.microsoft.com/office/powerpoint/2010/main" val="109374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Footer Placeholder 4"/>
          <p:cNvSpPr>
            <a:spLocks noGrp="1"/>
          </p:cNvSpPr>
          <p:nvPr>
            <p:ph type="ftr" sz="quarter" idx="11"/>
          </p:nvPr>
        </p:nvSpPr>
        <p:spPr/>
        <p:txBody>
          <a:bodyPr/>
          <a:lstStyle/>
          <a:p>
            <a:r>
              <a:rPr lang="en-AU" smtClean="0"/>
              <a:t>nickpaulzagde@gmail.com</a:t>
            </a:r>
            <a:endParaRPr lang="en-AU" dirty="0"/>
          </a:p>
        </p:txBody>
      </p:sp>
    </p:spTree>
    <p:extLst>
      <p:ext uri="{BB962C8B-B14F-4D97-AF65-F5344CB8AC3E}">
        <p14:creationId xmlns:p14="http://schemas.microsoft.com/office/powerpoint/2010/main" val="212523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p:cNvSpPr>
            <a:spLocks noGrp="1"/>
          </p:cNvSpPr>
          <p:nvPr>
            <p:ph type="ftr" sz="quarter" idx="11"/>
          </p:nvPr>
        </p:nvSpPr>
        <p:spPr/>
        <p:txBody>
          <a:bodyPr/>
          <a:lstStyle/>
          <a:p>
            <a:r>
              <a:rPr lang="en-AU" smtClean="0"/>
              <a:t>nickpaulzagde@gmail.com</a:t>
            </a:r>
            <a:endParaRPr lang="en-AU" dirty="0"/>
          </a:p>
        </p:txBody>
      </p:sp>
    </p:spTree>
    <p:extLst>
      <p:ext uri="{BB962C8B-B14F-4D97-AF65-F5344CB8AC3E}">
        <p14:creationId xmlns:p14="http://schemas.microsoft.com/office/powerpoint/2010/main" val="199430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5" name="Footer Placeholder 4"/>
          <p:cNvSpPr>
            <a:spLocks noGrp="1"/>
          </p:cNvSpPr>
          <p:nvPr>
            <p:ph type="ftr" sz="quarter" idx="11"/>
          </p:nvPr>
        </p:nvSpPr>
        <p:spPr/>
        <p:txBody>
          <a:bodyPr/>
          <a:lstStyle/>
          <a:p>
            <a:r>
              <a:rPr lang="en-AU" smtClean="0"/>
              <a:t>nickpaulzagde@gmail.com</a:t>
            </a:r>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smtClean="0"/>
              <a:t>November</a:t>
            </a:r>
            <a:r>
              <a:rPr lang="en-AU" dirty="0" smtClean="0"/>
              <a:t> 2023</a:t>
            </a:r>
            <a:endParaRPr lang="en-AU" dirty="0"/>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990496" y="3476789"/>
            <a:ext cx="6029735" cy="2658540"/>
          </a:xfrm>
        </p:spPr>
        <p:txBody>
          <a:bodyPr/>
          <a:lstStyle/>
          <a:p>
            <a:r>
              <a:rPr lang="en-US" sz="1600" b="1" dirty="0" smtClean="0">
                <a:latin typeface="+mn-lt"/>
              </a:rPr>
              <a:t>Total Customer Overtime</a:t>
            </a:r>
          </a:p>
          <a:p>
            <a:r>
              <a:rPr lang="en-US" sz="1400" dirty="0" smtClean="0">
                <a:latin typeface="+mn-lt"/>
              </a:rPr>
              <a:t>Store </a:t>
            </a:r>
            <a:r>
              <a:rPr lang="en-US" sz="1400" dirty="0">
                <a:latin typeface="+mn-lt"/>
              </a:rPr>
              <a:t>77 experiences customer count peaks in May to July and October, with lows in August and December, suggesting a distinct seasonal pattern with two significant peaks. In contrast, Store 86 maintains a consistent customer count throughout the year, indicating a stable customer base without notable seasonal variations. Store 88 shows peaks in customer count during July, October, and December, with decreases in September and November, highlighting distinct patterns of customer engagement and fluctuations in subsequent months.</a:t>
            </a:r>
            <a:endParaRPr lang="en-AU" sz="1400" dirty="0">
              <a:latin typeface="+mn-lt"/>
            </a:endParaRPr>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p:cNvSpPr txBox="1"/>
          <p:nvPr/>
        </p:nvSpPr>
        <p:spPr>
          <a:xfrm>
            <a:off x="840658" y="339213"/>
            <a:ext cx="6179573" cy="2625213"/>
          </a:xfrm>
          <a:prstGeom prst="rect">
            <a:avLst/>
          </a:prstGeom>
          <a:noFill/>
        </p:spPr>
        <p:txBody>
          <a:bodyPr wrap="square" lIns="0" tIns="0" rIns="0" bIns="0" rtlCol="0" anchor="t">
            <a:noAutofit/>
          </a:bodyPr>
          <a:lstStyle/>
          <a:p>
            <a:r>
              <a:rPr lang="en-US" sz="1600" b="1" dirty="0" smtClean="0">
                <a:ea typeface="Roboto Light" panose="02000000000000000000" pitchFamily="2" charset="0"/>
              </a:rPr>
              <a:t>Total Sales Overtime:</a:t>
            </a:r>
          </a:p>
          <a:p>
            <a:endParaRPr lang="en-US" sz="1400" dirty="0" smtClean="0">
              <a:ea typeface="Roboto Light" panose="02000000000000000000" pitchFamily="2" charset="0"/>
            </a:endParaRPr>
          </a:p>
          <a:p>
            <a:r>
              <a:rPr lang="en-US" sz="1400" dirty="0" smtClean="0">
                <a:ea typeface="Roboto Light" panose="02000000000000000000" pitchFamily="2" charset="0"/>
              </a:rPr>
              <a:t>Store </a:t>
            </a:r>
            <a:r>
              <a:rPr lang="en-US" sz="1400" dirty="0">
                <a:ea typeface="Roboto Light" panose="02000000000000000000" pitchFamily="2" charset="0"/>
              </a:rPr>
              <a:t>77 records its highest sales in May and July, attributed to increased customer activity in warmer weather. Conversely, the coldest months, October and January, witness the lowest sales, indicative of a seasonal trend. Store 86 exhibits heightened sales in March and October, potentially tied to specific promotions or events during these periods. August marks the lowest sales, likely influenced by factors such as holidays or reduced customer engagement. Store 88 excels in sales during March and April, possibly benefiting from seasonal trends or promotional activities. However, July and January present challenges, requiring targeted strategies to boost sales during these months.</a:t>
            </a:r>
            <a:endParaRPr lang="en-IN" sz="1400" dirty="0" err="1" smtClean="0">
              <a:ea typeface="Roboto Light" panose="02000000000000000000" pitchFamily="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30" y="0"/>
            <a:ext cx="5171769" cy="34767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228" y="3303639"/>
            <a:ext cx="5171771" cy="355436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297858" y="3893574"/>
            <a:ext cx="10604090" cy="2344994"/>
          </a:xfrm>
        </p:spPr>
        <p:txBody>
          <a:bodyPr/>
          <a:lstStyle/>
          <a:p>
            <a:r>
              <a:rPr lang="en-AU" sz="1600" b="1" dirty="0" smtClean="0">
                <a:latin typeface="+mn-lt"/>
              </a:rPr>
              <a:t>Total Quantity Overtime</a:t>
            </a:r>
          </a:p>
          <a:p>
            <a:endParaRPr lang="en-AU" sz="1600" b="1" dirty="0">
              <a:latin typeface="+mn-lt"/>
            </a:endParaRPr>
          </a:p>
          <a:p>
            <a:r>
              <a:rPr lang="en-US" sz="1600" dirty="0">
                <a:latin typeface="+mn-lt"/>
              </a:rPr>
              <a:t>Store 77 witnesses the highest quantity of products sold in May and July, while October marks the lowest quantity sold, showcasing distinct peaks and lows. Similarly, Store 86 attains the highest quantity sold in March and October, with August registering the lowest quantity, indicating specific trends across different months. For Store 88, March and April emerge as the months with the highest quantity sold, whereas May records the lowest quantity sold, emphasizing variations in product demand throughout the year.</a:t>
            </a:r>
            <a:endParaRPr lang="en-AU" sz="1600" dirty="0" smtClean="0">
              <a:latin typeface="+mn-lt"/>
            </a:endParaRPr>
          </a:p>
          <a:p>
            <a:endParaRPr lang="en-AU" sz="1600" b="1" dirty="0">
              <a:latin typeface="+mn-lt"/>
            </a:endParaRP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75" y="170778"/>
            <a:ext cx="11019512" cy="3575311"/>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r>
              <a:rPr lang="en-US" sz="1400" dirty="0">
                <a:latin typeface="Roboto Light" panose="02000000000000000000" pitchFamily="2" charset="0"/>
                <a:ea typeface="Roboto Light" panose="02000000000000000000" pitchFamily="2" charset="0"/>
              </a:rPr>
              <a:t>In summary, the analysis reveals significant </a:t>
            </a:r>
            <a:r>
              <a:rPr lang="en-US" sz="1400" b="1" dirty="0">
                <a:latin typeface="Roboto Light" panose="02000000000000000000" pitchFamily="2" charset="0"/>
                <a:ea typeface="Roboto Light" panose="02000000000000000000" pitchFamily="2" charset="0"/>
              </a:rPr>
              <a:t>peaks</a:t>
            </a:r>
            <a:r>
              <a:rPr lang="en-US" sz="1400" dirty="0">
                <a:latin typeface="Roboto Light" panose="02000000000000000000" pitchFamily="2" charset="0"/>
                <a:ea typeface="Roboto Light" panose="02000000000000000000" pitchFamily="2" charset="0"/>
              </a:rPr>
              <a:t> in chip sales during </a:t>
            </a:r>
            <a:r>
              <a:rPr lang="en-US" sz="1400" dirty="0">
                <a:solidFill>
                  <a:srgbClr val="FF0000"/>
                </a:solidFill>
                <a:latin typeface="Roboto Light" panose="02000000000000000000" pitchFamily="2" charset="0"/>
                <a:ea typeface="Roboto Light" panose="02000000000000000000" pitchFamily="2" charset="0"/>
              </a:rPr>
              <a:t>December</a:t>
            </a:r>
            <a:r>
              <a:rPr lang="en-US" sz="1400" dirty="0">
                <a:latin typeface="Roboto Light" panose="02000000000000000000" pitchFamily="2" charset="0"/>
                <a:ea typeface="Roboto Light" panose="02000000000000000000" pitchFamily="2" charset="0"/>
              </a:rPr>
              <a:t>, </a:t>
            </a:r>
            <a:r>
              <a:rPr lang="en-US" sz="1400" dirty="0">
                <a:solidFill>
                  <a:srgbClr val="FF0000"/>
                </a:solidFill>
                <a:latin typeface="Roboto Light" panose="02000000000000000000" pitchFamily="2" charset="0"/>
                <a:ea typeface="Roboto Light" panose="02000000000000000000" pitchFamily="2" charset="0"/>
              </a:rPr>
              <a:t>March</a:t>
            </a:r>
            <a:r>
              <a:rPr lang="en-US" sz="1400" dirty="0">
                <a:latin typeface="Roboto Light" panose="02000000000000000000" pitchFamily="2" charset="0"/>
                <a:ea typeface="Roboto Light" panose="02000000000000000000" pitchFamily="2" charset="0"/>
              </a:rPr>
              <a:t>, and </a:t>
            </a:r>
            <a:r>
              <a:rPr lang="en-US" sz="1400" dirty="0">
                <a:solidFill>
                  <a:srgbClr val="FF0000"/>
                </a:solidFill>
                <a:latin typeface="Roboto Light" panose="02000000000000000000" pitchFamily="2" charset="0"/>
                <a:ea typeface="Roboto Light" panose="02000000000000000000" pitchFamily="2" charset="0"/>
              </a:rPr>
              <a:t>July</a:t>
            </a:r>
            <a:r>
              <a:rPr lang="en-US" sz="1400" dirty="0">
                <a:latin typeface="Roboto Light" panose="02000000000000000000" pitchFamily="2" charset="0"/>
                <a:ea typeface="Roboto Light" panose="02000000000000000000" pitchFamily="2" charset="0"/>
              </a:rPr>
              <a:t>, with </a:t>
            </a:r>
            <a:r>
              <a:rPr lang="en-US" sz="1400" b="1" dirty="0">
                <a:latin typeface="Roboto Light" panose="02000000000000000000" pitchFamily="2" charset="0"/>
                <a:ea typeface="Roboto Light" panose="02000000000000000000" pitchFamily="2" charset="0"/>
              </a:rPr>
              <a:t>'Dorito Corn Chips Supreme' </a:t>
            </a:r>
            <a:r>
              <a:rPr lang="en-US" sz="1400" dirty="0">
                <a:latin typeface="Roboto Light" panose="02000000000000000000" pitchFamily="2" charset="0"/>
                <a:ea typeface="Roboto Light" panose="02000000000000000000" pitchFamily="2" charset="0"/>
              </a:rPr>
              <a:t>standing out as a major contributor to overall sales. The key recommendations include aligning resources strategically during peak months and implementing targeted promotions for the high-performing product. These insights aim to guide operational optimization and enhance market impact, ensuring a synchronized response to observed patterns in purchasing behavior.</a:t>
            </a:r>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095579"/>
            <a:ext cx="7580989" cy="1718742"/>
          </a:xfrm>
          <a:prstGeom prst="rect">
            <a:avLst/>
          </a:prstGeom>
          <a:noFill/>
        </p:spPr>
        <p:txBody>
          <a:bodyPr wrap="square" lIns="0" tIns="0" rIns="0" bIns="0" rtlCol="0" anchor="t">
            <a:noAutofit/>
          </a:bodyPr>
          <a:lstStyle/>
          <a:p>
            <a:r>
              <a:rPr lang="en-US" sz="1400" b="1" dirty="0">
                <a:latin typeface="Roboto Light" panose="02000000000000000000" pitchFamily="2" charset="0"/>
                <a:ea typeface="Roboto Light" panose="02000000000000000000" pitchFamily="2" charset="0"/>
              </a:rPr>
              <a:t>Store 88 </a:t>
            </a:r>
            <a:r>
              <a:rPr lang="en-US" sz="1400" dirty="0">
                <a:latin typeface="Roboto Light" panose="02000000000000000000" pitchFamily="2" charset="0"/>
                <a:ea typeface="Roboto Light" panose="02000000000000000000" pitchFamily="2" charset="0"/>
              </a:rPr>
              <a:t>leads in </a:t>
            </a:r>
            <a:r>
              <a:rPr lang="en-US" sz="1400" b="1" dirty="0">
                <a:latin typeface="Roboto Light" panose="02000000000000000000" pitchFamily="2" charset="0"/>
                <a:ea typeface="Roboto Light" panose="02000000000000000000" pitchFamily="2" charset="0"/>
              </a:rPr>
              <a:t>total sales</a:t>
            </a:r>
            <a:r>
              <a:rPr lang="en-US" sz="1400" dirty="0">
                <a:latin typeface="Roboto Light" panose="02000000000000000000" pitchFamily="2" charset="0"/>
                <a:ea typeface="Roboto Light" panose="02000000000000000000" pitchFamily="2" charset="0"/>
              </a:rPr>
              <a:t>, outperforming others, while </a:t>
            </a:r>
            <a:r>
              <a:rPr lang="en-US" sz="1400" b="1" dirty="0">
                <a:latin typeface="Roboto Light" panose="02000000000000000000" pitchFamily="2" charset="0"/>
                <a:ea typeface="Roboto Light" panose="02000000000000000000" pitchFamily="2" charset="0"/>
              </a:rPr>
              <a:t>Store 77 </a:t>
            </a:r>
            <a:r>
              <a:rPr lang="en-US" sz="1400" dirty="0">
                <a:latin typeface="Roboto Light" panose="02000000000000000000" pitchFamily="2" charset="0"/>
                <a:ea typeface="Roboto Light" panose="02000000000000000000" pitchFamily="2" charset="0"/>
              </a:rPr>
              <a:t>exhibits the </a:t>
            </a:r>
            <a:r>
              <a:rPr lang="en-US" sz="1400" b="1" dirty="0">
                <a:latin typeface="Roboto Light" panose="02000000000000000000" pitchFamily="2" charset="0"/>
                <a:ea typeface="Roboto Light" panose="02000000000000000000" pitchFamily="2" charset="0"/>
              </a:rPr>
              <a:t>lowest sales. </a:t>
            </a:r>
            <a:r>
              <a:rPr lang="en-US" sz="1400" dirty="0">
                <a:latin typeface="Roboto Light" panose="02000000000000000000" pitchFamily="2" charset="0"/>
                <a:ea typeface="Roboto Light" panose="02000000000000000000" pitchFamily="2" charset="0"/>
              </a:rPr>
              <a:t>Seasonal trends show peak sales for Store 77 in summer, Store 86 excelling in March and </a:t>
            </a:r>
            <a:r>
              <a:rPr lang="en-US" sz="1400" dirty="0">
                <a:solidFill>
                  <a:srgbClr val="FF0000"/>
                </a:solidFill>
                <a:latin typeface="Roboto Light" panose="02000000000000000000" pitchFamily="2" charset="0"/>
                <a:ea typeface="Roboto Light" panose="02000000000000000000" pitchFamily="2" charset="0"/>
              </a:rPr>
              <a:t>Octobe</a:t>
            </a:r>
            <a:r>
              <a:rPr lang="en-US" sz="1400" dirty="0">
                <a:latin typeface="Roboto Light" panose="02000000000000000000" pitchFamily="2" charset="0"/>
                <a:ea typeface="Roboto Light" panose="02000000000000000000" pitchFamily="2" charset="0"/>
              </a:rPr>
              <a:t>r, and Store 88 thriving in March and April. Customer counts vary, with </a:t>
            </a:r>
            <a:r>
              <a:rPr lang="en-US" sz="1400" b="1" dirty="0">
                <a:latin typeface="Roboto Light" panose="02000000000000000000" pitchFamily="2" charset="0"/>
                <a:ea typeface="Roboto Light" panose="02000000000000000000" pitchFamily="2" charset="0"/>
              </a:rPr>
              <a:t>Store 77 </a:t>
            </a:r>
            <a:r>
              <a:rPr lang="en-US" sz="1400" dirty="0">
                <a:latin typeface="Roboto Light" panose="02000000000000000000" pitchFamily="2" charset="0"/>
                <a:ea typeface="Roboto Light" panose="02000000000000000000" pitchFamily="2" charset="0"/>
              </a:rPr>
              <a:t>and </a:t>
            </a:r>
            <a:r>
              <a:rPr lang="en-US" sz="1400" b="1" dirty="0">
                <a:latin typeface="Roboto Light" panose="02000000000000000000" pitchFamily="2" charset="0"/>
                <a:ea typeface="Roboto Light" panose="02000000000000000000" pitchFamily="2" charset="0"/>
              </a:rPr>
              <a:t>88</a:t>
            </a:r>
            <a:r>
              <a:rPr lang="en-US" sz="1400" dirty="0">
                <a:latin typeface="Roboto Light" panose="02000000000000000000" pitchFamily="2" charset="0"/>
                <a:ea typeface="Roboto Light" panose="02000000000000000000" pitchFamily="2" charset="0"/>
              </a:rPr>
              <a:t> experiencing seasonal peaks, while </a:t>
            </a:r>
            <a:r>
              <a:rPr lang="en-US" sz="1400" b="1" dirty="0">
                <a:latin typeface="Roboto Light" panose="02000000000000000000" pitchFamily="2" charset="0"/>
                <a:ea typeface="Roboto Light" panose="02000000000000000000" pitchFamily="2" charset="0"/>
              </a:rPr>
              <a:t>Store 86 </a:t>
            </a:r>
            <a:r>
              <a:rPr lang="en-US" sz="1400" dirty="0">
                <a:latin typeface="Roboto Light" panose="02000000000000000000" pitchFamily="2" charset="0"/>
                <a:ea typeface="Roboto Light" panose="02000000000000000000" pitchFamily="2" charset="0"/>
              </a:rPr>
              <a:t>maintains consistency. Quantity sold peaks align with specific months for each store. Demographic and product insights highlight individual preferences, guiding targeted marketing and strategic decisions for each store's unique dynamics.</a:t>
            </a:r>
            <a:endParaRPr lang="en-AU"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a:xfrm>
            <a:off x="2900350" y="3031198"/>
            <a:ext cx="1348093" cy="607881"/>
          </a:xfrm>
        </p:spPr>
        <p:txBody>
          <a:bodyPr/>
          <a:lstStyle/>
          <a:p>
            <a:r>
              <a:rPr lang="en-AU" sz="1600" dirty="0" smtClean="0"/>
              <a:t>Demographic</a:t>
            </a:r>
          </a:p>
          <a:p>
            <a:pPr algn="ctr"/>
            <a:r>
              <a:rPr lang="en-AU" sz="1600" dirty="0" smtClean="0"/>
              <a:t>Analysis</a:t>
            </a:r>
            <a:endParaRPr lang="en-AU" sz="1600" dirty="0"/>
          </a:p>
        </p:txBody>
      </p:sp>
      <p:sp>
        <p:nvSpPr>
          <p:cNvPr id="5" name="Text Placeholder 3">
            <a:extLst>
              <a:ext uri="{FF2B5EF4-FFF2-40B4-BE49-F238E27FC236}">
                <a16:creationId xmlns:a16="http://schemas.microsoft.com/office/drawing/2014/main" xmlns="" id="{64B546C5-F3D3-4F8C-85D4-8EBF7F09F047}"/>
              </a:ext>
            </a:extLst>
          </p:cNvPr>
          <p:cNvSpPr txBox="1">
            <a:spLocks/>
          </p:cNvSpPr>
          <p:nvPr/>
        </p:nvSpPr>
        <p:spPr>
          <a:xfrm>
            <a:off x="927858" y="3021585"/>
            <a:ext cx="1386717" cy="478717"/>
          </a:xfrm>
          <a:prstGeom prst="rect">
            <a:avLst/>
          </a:prstGeom>
        </p:spPr>
        <p:txBody>
          <a:bodyPr lIns="0" tIns="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AU" dirty="0" smtClean="0"/>
              <a:t>Category</a:t>
            </a:r>
            <a:endParaRPr lang="en-AU" dirty="0"/>
          </a:p>
        </p:txBody>
      </p:sp>
      <p:sp>
        <p:nvSpPr>
          <p:cNvPr id="6" name="Text Placeholder 3">
            <a:extLst>
              <a:ext uri="{FF2B5EF4-FFF2-40B4-BE49-F238E27FC236}">
                <a16:creationId xmlns:a16="http://schemas.microsoft.com/office/drawing/2014/main" xmlns="" id="{64B546C5-F3D3-4F8C-85D4-8EBF7F09F047}"/>
              </a:ext>
            </a:extLst>
          </p:cNvPr>
          <p:cNvSpPr txBox="1">
            <a:spLocks/>
          </p:cNvSpPr>
          <p:nvPr/>
        </p:nvSpPr>
        <p:spPr>
          <a:xfrm>
            <a:off x="2243211" y="3964121"/>
            <a:ext cx="2447777" cy="2239732"/>
          </a:xfrm>
          <a:prstGeom prst="rect">
            <a:avLst/>
          </a:prstGeom>
          <a:ln>
            <a:solidFill>
              <a:schemeClr val="accent6">
                <a:lumMod val="75000"/>
              </a:schemeClr>
            </a:solidFill>
          </a:ln>
        </p:spPr>
        <p:txBody>
          <a:bodyPr lIns="0" tIns="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IN" sz="1400" dirty="0" smtClean="0"/>
          </a:p>
          <a:p>
            <a:pPr algn="ctr"/>
            <a:r>
              <a:rPr lang="en-IN" sz="1400" dirty="0" smtClean="0"/>
              <a:t>Older </a:t>
            </a:r>
            <a:r>
              <a:rPr lang="en-IN" sz="1400" dirty="0"/>
              <a:t>Singles/Couples </a:t>
            </a:r>
            <a:r>
              <a:rPr lang="en-IN" sz="1400" dirty="0" smtClean="0"/>
              <a:t>Purchases</a:t>
            </a:r>
          </a:p>
          <a:p>
            <a:pPr algn="ctr"/>
            <a:endParaRPr lang="en-IN" sz="1400" dirty="0" smtClean="0"/>
          </a:p>
          <a:p>
            <a:pPr algn="ctr"/>
            <a:r>
              <a:rPr lang="en-IN" sz="1400" dirty="0"/>
              <a:t>Customer </a:t>
            </a:r>
            <a:r>
              <a:rPr lang="en-IN" sz="1400" dirty="0" smtClean="0"/>
              <a:t>Segmentation</a:t>
            </a:r>
          </a:p>
          <a:p>
            <a:pPr algn="ctr"/>
            <a:endParaRPr lang="en-IN" sz="1400" dirty="0"/>
          </a:p>
          <a:p>
            <a:pPr algn="ctr"/>
            <a:r>
              <a:rPr lang="en-IN" sz="1400" dirty="0" smtClean="0"/>
              <a:t> Segment-Specific</a:t>
            </a:r>
            <a:r>
              <a:rPr lang="en-IN" sz="1400" b="1" dirty="0" smtClean="0"/>
              <a:t> </a:t>
            </a:r>
            <a:r>
              <a:rPr lang="en-IN" sz="1400" dirty="0"/>
              <a:t>Purchases</a:t>
            </a:r>
            <a:endParaRPr lang="en-IN" sz="1400" dirty="0"/>
          </a:p>
        </p:txBody>
      </p:sp>
      <p:sp>
        <p:nvSpPr>
          <p:cNvPr id="2" name="Rectangle 1"/>
          <p:cNvSpPr/>
          <p:nvPr/>
        </p:nvSpPr>
        <p:spPr>
          <a:xfrm>
            <a:off x="2243211" y="3921917"/>
            <a:ext cx="2447777" cy="2084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err="1" smtClean="0">
              <a:solidFill>
                <a:srgbClr val="000005"/>
              </a:solidFill>
              <a:latin typeface="Roboto Light" panose="02000000000000000000" pitchFamily="2" charset="0"/>
              <a:ea typeface="Roboto Light" panose="02000000000000000000" pitchFamily="2" charset="0"/>
            </a:endParaRPr>
          </a:p>
        </p:txBody>
      </p:sp>
      <p:sp>
        <p:nvSpPr>
          <p:cNvPr id="7" name="Text Placeholder 3">
            <a:extLst>
              <a:ext uri="{FF2B5EF4-FFF2-40B4-BE49-F238E27FC236}">
                <a16:creationId xmlns:a16="http://schemas.microsoft.com/office/drawing/2014/main" xmlns="" id="{64B546C5-F3D3-4F8C-85D4-8EBF7F09F047}"/>
              </a:ext>
            </a:extLst>
          </p:cNvPr>
          <p:cNvSpPr txBox="1">
            <a:spLocks/>
          </p:cNvSpPr>
          <p:nvPr/>
        </p:nvSpPr>
        <p:spPr>
          <a:xfrm>
            <a:off x="5739679" y="3031198"/>
            <a:ext cx="1348093" cy="607881"/>
          </a:xfrm>
          <a:prstGeom prst="rect">
            <a:avLst/>
          </a:prstGeom>
        </p:spPr>
        <p:txBody>
          <a:bodyPr lIns="0" tIns="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AU" sz="1600" dirty="0" smtClean="0"/>
              <a:t>     Product</a:t>
            </a:r>
          </a:p>
          <a:p>
            <a:pPr algn="ctr"/>
            <a:r>
              <a:rPr lang="en-AU" sz="1600" dirty="0" smtClean="0"/>
              <a:t>Analysis</a:t>
            </a:r>
            <a:endParaRPr lang="en-AU" sz="1600" dirty="0"/>
          </a:p>
        </p:txBody>
      </p:sp>
      <p:sp>
        <p:nvSpPr>
          <p:cNvPr id="8" name="Text Placeholder 3">
            <a:extLst>
              <a:ext uri="{FF2B5EF4-FFF2-40B4-BE49-F238E27FC236}">
                <a16:creationId xmlns:a16="http://schemas.microsoft.com/office/drawing/2014/main" xmlns="" id="{64B546C5-F3D3-4F8C-85D4-8EBF7F09F047}"/>
              </a:ext>
            </a:extLst>
          </p:cNvPr>
          <p:cNvSpPr txBox="1">
            <a:spLocks/>
          </p:cNvSpPr>
          <p:nvPr/>
        </p:nvSpPr>
        <p:spPr>
          <a:xfrm>
            <a:off x="5189836" y="3964121"/>
            <a:ext cx="2447777" cy="2239732"/>
          </a:xfrm>
          <a:prstGeom prst="rect">
            <a:avLst/>
          </a:prstGeom>
          <a:ln>
            <a:solidFill>
              <a:schemeClr val="accent6">
                <a:lumMod val="75000"/>
              </a:schemeClr>
            </a:solidFill>
          </a:ln>
        </p:spPr>
        <p:txBody>
          <a:bodyPr lIns="0" tIns="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IN" sz="1400" dirty="0" smtClean="0"/>
          </a:p>
          <a:p>
            <a:pPr algn="ctr"/>
            <a:r>
              <a:rPr lang="en-IN" sz="1400" dirty="0" smtClean="0"/>
              <a:t>  Top-Performing</a:t>
            </a:r>
            <a:r>
              <a:rPr lang="en-IN" sz="1400" b="1" dirty="0" smtClean="0"/>
              <a:t> </a:t>
            </a:r>
            <a:r>
              <a:rPr lang="en-IN" sz="1400" dirty="0" smtClean="0"/>
              <a:t>Products</a:t>
            </a:r>
          </a:p>
          <a:p>
            <a:pPr algn="ctr"/>
            <a:endParaRPr lang="en-IN" sz="1400" dirty="0"/>
          </a:p>
          <a:p>
            <a:pPr algn="ctr"/>
            <a:r>
              <a:rPr lang="en-IN" sz="1400" dirty="0" smtClean="0"/>
              <a:t>   Weight </a:t>
            </a:r>
            <a:r>
              <a:rPr lang="en-IN" sz="1400" dirty="0"/>
              <a:t>Considerations</a:t>
            </a:r>
            <a:endParaRPr lang="en-IN" sz="1400" dirty="0"/>
          </a:p>
        </p:txBody>
      </p:sp>
      <p:sp>
        <p:nvSpPr>
          <p:cNvPr id="9" name="Text Placeholder 3">
            <a:extLst>
              <a:ext uri="{FF2B5EF4-FFF2-40B4-BE49-F238E27FC236}">
                <a16:creationId xmlns:a16="http://schemas.microsoft.com/office/drawing/2014/main" xmlns="" id="{64B546C5-F3D3-4F8C-85D4-8EBF7F09F047}"/>
              </a:ext>
            </a:extLst>
          </p:cNvPr>
          <p:cNvSpPr txBox="1">
            <a:spLocks/>
          </p:cNvSpPr>
          <p:nvPr/>
        </p:nvSpPr>
        <p:spPr>
          <a:xfrm>
            <a:off x="9085445" y="3031198"/>
            <a:ext cx="1348093" cy="607881"/>
          </a:xfrm>
          <a:prstGeom prst="rect">
            <a:avLst/>
          </a:prstGeom>
        </p:spPr>
        <p:txBody>
          <a:bodyPr lIns="0" tIns="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IN" sz="1600" dirty="0" smtClean="0"/>
              <a:t>Purchasing</a:t>
            </a:r>
          </a:p>
          <a:p>
            <a:pPr algn="ctr"/>
            <a:r>
              <a:rPr lang="en-IN" sz="1600" dirty="0" smtClean="0"/>
              <a:t> Behaviour</a:t>
            </a:r>
            <a:endParaRPr lang="en-IN" sz="1600" dirty="0"/>
          </a:p>
        </p:txBody>
      </p:sp>
      <p:sp>
        <p:nvSpPr>
          <p:cNvPr id="10" name="Text Placeholder 3">
            <a:extLst>
              <a:ext uri="{FF2B5EF4-FFF2-40B4-BE49-F238E27FC236}">
                <a16:creationId xmlns:a16="http://schemas.microsoft.com/office/drawing/2014/main" xmlns="" id="{64B546C5-F3D3-4F8C-85D4-8EBF7F09F047}"/>
              </a:ext>
            </a:extLst>
          </p:cNvPr>
          <p:cNvSpPr txBox="1">
            <a:spLocks/>
          </p:cNvSpPr>
          <p:nvPr/>
        </p:nvSpPr>
        <p:spPr>
          <a:xfrm>
            <a:off x="8535602" y="3964121"/>
            <a:ext cx="2447777" cy="2239732"/>
          </a:xfrm>
          <a:prstGeom prst="rect">
            <a:avLst/>
          </a:prstGeom>
          <a:ln>
            <a:solidFill>
              <a:schemeClr val="accent6">
                <a:lumMod val="75000"/>
              </a:schemeClr>
            </a:solidFill>
          </a:ln>
        </p:spPr>
        <p:txBody>
          <a:bodyPr lIns="0" tIns="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IN" sz="1400" dirty="0" smtClean="0"/>
          </a:p>
          <a:p>
            <a:pPr algn="ctr"/>
            <a:r>
              <a:rPr lang="en-IN" sz="1400" dirty="0" smtClean="0"/>
              <a:t>  </a:t>
            </a:r>
            <a:r>
              <a:rPr lang="en-IN" sz="1400" dirty="0"/>
              <a:t>Monthly </a:t>
            </a:r>
            <a:r>
              <a:rPr lang="en-IN" sz="1400" dirty="0" smtClean="0"/>
              <a:t>Peaks</a:t>
            </a:r>
            <a:endParaRPr lang="en-IN" sz="1400" dirty="0"/>
          </a:p>
          <a:p>
            <a:pPr algn="ctr"/>
            <a:endParaRPr lang="en-IN" sz="1400" dirty="0" smtClean="0"/>
          </a:p>
          <a:p>
            <a:pPr algn="ctr"/>
            <a:r>
              <a:rPr lang="en-IN" sz="1400" dirty="0" smtClean="0"/>
              <a:t>Average </a:t>
            </a:r>
            <a:r>
              <a:rPr lang="en-IN" sz="1400" dirty="0"/>
              <a:t>Transaction </a:t>
            </a:r>
            <a:r>
              <a:rPr lang="en-IN" sz="1400" dirty="0" smtClean="0"/>
              <a:t>Size</a:t>
            </a:r>
          </a:p>
          <a:p>
            <a:pPr algn="ctr"/>
            <a:endParaRPr lang="en-IN" sz="1400" dirty="0"/>
          </a:p>
          <a:p>
            <a:pPr algn="ctr"/>
            <a:r>
              <a:rPr lang="en-IN" sz="1400" dirty="0" smtClean="0"/>
              <a:t> Product </a:t>
            </a:r>
            <a:r>
              <a:rPr lang="en-IN" sz="1400" dirty="0"/>
              <a:t>Contribution to Sales</a:t>
            </a:r>
            <a:endParaRPr lang="en-IN" sz="1400"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858" y="0"/>
            <a:ext cx="5332951" cy="3559126"/>
          </a:xfrm>
          <a:prstGeom prst="rect">
            <a:avLst/>
          </a:prstGeom>
        </p:spPr>
      </p:pic>
      <p:sp>
        <p:nvSpPr>
          <p:cNvPr id="3" name="TextBox 2"/>
          <p:cNvSpPr txBox="1"/>
          <p:nvPr/>
        </p:nvSpPr>
        <p:spPr>
          <a:xfrm>
            <a:off x="956604" y="175845"/>
            <a:ext cx="5724254" cy="2806505"/>
          </a:xfrm>
          <a:prstGeom prst="rect">
            <a:avLst/>
          </a:prstGeom>
          <a:noFill/>
        </p:spPr>
        <p:txBody>
          <a:bodyPr wrap="none" lIns="0" tIns="0" rIns="0" bIns="0" rtlCol="0" anchor="t">
            <a:noAutofit/>
          </a:bodyPr>
          <a:lstStyle/>
          <a:p>
            <a:r>
              <a:rPr lang="en-US" b="1" dirty="0" err="1" smtClean="0">
                <a:ea typeface="Roboto Light" panose="02000000000000000000" pitchFamily="2" charset="0"/>
              </a:rPr>
              <a:t>Demoghraphic</a:t>
            </a:r>
            <a:r>
              <a:rPr lang="en-US" b="1" dirty="0" smtClean="0">
                <a:ea typeface="Roboto Light" panose="02000000000000000000" pitchFamily="2" charset="0"/>
              </a:rPr>
              <a:t> Analysis</a:t>
            </a:r>
          </a:p>
          <a:p>
            <a:endParaRPr lang="en-US" sz="1200" dirty="0">
              <a:ea typeface="Roboto Light" panose="02000000000000000000" pitchFamily="2" charset="0"/>
            </a:endParaRPr>
          </a:p>
          <a:p>
            <a:r>
              <a:rPr lang="en-US" sz="1400" b="1" dirty="0" smtClean="0">
                <a:ea typeface="Roboto Light" panose="02000000000000000000" pitchFamily="2" charset="0"/>
              </a:rPr>
              <a:t>Older </a:t>
            </a:r>
            <a:r>
              <a:rPr lang="en-US" sz="1400" b="1" dirty="0">
                <a:ea typeface="Roboto Light" panose="02000000000000000000" pitchFamily="2" charset="0"/>
              </a:rPr>
              <a:t>Singles/Couples Purchases:</a:t>
            </a:r>
          </a:p>
          <a:p>
            <a:r>
              <a:rPr lang="en-US" sz="1200" dirty="0">
                <a:ea typeface="Roboto Light" panose="02000000000000000000" pitchFamily="2" charset="0"/>
              </a:rPr>
              <a:t>   - </a:t>
            </a:r>
            <a:r>
              <a:rPr lang="en-US" sz="1400" dirty="0">
                <a:ea typeface="Roboto Light" panose="02000000000000000000" pitchFamily="2" charset="0"/>
              </a:rPr>
              <a:t>Insight: Older Singles/Couples have the highest purchasing activity</a:t>
            </a:r>
            <a:r>
              <a:rPr lang="en-US" sz="1400" dirty="0" smtClean="0">
                <a:ea typeface="Roboto Light" panose="02000000000000000000" pitchFamily="2" charset="0"/>
              </a:rPr>
              <a:t>,</a:t>
            </a:r>
          </a:p>
          <a:p>
            <a:r>
              <a:rPr lang="en-US" sz="1400" dirty="0" smtClean="0">
                <a:ea typeface="Roboto Light" panose="02000000000000000000" pitchFamily="2" charset="0"/>
              </a:rPr>
              <a:t> </a:t>
            </a:r>
            <a:r>
              <a:rPr lang="en-US" sz="1400" dirty="0">
                <a:ea typeface="Roboto Light" panose="02000000000000000000" pitchFamily="2" charset="0"/>
              </a:rPr>
              <a:t>followed </a:t>
            </a:r>
            <a:r>
              <a:rPr lang="en-US" sz="1400" dirty="0" smtClean="0">
                <a:ea typeface="Roboto Light" panose="02000000000000000000" pitchFamily="2" charset="0"/>
              </a:rPr>
              <a:t>by Retirees</a:t>
            </a:r>
            <a:r>
              <a:rPr lang="en-US" sz="1400" dirty="0">
                <a:ea typeface="Roboto Light" panose="02000000000000000000" pitchFamily="2" charset="0"/>
              </a:rPr>
              <a:t>. New Families </a:t>
            </a:r>
            <a:r>
              <a:rPr lang="en-US" sz="1400" dirty="0" smtClean="0">
                <a:ea typeface="Roboto Light" panose="02000000000000000000" pitchFamily="2" charset="0"/>
              </a:rPr>
              <a:t>show the </a:t>
            </a:r>
            <a:r>
              <a:rPr lang="en-US" sz="1400" dirty="0">
                <a:ea typeface="Roboto Light" panose="02000000000000000000" pitchFamily="2" charset="0"/>
              </a:rPr>
              <a:t>least engagement in chip </a:t>
            </a:r>
            <a:endParaRPr lang="en-US" sz="1400" dirty="0" smtClean="0">
              <a:ea typeface="Roboto Light" panose="02000000000000000000" pitchFamily="2" charset="0"/>
            </a:endParaRPr>
          </a:p>
          <a:p>
            <a:r>
              <a:rPr lang="en-US" sz="1400" dirty="0" smtClean="0">
                <a:ea typeface="Roboto Light" panose="02000000000000000000" pitchFamily="2" charset="0"/>
              </a:rPr>
              <a:t>purchases.</a:t>
            </a:r>
          </a:p>
          <a:p>
            <a:endParaRPr lang="en-US" sz="1400" dirty="0">
              <a:ea typeface="Roboto Light" panose="02000000000000000000" pitchFamily="2" charset="0"/>
            </a:endParaRPr>
          </a:p>
          <a:p>
            <a:r>
              <a:rPr lang="en-US" sz="1400" dirty="0">
                <a:ea typeface="Roboto Light" panose="02000000000000000000" pitchFamily="2" charset="0"/>
              </a:rPr>
              <a:t>   - Implication: Tailor marketing strategies to cater more to Older </a:t>
            </a:r>
            <a:r>
              <a:rPr lang="en-US" sz="1400" dirty="0" smtClean="0">
                <a:ea typeface="Roboto Light" panose="02000000000000000000" pitchFamily="2" charset="0"/>
              </a:rPr>
              <a:t>Singles</a:t>
            </a:r>
          </a:p>
          <a:p>
            <a:r>
              <a:rPr lang="en-US" sz="1400" dirty="0" smtClean="0">
                <a:ea typeface="Roboto Light" panose="02000000000000000000" pitchFamily="2" charset="0"/>
              </a:rPr>
              <a:t>/</a:t>
            </a:r>
            <a:r>
              <a:rPr lang="en-US" sz="1400" dirty="0">
                <a:ea typeface="Roboto Light" panose="02000000000000000000" pitchFamily="2" charset="0"/>
              </a:rPr>
              <a:t>Couples </a:t>
            </a:r>
            <a:r>
              <a:rPr lang="en-US" sz="1400" dirty="0" smtClean="0">
                <a:ea typeface="Roboto Light" panose="02000000000000000000" pitchFamily="2" charset="0"/>
              </a:rPr>
              <a:t>and </a:t>
            </a:r>
            <a:r>
              <a:rPr lang="en-US" sz="1400" dirty="0">
                <a:ea typeface="Roboto Light" panose="02000000000000000000" pitchFamily="2" charset="0"/>
              </a:rPr>
              <a:t>Retirees, while exploring </a:t>
            </a:r>
            <a:r>
              <a:rPr lang="en-US" sz="1400" dirty="0" smtClean="0">
                <a:ea typeface="Roboto Light" panose="02000000000000000000" pitchFamily="2" charset="0"/>
              </a:rPr>
              <a:t>ways </a:t>
            </a:r>
            <a:r>
              <a:rPr lang="en-US" sz="1400" dirty="0">
                <a:ea typeface="Roboto Light" panose="02000000000000000000" pitchFamily="2" charset="0"/>
              </a:rPr>
              <a:t>to attract New Families.</a:t>
            </a:r>
            <a:endParaRPr lang="en-IN" sz="1400" dirty="0" err="1" smtClean="0">
              <a:ea typeface="Roboto Light" panose="02000000000000000000" pitchFamily="2"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40" y="3319975"/>
            <a:ext cx="6156960" cy="3291841"/>
          </a:xfrm>
          <a:prstGeom prst="rect">
            <a:avLst/>
          </a:prstGeom>
        </p:spPr>
      </p:pic>
      <p:sp>
        <p:nvSpPr>
          <p:cNvPr id="7" name="TextBox 6"/>
          <p:cNvSpPr txBox="1"/>
          <p:nvPr/>
        </p:nvSpPr>
        <p:spPr>
          <a:xfrm>
            <a:off x="956604" y="3319975"/>
            <a:ext cx="5247248" cy="2806505"/>
          </a:xfrm>
          <a:prstGeom prst="rect">
            <a:avLst/>
          </a:prstGeom>
          <a:noFill/>
        </p:spPr>
        <p:txBody>
          <a:bodyPr wrap="none" lIns="0" tIns="0" rIns="0" bIns="0" rtlCol="0" anchor="t">
            <a:noAutofit/>
          </a:bodyPr>
          <a:lstStyle/>
          <a:p>
            <a:r>
              <a:rPr lang="en-US" sz="1600" b="1" dirty="0">
                <a:latin typeface="Roboto Light" panose="02000000000000000000" pitchFamily="2" charset="0"/>
                <a:ea typeface="Roboto Light" panose="02000000000000000000" pitchFamily="2" charset="0"/>
              </a:rPr>
              <a:t>Customer Segmentation</a:t>
            </a:r>
            <a:r>
              <a:rPr lang="en-US" sz="1600" b="1" dirty="0" smtClean="0">
                <a:latin typeface="Roboto Light" panose="02000000000000000000" pitchFamily="2" charset="0"/>
                <a:ea typeface="Roboto Light" panose="02000000000000000000" pitchFamily="2" charset="0"/>
              </a:rPr>
              <a:t>:</a:t>
            </a:r>
          </a:p>
          <a:p>
            <a:endParaRPr lang="en-US" sz="1600" b="1" dirty="0">
              <a:latin typeface="Roboto Light" panose="02000000000000000000" pitchFamily="2" charset="0"/>
              <a:ea typeface="Roboto Light" panose="02000000000000000000" pitchFamily="2" charset="0"/>
            </a:endParaRPr>
          </a:p>
          <a:p>
            <a:r>
              <a:rPr lang="en-US" sz="1200" dirty="0">
                <a:latin typeface="Roboto Light" panose="02000000000000000000" pitchFamily="2" charset="0"/>
                <a:ea typeface="Roboto Light" panose="02000000000000000000" pitchFamily="2" charset="0"/>
              </a:rPr>
              <a:t>   </a:t>
            </a:r>
            <a:r>
              <a:rPr lang="en-US" sz="1400" dirty="0">
                <a:latin typeface="Roboto Light" panose="02000000000000000000" pitchFamily="2" charset="0"/>
                <a:ea typeface="Roboto Light" panose="02000000000000000000" pitchFamily="2" charset="0"/>
              </a:rPr>
              <a:t>- Insight: Mainstream Premium customers are more prevalent, </a:t>
            </a:r>
            <a:endParaRPr lang="en-US" sz="1400" dirty="0" smtClean="0">
              <a:latin typeface="Roboto Light" panose="02000000000000000000" pitchFamily="2" charset="0"/>
              <a:ea typeface="Roboto Light" panose="02000000000000000000" pitchFamily="2" charset="0"/>
            </a:endParaRPr>
          </a:p>
          <a:p>
            <a:r>
              <a:rPr lang="en-US" sz="1400" dirty="0" smtClean="0">
                <a:latin typeface="Roboto Light" panose="02000000000000000000" pitchFamily="2" charset="0"/>
                <a:ea typeface="Roboto Light" panose="02000000000000000000" pitchFamily="2" charset="0"/>
              </a:rPr>
              <a:t>followed </a:t>
            </a:r>
            <a:r>
              <a:rPr lang="en-US" sz="1400" dirty="0">
                <a:latin typeface="Roboto Light" panose="02000000000000000000" pitchFamily="2" charset="0"/>
                <a:ea typeface="Roboto Light" panose="02000000000000000000" pitchFamily="2" charset="0"/>
              </a:rPr>
              <a:t>by Budget customers. Premium customers are the </a:t>
            </a:r>
          </a:p>
          <a:p>
            <a:r>
              <a:rPr lang="en-US" sz="1400" dirty="0">
                <a:latin typeface="Roboto Light" panose="02000000000000000000" pitchFamily="2" charset="0"/>
                <a:ea typeface="Roboto Light" panose="02000000000000000000" pitchFamily="2" charset="0"/>
              </a:rPr>
              <a:t> </a:t>
            </a:r>
            <a:r>
              <a:rPr lang="en-US" sz="1400" dirty="0" smtClean="0">
                <a:latin typeface="Roboto Light" panose="02000000000000000000" pitchFamily="2" charset="0"/>
                <a:ea typeface="Roboto Light" panose="02000000000000000000" pitchFamily="2" charset="0"/>
              </a:rPr>
              <a:t>least </a:t>
            </a:r>
            <a:r>
              <a:rPr lang="en-US" sz="1400" dirty="0">
                <a:latin typeface="Roboto Light" panose="02000000000000000000" pitchFamily="2" charset="0"/>
                <a:ea typeface="Roboto Light" panose="02000000000000000000" pitchFamily="2" charset="0"/>
              </a:rPr>
              <a:t>common</a:t>
            </a:r>
            <a:r>
              <a:rPr lang="en-US" sz="1400" dirty="0" smtClean="0">
                <a:latin typeface="Roboto Light" panose="02000000000000000000" pitchFamily="2" charset="0"/>
                <a:ea typeface="Roboto Light" panose="02000000000000000000" pitchFamily="2" charset="0"/>
              </a:rPr>
              <a:t>.</a:t>
            </a:r>
          </a:p>
          <a:p>
            <a:endParaRPr lang="en-US" sz="1400" dirty="0">
              <a:latin typeface="Roboto Light" panose="02000000000000000000" pitchFamily="2" charset="0"/>
              <a:ea typeface="Roboto Light" panose="02000000000000000000" pitchFamily="2" charset="0"/>
            </a:endParaRPr>
          </a:p>
          <a:p>
            <a:r>
              <a:rPr lang="en-US" sz="1400" dirty="0">
                <a:latin typeface="Roboto Light" panose="02000000000000000000" pitchFamily="2" charset="0"/>
                <a:ea typeface="Roboto Light" panose="02000000000000000000" pitchFamily="2" charset="0"/>
              </a:rPr>
              <a:t>   - Implication: Focus marketing efforts on Mainstream </a:t>
            </a:r>
            <a:r>
              <a:rPr lang="en-US" sz="1400" dirty="0" smtClean="0">
                <a:latin typeface="Roboto Light" panose="02000000000000000000" pitchFamily="2" charset="0"/>
                <a:ea typeface="Roboto Light" panose="02000000000000000000" pitchFamily="2" charset="0"/>
              </a:rPr>
              <a:t>Premium</a:t>
            </a:r>
          </a:p>
          <a:p>
            <a:r>
              <a:rPr lang="en-US" sz="1400" dirty="0" smtClean="0">
                <a:latin typeface="Roboto Light" panose="02000000000000000000" pitchFamily="2" charset="0"/>
                <a:ea typeface="Roboto Light" panose="02000000000000000000" pitchFamily="2" charset="0"/>
              </a:rPr>
              <a:t> </a:t>
            </a:r>
            <a:r>
              <a:rPr lang="en-US" sz="1400" dirty="0">
                <a:latin typeface="Roboto Light" panose="02000000000000000000" pitchFamily="2" charset="0"/>
                <a:ea typeface="Roboto Light" panose="02000000000000000000" pitchFamily="2" charset="0"/>
              </a:rPr>
              <a:t>customers, but also consider strategies to attract Budget</a:t>
            </a:r>
          </a:p>
          <a:p>
            <a:r>
              <a:rPr lang="en-US" sz="1400" dirty="0">
                <a:latin typeface="Roboto Light" panose="02000000000000000000" pitchFamily="2" charset="0"/>
                <a:ea typeface="Roboto Light" panose="02000000000000000000" pitchFamily="2" charset="0"/>
              </a:rPr>
              <a:t>  </a:t>
            </a:r>
            <a:r>
              <a:rPr lang="en-US" sz="1400" dirty="0" smtClean="0">
                <a:latin typeface="Roboto Light" panose="02000000000000000000" pitchFamily="2" charset="0"/>
                <a:ea typeface="Roboto Light" panose="02000000000000000000" pitchFamily="2" charset="0"/>
              </a:rPr>
              <a:t>customers</a:t>
            </a:r>
            <a:r>
              <a:rPr lang="en-US" sz="1400" dirty="0">
                <a:latin typeface="Roboto Light" panose="02000000000000000000" pitchFamily="2" charset="0"/>
                <a:ea typeface="Roboto Light" panose="02000000000000000000" pitchFamily="2" charset="0"/>
              </a:rPr>
              <a:t>. Understand the preferences and behaviors of </a:t>
            </a:r>
            <a:endParaRPr lang="en-US" sz="1400" dirty="0" smtClean="0">
              <a:latin typeface="Roboto Light" panose="02000000000000000000" pitchFamily="2" charset="0"/>
              <a:ea typeface="Roboto Light" panose="02000000000000000000" pitchFamily="2" charset="0"/>
            </a:endParaRPr>
          </a:p>
          <a:p>
            <a:r>
              <a:rPr lang="en-US" sz="1400" dirty="0" smtClean="0">
                <a:latin typeface="Roboto Light" panose="02000000000000000000" pitchFamily="2" charset="0"/>
                <a:ea typeface="Roboto Light" panose="02000000000000000000" pitchFamily="2" charset="0"/>
              </a:rPr>
              <a:t>Premium </a:t>
            </a:r>
            <a:r>
              <a:rPr lang="en-US" sz="1400" dirty="0">
                <a:latin typeface="Roboto Light" panose="02000000000000000000" pitchFamily="2" charset="0"/>
                <a:ea typeface="Roboto Light" panose="02000000000000000000" pitchFamily="2" charset="0"/>
              </a:rPr>
              <a:t>customers for targeted campaigns</a:t>
            </a:r>
            <a:r>
              <a:rPr lang="en-US" sz="1200" dirty="0">
                <a:latin typeface="Roboto Light" panose="02000000000000000000" pitchFamily="2" charset="0"/>
                <a:ea typeface="Roboto Light" panose="02000000000000000000" pitchFamily="2" charset="0"/>
              </a:rPr>
              <a:t>.</a:t>
            </a:r>
            <a:endParaRPr lang="en-IN" sz="14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845283" y="129813"/>
            <a:ext cx="6287037" cy="2824401"/>
          </a:xfrm>
        </p:spPr>
        <p:txBody>
          <a:bodyPr/>
          <a:lstStyle/>
          <a:p>
            <a:r>
              <a:rPr lang="en-AU" b="1" dirty="0" smtClean="0">
                <a:latin typeface="+mn-lt"/>
              </a:rPr>
              <a:t>Product Analysis</a:t>
            </a:r>
            <a:endParaRPr lang="en-AU" b="1" dirty="0">
              <a:latin typeface="+mn-lt"/>
            </a:endParaRPr>
          </a:p>
          <a:p>
            <a:r>
              <a:rPr lang="en-US" sz="1400" b="1" dirty="0">
                <a:latin typeface="+mn-lt"/>
              </a:rPr>
              <a:t>Top-Performing Products:</a:t>
            </a:r>
          </a:p>
          <a:p>
            <a:r>
              <a:rPr lang="en-US" sz="1400" dirty="0">
                <a:latin typeface="+mn-lt"/>
              </a:rPr>
              <a:t>   - Insight: 'Dorito Corn Supreme' and 'Kettle Mozzarella Basil Pesto' are the top-performing products in terms of </a:t>
            </a:r>
            <a:r>
              <a:rPr lang="en-US" sz="1400" dirty="0" smtClean="0">
                <a:latin typeface="+mn-lt"/>
              </a:rPr>
              <a:t>sales quantity</a:t>
            </a:r>
            <a:r>
              <a:rPr lang="en-US" sz="1400" dirty="0">
                <a:latin typeface="+mn-lt"/>
              </a:rPr>
              <a:t>. 'Dorito Corn Supreme' leads in total sales.</a:t>
            </a:r>
          </a:p>
          <a:p>
            <a:r>
              <a:rPr lang="en-US" sz="1400" dirty="0">
                <a:latin typeface="+mn-lt"/>
              </a:rPr>
              <a:t>   - Implication: Consider promoting these popular products further and analyze customer preferences to optimize </a:t>
            </a:r>
            <a:r>
              <a:rPr lang="en-US" sz="1400" dirty="0" smtClean="0">
                <a:latin typeface="+mn-lt"/>
              </a:rPr>
              <a:t>the  product </a:t>
            </a:r>
            <a:r>
              <a:rPr lang="en-US" sz="1400" dirty="0">
                <a:latin typeface="+mn-lt"/>
              </a:rPr>
              <a:t>portfolio.</a:t>
            </a:r>
            <a:endParaRPr lang="en-AU" sz="1400" dirty="0">
              <a:latin typeface="+mn-lt"/>
            </a:endParaRPr>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763" y="1"/>
            <a:ext cx="5155237" cy="3583858"/>
          </a:xfrm>
          <a:prstGeom prst="rect">
            <a:avLst/>
          </a:prstGeom>
        </p:spPr>
      </p:pic>
      <p:sp>
        <p:nvSpPr>
          <p:cNvPr id="5" name="TextBox 4"/>
          <p:cNvSpPr txBox="1"/>
          <p:nvPr/>
        </p:nvSpPr>
        <p:spPr>
          <a:xfrm>
            <a:off x="845283" y="3701845"/>
            <a:ext cx="5717749" cy="2595716"/>
          </a:xfrm>
          <a:prstGeom prst="rect">
            <a:avLst/>
          </a:prstGeom>
          <a:noFill/>
        </p:spPr>
        <p:txBody>
          <a:bodyPr wrap="square" lIns="0" tIns="0" rIns="0" bIns="0" rtlCol="0" anchor="t">
            <a:noAutofit/>
          </a:bodyPr>
          <a:lstStyle/>
          <a:p>
            <a:r>
              <a:rPr lang="en-US" sz="1400" b="1" dirty="0">
                <a:ea typeface="Roboto Light" panose="02000000000000000000" pitchFamily="2" charset="0"/>
              </a:rPr>
              <a:t>Weight Considerations</a:t>
            </a:r>
            <a:r>
              <a:rPr lang="en-US" sz="1400" b="1" dirty="0" smtClean="0">
                <a:ea typeface="Roboto Light" panose="02000000000000000000" pitchFamily="2" charset="0"/>
              </a:rPr>
              <a:t>:</a:t>
            </a:r>
          </a:p>
          <a:p>
            <a:endParaRPr lang="en-US" sz="1400" b="1" dirty="0">
              <a:ea typeface="Roboto Light" panose="02000000000000000000" pitchFamily="2" charset="0"/>
            </a:endParaRPr>
          </a:p>
          <a:p>
            <a:r>
              <a:rPr lang="en-US" sz="1200" dirty="0">
                <a:ea typeface="Roboto Light" panose="02000000000000000000" pitchFamily="2" charset="0"/>
              </a:rPr>
              <a:t>   - </a:t>
            </a:r>
            <a:r>
              <a:rPr lang="en-US" sz="1400" dirty="0">
                <a:ea typeface="Roboto Light" panose="02000000000000000000" pitchFamily="2" charset="0"/>
              </a:rPr>
              <a:t>Insight: Smiths Crinkle Chips Original Big Bang is the heaviest product, and Dorito Corn Chips Supreme is also</a:t>
            </a:r>
          </a:p>
          <a:p>
            <a:r>
              <a:rPr lang="en-US" sz="1400" dirty="0">
                <a:ea typeface="Roboto Light" panose="02000000000000000000" pitchFamily="2" charset="0"/>
              </a:rPr>
              <a:t>    significant in weight.</a:t>
            </a:r>
          </a:p>
          <a:p>
            <a:r>
              <a:rPr lang="en-US" sz="1400" dirty="0">
                <a:ea typeface="Roboto Light" panose="02000000000000000000" pitchFamily="2" charset="0"/>
              </a:rPr>
              <a:t>   - Implication</a:t>
            </a:r>
            <a:r>
              <a:rPr lang="en-US" sz="1400" dirty="0" smtClean="0">
                <a:ea typeface="Roboto Light" panose="02000000000000000000" pitchFamily="2" charset="0"/>
              </a:rPr>
              <a:t>: Recognize </a:t>
            </a:r>
            <a:r>
              <a:rPr lang="en-US" sz="1400" dirty="0">
                <a:ea typeface="Roboto Light" panose="02000000000000000000" pitchFamily="2" charset="0"/>
              </a:rPr>
              <a:t>the preference for heavier products, and leverage this insight for targeted marketing or </a:t>
            </a:r>
          </a:p>
          <a:p>
            <a:r>
              <a:rPr lang="en-US" sz="1400" dirty="0">
                <a:ea typeface="Roboto Light" panose="02000000000000000000" pitchFamily="2" charset="0"/>
              </a:rPr>
              <a:t>    bundling strategies.</a:t>
            </a:r>
            <a:endParaRPr lang="en-IN" sz="1400" dirty="0" err="1" smtClean="0">
              <a:ea typeface="Roboto Light" panose="02000000000000000000" pitchFamily="2"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469" y="3570933"/>
            <a:ext cx="5303531" cy="3287067"/>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5" name="TextBox 4"/>
          <p:cNvSpPr txBox="1"/>
          <p:nvPr/>
        </p:nvSpPr>
        <p:spPr>
          <a:xfrm>
            <a:off x="1076632" y="159039"/>
            <a:ext cx="6017342" cy="2448964"/>
          </a:xfrm>
          <a:prstGeom prst="rect">
            <a:avLst/>
          </a:prstGeom>
          <a:noFill/>
        </p:spPr>
        <p:txBody>
          <a:bodyPr wrap="square" lIns="0" tIns="0" rIns="0" bIns="0" rtlCol="0" anchor="t">
            <a:noAutofit/>
          </a:bodyPr>
          <a:lstStyle/>
          <a:p>
            <a:r>
              <a:rPr lang="en-IN" b="1" dirty="0" smtClean="0">
                <a:ea typeface="Roboto Light" panose="02000000000000000000" pitchFamily="2" charset="0"/>
              </a:rPr>
              <a:t>Purchasing Behaviour</a:t>
            </a:r>
          </a:p>
          <a:p>
            <a:endParaRPr lang="en-IN" sz="1600" b="1" dirty="0" smtClean="0">
              <a:ea typeface="Roboto Light" panose="02000000000000000000" pitchFamily="2" charset="0"/>
            </a:endParaRPr>
          </a:p>
          <a:p>
            <a:r>
              <a:rPr lang="en-US" sz="1400" b="1" dirty="0">
                <a:ea typeface="Roboto Light" panose="02000000000000000000" pitchFamily="2" charset="0"/>
              </a:rPr>
              <a:t>Monthly Peaks:</a:t>
            </a:r>
          </a:p>
          <a:p>
            <a:r>
              <a:rPr lang="en-US" sz="1600" dirty="0">
                <a:ea typeface="Roboto Light" panose="02000000000000000000" pitchFamily="2" charset="0"/>
              </a:rPr>
              <a:t>   - Insight: Total sales and quantity sold peak in December, March, and July.</a:t>
            </a:r>
          </a:p>
          <a:p>
            <a:r>
              <a:rPr lang="en-US" sz="1600" dirty="0">
                <a:ea typeface="Roboto Light" panose="02000000000000000000" pitchFamily="2" charset="0"/>
              </a:rPr>
              <a:t>   - Implication</a:t>
            </a:r>
            <a:r>
              <a:rPr lang="en-US" sz="1600" dirty="0" smtClean="0">
                <a:ea typeface="Roboto Light" panose="02000000000000000000" pitchFamily="2" charset="0"/>
              </a:rPr>
              <a:t>: Align </a:t>
            </a:r>
            <a:r>
              <a:rPr lang="en-US" sz="1600" dirty="0">
                <a:ea typeface="Roboto Light" panose="02000000000000000000" pitchFamily="2" charset="0"/>
              </a:rPr>
              <a:t>inventory, marketing, and staffing resources to meet increased demand during these peak months.</a:t>
            </a:r>
            <a:endParaRPr lang="en-IN" sz="1600" dirty="0">
              <a:ea typeface="Roboto Light" panose="02000000000000000000" pitchFamily="2" charset="0"/>
            </a:endParaRPr>
          </a:p>
          <a:p>
            <a:endParaRPr lang="en-IN" sz="1600" b="1" dirty="0" smtClean="0">
              <a:ea typeface="Roboto Light" panose="02000000000000000000" pitchFamily="2"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7561" y="0"/>
            <a:ext cx="5194439" cy="3569110"/>
          </a:xfrm>
          <a:prstGeom prst="rect">
            <a:avLst/>
          </a:prstGeom>
        </p:spPr>
      </p:pic>
      <p:sp>
        <p:nvSpPr>
          <p:cNvPr id="11" name="TextBox 10"/>
          <p:cNvSpPr txBox="1"/>
          <p:nvPr/>
        </p:nvSpPr>
        <p:spPr>
          <a:xfrm>
            <a:off x="929147" y="3569111"/>
            <a:ext cx="5855111" cy="2462980"/>
          </a:xfrm>
          <a:prstGeom prst="rect">
            <a:avLst/>
          </a:prstGeom>
          <a:noFill/>
        </p:spPr>
        <p:txBody>
          <a:bodyPr wrap="square" lIns="0" tIns="0" rIns="0" bIns="0" rtlCol="0" anchor="t">
            <a:noAutofit/>
          </a:bodyPr>
          <a:lstStyle/>
          <a:p>
            <a:r>
              <a:rPr lang="en-US" sz="1400" b="1" dirty="0">
                <a:ea typeface="Roboto Light" panose="02000000000000000000" pitchFamily="2" charset="0"/>
              </a:rPr>
              <a:t>Average Transaction Size</a:t>
            </a:r>
            <a:r>
              <a:rPr lang="en-US" sz="1400" b="1" dirty="0" smtClean="0">
                <a:ea typeface="Roboto Light" panose="02000000000000000000" pitchFamily="2" charset="0"/>
              </a:rPr>
              <a:t>:</a:t>
            </a:r>
          </a:p>
          <a:p>
            <a:endParaRPr lang="en-US" sz="1400" b="1" dirty="0">
              <a:ea typeface="Roboto Light" panose="02000000000000000000" pitchFamily="2" charset="0"/>
            </a:endParaRPr>
          </a:p>
          <a:p>
            <a:r>
              <a:rPr lang="en-US" sz="1600" dirty="0">
                <a:ea typeface="Roboto Light" panose="02000000000000000000" pitchFamily="2" charset="0"/>
              </a:rPr>
              <a:t>   - Insight: Average transaction size remains consistent, except for May and August</a:t>
            </a:r>
            <a:r>
              <a:rPr lang="en-US" sz="1600" dirty="0" smtClean="0">
                <a:ea typeface="Roboto Light" panose="02000000000000000000" pitchFamily="2" charset="0"/>
              </a:rPr>
              <a:t>.</a:t>
            </a:r>
          </a:p>
          <a:p>
            <a:endParaRPr lang="en-US" sz="1600" dirty="0">
              <a:ea typeface="Roboto Light" panose="02000000000000000000" pitchFamily="2" charset="0"/>
            </a:endParaRPr>
          </a:p>
          <a:p>
            <a:r>
              <a:rPr lang="en-US" sz="1600" dirty="0">
                <a:ea typeface="Roboto Light" panose="02000000000000000000" pitchFamily="2" charset="0"/>
              </a:rPr>
              <a:t>   - Implication: Investigate factors contributing to the fluctuations in May and August. Consider promotions or </a:t>
            </a:r>
            <a:r>
              <a:rPr lang="en-US" sz="1600" dirty="0" smtClean="0">
                <a:ea typeface="Roboto Light" panose="02000000000000000000" pitchFamily="2" charset="0"/>
              </a:rPr>
              <a:t>incentives </a:t>
            </a:r>
            <a:r>
              <a:rPr lang="en-US" sz="1600" dirty="0">
                <a:ea typeface="Roboto Light" panose="02000000000000000000" pitchFamily="2" charset="0"/>
              </a:rPr>
              <a:t>to maintain a consistent transaction size.</a:t>
            </a:r>
            <a:endParaRPr lang="en-IN" sz="1600" dirty="0" err="1" smtClean="0">
              <a:ea typeface="Roboto Light" panose="02000000000000000000" pitchFamily="2"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9747" y="3569110"/>
            <a:ext cx="5032253" cy="3524865"/>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72198" y="196948"/>
            <a:ext cx="5627076" cy="2391508"/>
          </a:xfrm>
        </p:spPr>
        <p:txBody>
          <a:bodyPr/>
          <a:lstStyle/>
          <a:p>
            <a:r>
              <a:rPr lang="en-IN" sz="1600" b="1" dirty="0">
                <a:latin typeface="+mn-lt"/>
              </a:rPr>
              <a:t>Product Contribution to </a:t>
            </a:r>
            <a:r>
              <a:rPr lang="en-IN" sz="1600" b="1" dirty="0" smtClean="0">
                <a:latin typeface="+mn-lt"/>
              </a:rPr>
              <a:t>Sales</a:t>
            </a:r>
          </a:p>
          <a:p>
            <a:endParaRPr lang="en-IN" sz="1600" dirty="0">
              <a:latin typeface="+mn-lt"/>
            </a:endParaRPr>
          </a:p>
          <a:p>
            <a:r>
              <a:rPr lang="en-US" sz="1600" dirty="0">
                <a:latin typeface="+mn-lt"/>
              </a:rPr>
              <a:t>- Insight</a:t>
            </a:r>
            <a:r>
              <a:rPr lang="en-US" sz="1600" dirty="0" smtClean="0">
                <a:latin typeface="+mn-lt"/>
              </a:rPr>
              <a:t>: Dorito </a:t>
            </a:r>
            <a:r>
              <a:rPr lang="en-US" sz="1600" dirty="0">
                <a:latin typeface="+mn-lt"/>
              </a:rPr>
              <a:t>Corn Chips Supreme' is a strong contributor to total sales, outperforming other products.</a:t>
            </a:r>
          </a:p>
          <a:p>
            <a:r>
              <a:rPr lang="en-US" sz="1600" dirty="0">
                <a:latin typeface="+mn-lt"/>
              </a:rPr>
              <a:t>   - Implication: Strategize promotions or marketing campaigns around 'Dorito Corn Chips Supreme' to </a:t>
            </a:r>
          </a:p>
          <a:p>
            <a:r>
              <a:rPr lang="en-US" sz="1600" dirty="0" smtClean="0">
                <a:latin typeface="+mn-lt"/>
              </a:rPr>
              <a:t>capitalize </a:t>
            </a:r>
            <a:r>
              <a:rPr lang="en-US" sz="1600" dirty="0">
                <a:latin typeface="+mn-lt"/>
              </a:rPr>
              <a:t>on its </a:t>
            </a:r>
            <a:r>
              <a:rPr lang="en-US" sz="1600" dirty="0" smtClean="0">
                <a:latin typeface="+mn-lt"/>
              </a:rPr>
              <a:t>popularity</a:t>
            </a:r>
            <a:r>
              <a:rPr lang="en-US" sz="1600" dirty="0">
                <a:latin typeface="+mn-lt"/>
              </a:rPr>
              <a:t>.</a:t>
            </a:r>
            <a:endParaRPr lang="en-IN" sz="1600" dirty="0">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598" y="0"/>
            <a:ext cx="6010402" cy="332490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274" y="3324904"/>
            <a:ext cx="5692726" cy="3385386"/>
          </a:xfrm>
          <a:prstGeom prst="rect">
            <a:avLst/>
          </a:prstGeom>
        </p:spPr>
      </p:pic>
      <p:sp>
        <p:nvSpPr>
          <p:cNvPr id="5" name="TextBox 4"/>
          <p:cNvSpPr txBox="1"/>
          <p:nvPr/>
        </p:nvSpPr>
        <p:spPr>
          <a:xfrm>
            <a:off x="872198" y="3521851"/>
            <a:ext cx="5309400" cy="2864882"/>
          </a:xfrm>
          <a:prstGeom prst="rect">
            <a:avLst/>
          </a:prstGeom>
          <a:noFill/>
        </p:spPr>
        <p:txBody>
          <a:bodyPr wrap="square" lIns="0" tIns="0" rIns="0" bIns="0" rtlCol="0" anchor="t">
            <a:noAutofit/>
          </a:bodyPr>
          <a:lstStyle/>
          <a:p>
            <a:r>
              <a:rPr lang="en-US" sz="1400" dirty="0">
                <a:ea typeface="Roboto Light" panose="02000000000000000000" pitchFamily="2" charset="0"/>
              </a:rPr>
              <a:t>The analysis reveals a strong positive correlation (0.73) between product quantity (PROD_QTY) and total sales (TOT_SALES), indicating a proportional increase in sales with higher product quantity. In contrast, the weak correlation (0.01) between product quantity and product weight (PROD_WT) suggests a slight tendency for decreased sales as product weight increases. Notably, a strong positive correlation (0.35) between product weight and total sales implies that heavier products are associated with higher sales, indicating potential customer preferences for larger or heavier items.</a:t>
            </a:r>
            <a:endParaRPr lang="en-IN" sz="1400" dirty="0" err="1" smtClean="0">
              <a:ea typeface="Roboto Light" panose="02000000000000000000" pitchFamily="2" charset="0"/>
            </a:endParaRPr>
          </a:p>
        </p:txBody>
      </p:sp>
    </p:spTree>
    <p:extLst>
      <p:ext uri="{BB962C8B-B14F-4D97-AF65-F5344CB8AC3E}">
        <p14:creationId xmlns:p14="http://schemas.microsoft.com/office/powerpoint/2010/main" val="1211709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a:xfrm>
            <a:off x="1162049" y="2742785"/>
            <a:ext cx="3592831" cy="760071"/>
          </a:xfrm>
        </p:spPr>
        <p:txBody>
          <a:bodyPr/>
          <a:lstStyle/>
          <a:p>
            <a:r>
              <a:rPr lang="en-AU" dirty="0"/>
              <a:t>Trial </a:t>
            </a:r>
            <a:r>
              <a:rPr lang="en-AU" dirty="0" smtClean="0"/>
              <a:t>store performance</a:t>
            </a:r>
            <a:endParaRPr lang="en-AU" dirty="0"/>
          </a:p>
        </p:txBody>
      </p:sp>
      <p:sp>
        <p:nvSpPr>
          <p:cNvPr id="5" name="Text Placeholder 3">
            <a:extLst>
              <a:ext uri="{FF2B5EF4-FFF2-40B4-BE49-F238E27FC236}">
                <a16:creationId xmlns:a16="http://schemas.microsoft.com/office/drawing/2014/main" xmlns="" id="{64B546C5-F3D3-4F8C-85D4-8EBF7F09F047}"/>
              </a:ext>
            </a:extLst>
          </p:cNvPr>
          <p:cNvSpPr txBox="1">
            <a:spLocks/>
          </p:cNvSpPr>
          <p:nvPr/>
        </p:nvSpPr>
        <p:spPr>
          <a:xfrm>
            <a:off x="4128282" y="3502856"/>
            <a:ext cx="2145909" cy="576775"/>
          </a:xfrm>
          <a:prstGeom prst="rect">
            <a:avLst/>
          </a:prstGeom>
          <a:ln>
            <a:solidFill>
              <a:schemeClr val="accent6">
                <a:lumMod val="75000"/>
              </a:schemeClr>
            </a:solidFill>
          </a:ln>
        </p:spPr>
        <p:txBody>
          <a:bodyPr lIns="0" tIns="0" anchor="ctr">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sz="1600" dirty="0" smtClean="0"/>
              <a:t>Total Sales Overtime</a:t>
            </a:r>
          </a:p>
        </p:txBody>
      </p:sp>
      <p:sp>
        <p:nvSpPr>
          <p:cNvPr id="7" name="Text Placeholder 3">
            <a:extLst>
              <a:ext uri="{FF2B5EF4-FFF2-40B4-BE49-F238E27FC236}">
                <a16:creationId xmlns:a16="http://schemas.microsoft.com/office/drawing/2014/main" xmlns="" id="{64B546C5-F3D3-4F8C-85D4-8EBF7F09F047}"/>
              </a:ext>
            </a:extLst>
          </p:cNvPr>
          <p:cNvSpPr txBox="1">
            <a:spLocks/>
          </p:cNvSpPr>
          <p:nvPr/>
        </p:nvSpPr>
        <p:spPr>
          <a:xfrm>
            <a:off x="4128280" y="4380158"/>
            <a:ext cx="2145909" cy="576775"/>
          </a:xfrm>
          <a:prstGeom prst="rect">
            <a:avLst/>
          </a:prstGeom>
          <a:ln>
            <a:solidFill>
              <a:schemeClr val="accent6">
                <a:lumMod val="75000"/>
              </a:schemeClr>
            </a:solidFill>
          </a:ln>
        </p:spPr>
        <p:txBody>
          <a:bodyPr lIns="0" tIns="0" anchor="ctr">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sz="1600" dirty="0" smtClean="0"/>
              <a:t>Total Quantity Overtime</a:t>
            </a:r>
          </a:p>
        </p:txBody>
      </p:sp>
      <p:sp>
        <p:nvSpPr>
          <p:cNvPr id="8" name="Text Placeholder 3">
            <a:extLst>
              <a:ext uri="{FF2B5EF4-FFF2-40B4-BE49-F238E27FC236}">
                <a16:creationId xmlns:a16="http://schemas.microsoft.com/office/drawing/2014/main" xmlns="" id="{64B546C5-F3D3-4F8C-85D4-8EBF7F09F047}"/>
              </a:ext>
            </a:extLst>
          </p:cNvPr>
          <p:cNvSpPr txBox="1">
            <a:spLocks/>
          </p:cNvSpPr>
          <p:nvPr/>
        </p:nvSpPr>
        <p:spPr>
          <a:xfrm>
            <a:off x="4128280" y="5269184"/>
            <a:ext cx="2145909" cy="576775"/>
          </a:xfrm>
          <a:prstGeom prst="rect">
            <a:avLst/>
          </a:prstGeom>
          <a:ln>
            <a:solidFill>
              <a:schemeClr val="accent6">
                <a:lumMod val="75000"/>
              </a:schemeClr>
            </a:solidFill>
          </a:ln>
        </p:spPr>
        <p:txBody>
          <a:bodyPr lIns="0" tIns="0" anchor="ctr">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Medium" panose="02000000000000000000" pitchFamily="2" charset="0"/>
                <a:ea typeface="Roboto Medium"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Roboto" panose="02000000000000000000" pitchFamily="2" charset="0"/>
                <a:ea typeface="Roboto" panose="02000000000000000000" pitchFamily="2" charset="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sz="1600" dirty="0" smtClean="0"/>
              <a:t>Total Product Overtime</a:t>
            </a:r>
          </a:p>
        </p:txBody>
      </p:sp>
      <p:cxnSp>
        <p:nvCxnSpPr>
          <p:cNvPr id="9" name="Straight Connector 8"/>
          <p:cNvCxnSpPr/>
          <p:nvPr/>
        </p:nvCxnSpPr>
        <p:spPr>
          <a:xfrm>
            <a:off x="3467100" y="3122820"/>
            <a:ext cx="0" cy="2841882"/>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3467100" y="3791243"/>
            <a:ext cx="661182" cy="1"/>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67100" y="4668544"/>
            <a:ext cx="661182" cy="1"/>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67100" y="5540191"/>
            <a:ext cx="661182" cy="1"/>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6464</TotalTime>
  <Words>1245</Words>
  <Application>Microsoft Office PowerPoint</Application>
  <PresentationFormat>Widescreen</PresentationFormat>
  <Paragraphs>112</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Medium</vt:lpstr>
      <vt:lpstr>Roboto Light</vt:lpstr>
      <vt:lpstr>Calibri</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Dell</cp:lastModifiedBy>
  <cp:revision>474</cp:revision>
  <dcterms:created xsi:type="dcterms:W3CDTF">2018-02-07T23:23:24Z</dcterms:created>
  <dcterms:modified xsi:type="dcterms:W3CDTF">2023-11-12T11:42:16Z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