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70" r:id="rId4"/>
    <p:sldId id="268" r:id="rId5"/>
    <p:sldId id="269" r:id="rId6"/>
    <p:sldId id="271" r:id="rId7"/>
    <p:sldId id="273" r:id="rId8"/>
    <p:sldId id="274" r:id="rId9"/>
    <p:sldId id="275" r:id="rId10"/>
    <p:sldId id="263" r:id="rId11"/>
    <p:sldId id="265" r:id="rId12"/>
    <p:sldId id="278" r:id="rId13"/>
    <p:sldId id="277"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C74917-18CF-405D-860E-D0C3A684B7E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1D6BF9C-147A-4A18-A4AC-BFA1A3617070}">
      <dgm:prSet/>
      <dgm:spPr/>
      <dgm:t>
        <a:bodyPr/>
        <a:lstStyle/>
        <a:p>
          <a:r>
            <a:rPr lang="en-US" dirty="0"/>
            <a:t>Security is a top priority in </a:t>
          </a:r>
          <a:r>
            <a:rPr lang="en-US" dirty="0" err="1"/>
            <a:t>UrbanBloom</a:t>
          </a:r>
          <a:r>
            <a:rPr lang="en-US" dirty="0"/>
            <a:t>, with features including </a:t>
          </a:r>
        </a:p>
      </dgm:t>
    </dgm:pt>
    <dgm:pt modelId="{CEA9992C-AEA8-4C03-B4D2-AE5FE8B2A934}" type="parTrans" cxnId="{836E754E-98C6-4C68-9A1F-8B4F8EBCFE1F}">
      <dgm:prSet/>
      <dgm:spPr/>
      <dgm:t>
        <a:bodyPr/>
        <a:lstStyle/>
        <a:p>
          <a:endParaRPr lang="en-US"/>
        </a:p>
      </dgm:t>
    </dgm:pt>
    <dgm:pt modelId="{00465AEA-468A-4316-B87D-70D0DC9DB9EB}" type="sibTrans" cxnId="{836E754E-98C6-4C68-9A1F-8B4F8EBCFE1F}">
      <dgm:prSet/>
      <dgm:spPr/>
      <dgm:t>
        <a:bodyPr/>
        <a:lstStyle/>
        <a:p>
          <a:endParaRPr lang="en-US"/>
        </a:p>
      </dgm:t>
    </dgm:pt>
    <dgm:pt modelId="{BBCCD19C-55F1-489E-8D4E-F047EC65CC32}">
      <dgm:prSet/>
      <dgm:spPr/>
      <dgm:t>
        <a:bodyPr/>
        <a:lstStyle/>
        <a:p>
          <a:r>
            <a:rPr lang="en-US" dirty="0"/>
            <a:t>JWT Authentication: Tokens are used for secure login.</a:t>
          </a:r>
        </a:p>
      </dgm:t>
    </dgm:pt>
    <dgm:pt modelId="{7DFCBDDF-39FD-4357-A1B3-41928A9BF26B}" type="parTrans" cxnId="{D1D98BB4-F0CA-4A85-95A7-A0C0E13B6EFC}">
      <dgm:prSet/>
      <dgm:spPr/>
      <dgm:t>
        <a:bodyPr/>
        <a:lstStyle/>
        <a:p>
          <a:endParaRPr lang="en-US"/>
        </a:p>
      </dgm:t>
    </dgm:pt>
    <dgm:pt modelId="{7A638918-9FBD-4B5D-9B7F-52D91F61D1E8}" type="sibTrans" cxnId="{D1D98BB4-F0CA-4A85-95A7-A0C0E13B6EFC}">
      <dgm:prSet/>
      <dgm:spPr/>
      <dgm:t>
        <a:bodyPr/>
        <a:lstStyle/>
        <a:p>
          <a:endParaRPr lang="en-US"/>
        </a:p>
      </dgm:t>
    </dgm:pt>
    <dgm:pt modelId="{2C657FEA-C5C9-457B-85D2-DAEB05F2C7F6}">
      <dgm:prSet/>
      <dgm:spPr/>
      <dgm:t>
        <a:bodyPr/>
        <a:lstStyle/>
        <a:p>
          <a:r>
            <a:rPr lang="en-US" dirty="0"/>
            <a:t>Role-Based Access Control: Ensures access to only permitted resources.</a:t>
          </a:r>
        </a:p>
      </dgm:t>
    </dgm:pt>
    <dgm:pt modelId="{B93A0425-18A0-400E-8A92-85A8E58271D4}" type="parTrans" cxnId="{16A358E3-3F32-4665-B98F-E133D21A1D00}">
      <dgm:prSet/>
      <dgm:spPr/>
      <dgm:t>
        <a:bodyPr/>
        <a:lstStyle/>
        <a:p>
          <a:endParaRPr lang="en-US"/>
        </a:p>
      </dgm:t>
    </dgm:pt>
    <dgm:pt modelId="{A57E44DD-630B-4169-91A2-B2A2A8242FDE}" type="sibTrans" cxnId="{16A358E3-3F32-4665-B98F-E133D21A1D00}">
      <dgm:prSet/>
      <dgm:spPr/>
      <dgm:t>
        <a:bodyPr/>
        <a:lstStyle/>
        <a:p>
          <a:endParaRPr lang="en-US"/>
        </a:p>
      </dgm:t>
    </dgm:pt>
    <dgm:pt modelId="{B9D2CEBE-E2C3-4877-ADE3-E7D5585C9CEA}">
      <dgm:prSet/>
      <dgm:spPr/>
      <dgm:t>
        <a:bodyPr/>
        <a:lstStyle/>
        <a:p>
          <a:r>
            <a:rPr lang="en-US"/>
            <a:t>Data Encryption: Encrypts sensitive data in transit and at rest.</a:t>
          </a:r>
        </a:p>
      </dgm:t>
    </dgm:pt>
    <dgm:pt modelId="{CA36C7D7-AC61-436D-85B6-913CD437CAA6}" type="parTrans" cxnId="{DF64292E-B5F9-4D53-BEE2-54048AA669F4}">
      <dgm:prSet/>
      <dgm:spPr/>
      <dgm:t>
        <a:bodyPr/>
        <a:lstStyle/>
        <a:p>
          <a:endParaRPr lang="en-US"/>
        </a:p>
      </dgm:t>
    </dgm:pt>
    <dgm:pt modelId="{CD0B54AB-4041-4CDE-A5CD-915135C08959}" type="sibTrans" cxnId="{DF64292E-B5F9-4D53-BEE2-54048AA669F4}">
      <dgm:prSet/>
      <dgm:spPr/>
      <dgm:t>
        <a:bodyPr/>
        <a:lstStyle/>
        <a:p>
          <a:endParaRPr lang="en-US"/>
        </a:p>
      </dgm:t>
    </dgm:pt>
    <dgm:pt modelId="{F9C2391B-7A12-4FA1-A0C7-A74D2CCE9A86}">
      <dgm:prSet/>
      <dgm:spPr/>
      <dgm:t>
        <a:bodyPr/>
        <a:lstStyle/>
        <a:p>
          <a:r>
            <a:rPr lang="en-US" dirty="0"/>
            <a:t>Input Validation: Validates user input to prevent injection attacks.</a:t>
          </a:r>
        </a:p>
      </dgm:t>
    </dgm:pt>
    <dgm:pt modelId="{9DDFB53E-AF26-4074-BF22-C1A5019C705A}" type="parTrans" cxnId="{C01CFC4B-FB67-48F4-8611-1C69D6945967}">
      <dgm:prSet/>
      <dgm:spPr/>
      <dgm:t>
        <a:bodyPr/>
        <a:lstStyle/>
        <a:p>
          <a:endParaRPr lang="en-US"/>
        </a:p>
      </dgm:t>
    </dgm:pt>
    <dgm:pt modelId="{1C082AA4-F8E9-4E7F-9276-3B10B8CFB17F}" type="sibTrans" cxnId="{C01CFC4B-FB67-48F4-8611-1C69D6945967}">
      <dgm:prSet/>
      <dgm:spPr/>
      <dgm:t>
        <a:bodyPr/>
        <a:lstStyle/>
        <a:p>
          <a:endParaRPr lang="en-US"/>
        </a:p>
      </dgm:t>
    </dgm:pt>
    <dgm:pt modelId="{7450FD8A-B57F-4F1E-AD1E-B7F6923308CF}" type="pres">
      <dgm:prSet presAssocID="{64C74917-18CF-405D-860E-D0C3A684B7ED}" presName="vert0" presStyleCnt="0">
        <dgm:presLayoutVars>
          <dgm:dir/>
          <dgm:animOne val="branch"/>
          <dgm:animLvl val="lvl"/>
        </dgm:presLayoutVars>
      </dgm:prSet>
      <dgm:spPr/>
    </dgm:pt>
    <dgm:pt modelId="{2D7C59FC-F92C-452F-8B90-4BA314F26ECB}" type="pres">
      <dgm:prSet presAssocID="{C1D6BF9C-147A-4A18-A4AC-BFA1A3617070}" presName="thickLine" presStyleLbl="alignNode1" presStyleIdx="0" presStyleCnt="5"/>
      <dgm:spPr/>
    </dgm:pt>
    <dgm:pt modelId="{C7A30C7E-3ACB-4BD3-AA9D-AB4859A180E6}" type="pres">
      <dgm:prSet presAssocID="{C1D6BF9C-147A-4A18-A4AC-BFA1A3617070}" presName="horz1" presStyleCnt="0"/>
      <dgm:spPr/>
    </dgm:pt>
    <dgm:pt modelId="{56110694-78B3-49D7-9479-C2A7AA12F71D}" type="pres">
      <dgm:prSet presAssocID="{C1D6BF9C-147A-4A18-A4AC-BFA1A3617070}" presName="tx1" presStyleLbl="revTx" presStyleIdx="0" presStyleCnt="5"/>
      <dgm:spPr/>
    </dgm:pt>
    <dgm:pt modelId="{75673BA3-8631-4082-B8F3-52E8F8C88836}" type="pres">
      <dgm:prSet presAssocID="{C1D6BF9C-147A-4A18-A4AC-BFA1A3617070}" presName="vert1" presStyleCnt="0"/>
      <dgm:spPr/>
    </dgm:pt>
    <dgm:pt modelId="{427CBBC2-FA08-4B50-A696-8FCB57E0B18E}" type="pres">
      <dgm:prSet presAssocID="{BBCCD19C-55F1-489E-8D4E-F047EC65CC32}" presName="thickLine" presStyleLbl="alignNode1" presStyleIdx="1" presStyleCnt="5"/>
      <dgm:spPr/>
    </dgm:pt>
    <dgm:pt modelId="{B38FABED-B81E-4143-B663-6DA8CB0182F4}" type="pres">
      <dgm:prSet presAssocID="{BBCCD19C-55F1-489E-8D4E-F047EC65CC32}" presName="horz1" presStyleCnt="0"/>
      <dgm:spPr/>
    </dgm:pt>
    <dgm:pt modelId="{AEB42E16-AB39-4DAD-BD7A-A1576D86FB61}" type="pres">
      <dgm:prSet presAssocID="{BBCCD19C-55F1-489E-8D4E-F047EC65CC32}" presName="tx1" presStyleLbl="revTx" presStyleIdx="1" presStyleCnt="5"/>
      <dgm:spPr/>
    </dgm:pt>
    <dgm:pt modelId="{6B0A5DC9-183E-415F-9949-BAAB0AAD6A01}" type="pres">
      <dgm:prSet presAssocID="{BBCCD19C-55F1-489E-8D4E-F047EC65CC32}" presName="vert1" presStyleCnt="0"/>
      <dgm:spPr/>
    </dgm:pt>
    <dgm:pt modelId="{9EE7325B-D064-4F5E-B566-23EFAF9AFF6A}" type="pres">
      <dgm:prSet presAssocID="{2C657FEA-C5C9-457B-85D2-DAEB05F2C7F6}" presName="thickLine" presStyleLbl="alignNode1" presStyleIdx="2" presStyleCnt="5"/>
      <dgm:spPr/>
    </dgm:pt>
    <dgm:pt modelId="{67C677A3-E6AC-4528-90FE-8BFC3F7DD4C7}" type="pres">
      <dgm:prSet presAssocID="{2C657FEA-C5C9-457B-85D2-DAEB05F2C7F6}" presName="horz1" presStyleCnt="0"/>
      <dgm:spPr/>
    </dgm:pt>
    <dgm:pt modelId="{71FDD4CF-FF4B-4656-BB71-BC3341B2B6EF}" type="pres">
      <dgm:prSet presAssocID="{2C657FEA-C5C9-457B-85D2-DAEB05F2C7F6}" presName="tx1" presStyleLbl="revTx" presStyleIdx="2" presStyleCnt="5"/>
      <dgm:spPr/>
    </dgm:pt>
    <dgm:pt modelId="{1499C4C8-3ABB-4619-9E02-A49601379810}" type="pres">
      <dgm:prSet presAssocID="{2C657FEA-C5C9-457B-85D2-DAEB05F2C7F6}" presName="vert1" presStyleCnt="0"/>
      <dgm:spPr/>
    </dgm:pt>
    <dgm:pt modelId="{8B2D1396-C915-4770-B2EC-B84B6D6B0CD9}" type="pres">
      <dgm:prSet presAssocID="{B9D2CEBE-E2C3-4877-ADE3-E7D5585C9CEA}" presName="thickLine" presStyleLbl="alignNode1" presStyleIdx="3" presStyleCnt="5"/>
      <dgm:spPr/>
    </dgm:pt>
    <dgm:pt modelId="{01301953-51A1-4F73-9774-5D62650B5B87}" type="pres">
      <dgm:prSet presAssocID="{B9D2CEBE-E2C3-4877-ADE3-E7D5585C9CEA}" presName="horz1" presStyleCnt="0"/>
      <dgm:spPr/>
    </dgm:pt>
    <dgm:pt modelId="{93C5156E-D8E3-4E36-95D8-C3F84197AC22}" type="pres">
      <dgm:prSet presAssocID="{B9D2CEBE-E2C3-4877-ADE3-E7D5585C9CEA}" presName="tx1" presStyleLbl="revTx" presStyleIdx="3" presStyleCnt="5"/>
      <dgm:spPr/>
    </dgm:pt>
    <dgm:pt modelId="{7413F555-AFEA-4B1C-A400-C7738F9301C2}" type="pres">
      <dgm:prSet presAssocID="{B9D2CEBE-E2C3-4877-ADE3-E7D5585C9CEA}" presName="vert1" presStyleCnt="0"/>
      <dgm:spPr/>
    </dgm:pt>
    <dgm:pt modelId="{2CEF8812-3C94-4901-BFCE-3A96B9A84A5A}" type="pres">
      <dgm:prSet presAssocID="{F9C2391B-7A12-4FA1-A0C7-A74D2CCE9A86}" presName="thickLine" presStyleLbl="alignNode1" presStyleIdx="4" presStyleCnt="5"/>
      <dgm:spPr/>
    </dgm:pt>
    <dgm:pt modelId="{2FF35EB5-F03F-466E-B439-AB0E8C34F832}" type="pres">
      <dgm:prSet presAssocID="{F9C2391B-7A12-4FA1-A0C7-A74D2CCE9A86}" presName="horz1" presStyleCnt="0"/>
      <dgm:spPr/>
    </dgm:pt>
    <dgm:pt modelId="{71AD26E6-D779-4473-9BF4-10D41D5A6531}" type="pres">
      <dgm:prSet presAssocID="{F9C2391B-7A12-4FA1-A0C7-A74D2CCE9A86}" presName="tx1" presStyleLbl="revTx" presStyleIdx="4" presStyleCnt="5"/>
      <dgm:spPr/>
    </dgm:pt>
    <dgm:pt modelId="{B0084284-4712-45E7-86DF-971514E5FE23}" type="pres">
      <dgm:prSet presAssocID="{F9C2391B-7A12-4FA1-A0C7-A74D2CCE9A86}" presName="vert1" presStyleCnt="0"/>
      <dgm:spPr/>
    </dgm:pt>
  </dgm:ptLst>
  <dgm:cxnLst>
    <dgm:cxn modelId="{DF64292E-B5F9-4D53-BEE2-54048AA669F4}" srcId="{64C74917-18CF-405D-860E-D0C3A684B7ED}" destId="{B9D2CEBE-E2C3-4877-ADE3-E7D5585C9CEA}" srcOrd="3" destOrd="0" parTransId="{CA36C7D7-AC61-436D-85B6-913CD437CAA6}" sibTransId="{CD0B54AB-4041-4CDE-A5CD-915135C08959}"/>
    <dgm:cxn modelId="{15ACCC68-22A0-44A6-864E-CC532CC6B2BC}" type="presOf" srcId="{64C74917-18CF-405D-860E-D0C3A684B7ED}" destId="{7450FD8A-B57F-4F1E-AD1E-B7F6923308CF}" srcOrd="0" destOrd="0" presId="urn:microsoft.com/office/officeart/2008/layout/LinedList"/>
    <dgm:cxn modelId="{C01CFC4B-FB67-48F4-8611-1C69D6945967}" srcId="{64C74917-18CF-405D-860E-D0C3A684B7ED}" destId="{F9C2391B-7A12-4FA1-A0C7-A74D2CCE9A86}" srcOrd="4" destOrd="0" parTransId="{9DDFB53E-AF26-4074-BF22-C1A5019C705A}" sibTransId="{1C082AA4-F8E9-4E7F-9276-3B10B8CFB17F}"/>
    <dgm:cxn modelId="{836E754E-98C6-4C68-9A1F-8B4F8EBCFE1F}" srcId="{64C74917-18CF-405D-860E-D0C3A684B7ED}" destId="{C1D6BF9C-147A-4A18-A4AC-BFA1A3617070}" srcOrd="0" destOrd="0" parTransId="{CEA9992C-AEA8-4C03-B4D2-AE5FE8B2A934}" sibTransId="{00465AEA-468A-4316-B87D-70D0DC9DB9EB}"/>
    <dgm:cxn modelId="{B3DACD81-A82D-48BA-970A-5D7BBAE7EBA0}" type="presOf" srcId="{B9D2CEBE-E2C3-4877-ADE3-E7D5585C9CEA}" destId="{93C5156E-D8E3-4E36-95D8-C3F84197AC22}" srcOrd="0" destOrd="0" presId="urn:microsoft.com/office/officeart/2008/layout/LinedList"/>
    <dgm:cxn modelId="{D1D98BB4-F0CA-4A85-95A7-A0C0E13B6EFC}" srcId="{64C74917-18CF-405D-860E-D0C3A684B7ED}" destId="{BBCCD19C-55F1-489E-8D4E-F047EC65CC32}" srcOrd="1" destOrd="0" parTransId="{7DFCBDDF-39FD-4357-A1B3-41928A9BF26B}" sibTransId="{7A638918-9FBD-4B5D-9B7F-52D91F61D1E8}"/>
    <dgm:cxn modelId="{8100F3C1-7B71-4151-A389-07EEE379C7F7}" type="presOf" srcId="{BBCCD19C-55F1-489E-8D4E-F047EC65CC32}" destId="{AEB42E16-AB39-4DAD-BD7A-A1576D86FB61}" srcOrd="0" destOrd="0" presId="urn:microsoft.com/office/officeart/2008/layout/LinedList"/>
    <dgm:cxn modelId="{8ABBD3C7-BA68-4889-8D1B-3178560B558D}" type="presOf" srcId="{F9C2391B-7A12-4FA1-A0C7-A74D2CCE9A86}" destId="{71AD26E6-D779-4473-9BF4-10D41D5A6531}" srcOrd="0" destOrd="0" presId="urn:microsoft.com/office/officeart/2008/layout/LinedList"/>
    <dgm:cxn modelId="{16A358E3-3F32-4665-B98F-E133D21A1D00}" srcId="{64C74917-18CF-405D-860E-D0C3A684B7ED}" destId="{2C657FEA-C5C9-457B-85D2-DAEB05F2C7F6}" srcOrd="2" destOrd="0" parTransId="{B93A0425-18A0-400E-8A92-85A8E58271D4}" sibTransId="{A57E44DD-630B-4169-91A2-B2A2A8242FDE}"/>
    <dgm:cxn modelId="{92C5A3F2-33CE-4703-B3D5-1FBE45592F3C}" type="presOf" srcId="{2C657FEA-C5C9-457B-85D2-DAEB05F2C7F6}" destId="{71FDD4CF-FF4B-4656-BB71-BC3341B2B6EF}" srcOrd="0" destOrd="0" presId="urn:microsoft.com/office/officeart/2008/layout/LinedList"/>
    <dgm:cxn modelId="{791DEBF2-F844-4D43-A851-B97390DA21C8}" type="presOf" srcId="{C1D6BF9C-147A-4A18-A4AC-BFA1A3617070}" destId="{56110694-78B3-49D7-9479-C2A7AA12F71D}" srcOrd="0" destOrd="0" presId="urn:microsoft.com/office/officeart/2008/layout/LinedList"/>
    <dgm:cxn modelId="{C24C42AA-6DF8-42F0-8F19-CCD3D05E0AE2}" type="presParOf" srcId="{7450FD8A-B57F-4F1E-AD1E-B7F6923308CF}" destId="{2D7C59FC-F92C-452F-8B90-4BA314F26ECB}" srcOrd="0" destOrd="0" presId="urn:microsoft.com/office/officeart/2008/layout/LinedList"/>
    <dgm:cxn modelId="{8A864A8D-76D2-4789-8725-2D9E6A10DE36}" type="presParOf" srcId="{7450FD8A-B57F-4F1E-AD1E-B7F6923308CF}" destId="{C7A30C7E-3ACB-4BD3-AA9D-AB4859A180E6}" srcOrd="1" destOrd="0" presId="urn:microsoft.com/office/officeart/2008/layout/LinedList"/>
    <dgm:cxn modelId="{002F6840-3F59-4D8D-ABBE-8EF4CA002A44}" type="presParOf" srcId="{C7A30C7E-3ACB-4BD3-AA9D-AB4859A180E6}" destId="{56110694-78B3-49D7-9479-C2A7AA12F71D}" srcOrd="0" destOrd="0" presId="urn:microsoft.com/office/officeart/2008/layout/LinedList"/>
    <dgm:cxn modelId="{19EBC646-E330-4AE0-A460-7A79772CBAF8}" type="presParOf" srcId="{C7A30C7E-3ACB-4BD3-AA9D-AB4859A180E6}" destId="{75673BA3-8631-4082-B8F3-52E8F8C88836}" srcOrd="1" destOrd="0" presId="urn:microsoft.com/office/officeart/2008/layout/LinedList"/>
    <dgm:cxn modelId="{8BBBEC76-AAE4-4A06-9207-8AB9B5DED27D}" type="presParOf" srcId="{7450FD8A-B57F-4F1E-AD1E-B7F6923308CF}" destId="{427CBBC2-FA08-4B50-A696-8FCB57E0B18E}" srcOrd="2" destOrd="0" presId="urn:microsoft.com/office/officeart/2008/layout/LinedList"/>
    <dgm:cxn modelId="{FF39AB99-5CEA-4A29-A054-D8F2FD98FD91}" type="presParOf" srcId="{7450FD8A-B57F-4F1E-AD1E-B7F6923308CF}" destId="{B38FABED-B81E-4143-B663-6DA8CB0182F4}" srcOrd="3" destOrd="0" presId="urn:microsoft.com/office/officeart/2008/layout/LinedList"/>
    <dgm:cxn modelId="{CF9A8245-93D2-4D22-B82E-B5AB1D5CC580}" type="presParOf" srcId="{B38FABED-B81E-4143-B663-6DA8CB0182F4}" destId="{AEB42E16-AB39-4DAD-BD7A-A1576D86FB61}" srcOrd="0" destOrd="0" presId="urn:microsoft.com/office/officeart/2008/layout/LinedList"/>
    <dgm:cxn modelId="{D33B6A24-AF09-4405-BA74-C32B799F6243}" type="presParOf" srcId="{B38FABED-B81E-4143-B663-6DA8CB0182F4}" destId="{6B0A5DC9-183E-415F-9949-BAAB0AAD6A01}" srcOrd="1" destOrd="0" presId="urn:microsoft.com/office/officeart/2008/layout/LinedList"/>
    <dgm:cxn modelId="{196FEFA9-E7A3-4F21-BFDB-5606CFFFF1D3}" type="presParOf" srcId="{7450FD8A-B57F-4F1E-AD1E-B7F6923308CF}" destId="{9EE7325B-D064-4F5E-B566-23EFAF9AFF6A}" srcOrd="4" destOrd="0" presId="urn:microsoft.com/office/officeart/2008/layout/LinedList"/>
    <dgm:cxn modelId="{317F27ED-9AA7-458C-B420-76D5007C3F5C}" type="presParOf" srcId="{7450FD8A-B57F-4F1E-AD1E-B7F6923308CF}" destId="{67C677A3-E6AC-4528-90FE-8BFC3F7DD4C7}" srcOrd="5" destOrd="0" presId="urn:microsoft.com/office/officeart/2008/layout/LinedList"/>
    <dgm:cxn modelId="{81240139-23DA-45EE-8376-B9AC1416FDB3}" type="presParOf" srcId="{67C677A3-E6AC-4528-90FE-8BFC3F7DD4C7}" destId="{71FDD4CF-FF4B-4656-BB71-BC3341B2B6EF}" srcOrd="0" destOrd="0" presId="urn:microsoft.com/office/officeart/2008/layout/LinedList"/>
    <dgm:cxn modelId="{A8FDE05C-5DE4-4289-B4FF-F3C1769459EB}" type="presParOf" srcId="{67C677A3-E6AC-4528-90FE-8BFC3F7DD4C7}" destId="{1499C4C8-3ABB-4619-9E02-A49601379810}" srcOrd="1" destOrd="0" presId="urn:microsoft.com/office/officeart/2008/layout/LinedList"/>
    <dgm:cxn modelId="{304945FD-F040-4107-9DD6-24F8AAC2384C}" type="presParOf" srcId="{7450FD8A-B57F-4F1E-AD1E-B7F6923308CF}" destId="{8B2D1396-C915-4770-B2EC-B84B6D6B0CD9}" srcOrd="6" destOrd="0" presId="urn:microsoft.com/office/officeart/2008/layout/LinedList"/>
    <dgm:cxn modelId="{85D48B51-1A64-4439-9FBD-7B2FF9B9540C}" type="presParOf" srcId="{7450FD8A-B57F-4F1E-AD1E-B7F6923308CF}" destId="{01301953-51A1-4F73-9774-5D62650B5B87}" srcOrd="7" destOrd="0" presId="urn:microsoft.com/office/officeart/2008/layout/LinedList"/>
    <dgm:cxn modelId="{2C80F4A9-CB77-4C78-9AFB-20C065805810}" type="presParOf" srcId="{01301953-51A1-4F73-9774-5D62650B5B87}" destId="{93C5156E-D8E3-4E36-95D8-C3F84197AC22}" srcOrd="0" destOrd="0" presId="urn:microsoft.com/office/officeart/2008/layout/LinedList"/>
    <dgm:cxn modelId="{08B4A8D4-7F4E-4AD7-AF9D-861FE4A0A761}" type="presParOf" srcId="{01301953-51A1-4F73-9774-5D62650B5B87}" destId="{7413F555-AFEA-4B1C-A400-C7738F9301C2}" srcOrd="1" destOrd="0" presId="urn:microsoft.com/office/officeart/2008/layout/LinedList"/>
    <dgm:cxn modelId="{7B45584D-A2DD-4FB6-8C7E-787C89A0C1E5}" type="presParOf" srcId="{7450FD8A-B57F-4F1E-AD1E-B7F6923308CF}" destId="{2CEF8812-3C94-4901-BFCE-3A96B9A84A5A}" srcOrd="8" destOrd="0" presId="urn:microsoft.com/office/officeart/2008/layout/LinedList"/>
    <dgm:cxn modelId="{06E14D05-4B51-461D-B14B-14B25A92244D}" type="presParOf" srcId="{7450FD8A-B57F-4F1E-AD1E-B7F6923308CF}" destId="{2FF35EB5-F03F-466E-B439-AB0E8C34F832}" srcOrd="9" destOrd="0" presId="urn:microsoft.com/office/officeart/2008/layout/LinedList"/>
    <dgm:cxn modelId="{DC5D3FFE-4E36-4E40-B59B-8A2BCA8CB1D8}" type="presParOf" srcId="{2FF35EB5-F03F-466E-B439-AB0E8C34F832}" destId="{71AD26E6-D779-4473-9BF4-10D41D5A6531}" srcOrd="0" destOrd="0" presId="urn:microsoft.com/office/officeart/2008/layout/LinedList"/>
    <dgm:cxn modelId="{25069995-4DF7-450A-894C-6876A0B6F59D}" type="presParOf" srcId="{2FF35EB5-F03F-466E-B439-AB0E8C34F832}" destId="{B0084284-4712-45E7-86DF-971514E5FE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C59FC-F92C-452F-8B90-4BA314F26ECB}">
      <dsp:nvSpPr>
        <dsp:cNvPr id="0" name=""/>
        <dsp:cNvSpPr/>
      </dsp:nvSpPr>
      <dsp:spPr>
        <a:xfrm>
          <a:off x="0" y="565"/>
          <a:ext cx="5924550"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56110694-78B3-49D7-9479-C2A7AA12F71D}">
      <dsp:nvSpPr>
        <dsp:cNvPr id="0" name=""/>
        <dsp:cNvSpPr/>
      </dsp:nvSpPr>
      <dsp:spPr>
        <a:xfrm>
          <a:off x="0" y="565"/>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Security is a top priority in </a:t>
          </a:r>
          <a:r>
            <a:rPr lang="en-US" sz="2600" kern="1200" dirty="0" err="1"/>
            <a:t>UrbanBloom</a:t>
          </a:r>
          <a:r>
            <a:rPr lang="en-US" sz="2600" kern="1200" dirty="0"/>
            <a:t>, with features including </a:t>
          </a:r>
        </a:p>
      </dsp:txBody>
      <dsp:txXfrm>
        <a:off x="0" y="565"/>
        <a:ext cx="5924550" cy="925603"/>
      </dsp:txXfrm>
    </dsp:sp>
    <dsp:sp modelId="{427CBBC2-FA08-4B50-A696-8FCB57E0B18E}">
      <dsp:nvSpPr>
        <dsp:cNvPr id="0" name=""/>
        <dsp:cNvSpPr/>
      </dsp:nvSpPr>
      <dsp:spPr>
        <a:xfrm>
          <a:off x="0" y="926169"/>
          <a:ext cx="5924550" cy="0"/>
        </a:xfrm>
        <a:prstGeom prst="line">
          <a:avLst/>
        </a:prstGeom>
        <a:gradFill rotWithShape="0">
          <a:gsLst>
            <a:gs pos="0">
              <a:schemeClr val="accent2">
                <a:hueOff val="553230"/>
                <a:satOff val="2550"/>
                <a:lumOff val="392"/>
                <a:alphaOff val="0"/>
                <a:tint val="94000"/>
                <a:satMod val="100000"/>
                <a:lumMod val="104000"/>
              </a:schemeClr>
            </a:gs>
            <a:gs pos="69000">
              <a:schemeClr val="accent2">
                <a:hueOff val="553230"/>
                <a:satOff val="2550"/>
                <a:lumOff val="392"/>
                <a:alphaOff val="0"/>
                <a:shade val="86000"/>
                <a:satMod val="130000"/>
                <a:lumMod val="102000"/>
              </a:schemeClr>
            </a:gs>
            <a:gs pos="100000">
              <a:schemeClr val="accent2">
                <a:hueOff val="553230"/>
                <a:satOff val="2550"/>
                <a:lumOff val="392"/>
                <a:alphaOff val="0"/>
                <a:shade val="72000"/>
                <a:satMod val="130000"/>
                <a:lumMod val="100000"/>
              </a:schemeClr>
            </a:gs>
          </a:gsLst>
          <a:lin ang="5400000" scaled="0"/>
        </a:gradFill>
        <a:ln w="12700" cap="flat" cmpd="sng" algn="ctr">
          <a:solidFill>
            <a:schemeClr val="accent2">
              <a:hueOff val="553230"/>
              <a:satOff val="2550"/>
              <a:lumOff val="392"/>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AEB42E16-AB39-4DAD-BD7A-A1576D86FB61}">
      <dsp:nvSpPr>
        <dsp:cNvPr id="0" name=""/>
        <dsp:cNvSpPr/>
      </dsp:nvSpPr>
      <dsp:spPr>
        <a:xfrm>
          <a:off x="0" y="926169"/>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JWT Authentication: Tokens are used for secure login.</a:t>
          </a:r>
        </a:p>
      </dsp:txBody>
      <dsp:txXfrm>
        <a:off x="0" y="926169"/>
        <a:ext cx="5924550" cy="925603"/>
      </dsp:txXfrm>
    </dsp:sp>
    <dsp:sp modelId="{9EE7325B-D064-4F5E-B566-23EFAF9AFF6A}">
      <dsp:nvSpPr>
        <dsp:cNvPr id="0" name=""/>
        <dsp:cNvSpPr/>
      </dsp:nvSpPr>
      <dsp:spPr>
        <a:xfrm>
          <a:off x="0" y="1851773"/>
          <a:ext cx="5924550" cy="0"/>
        </a:xfrm>
        <a:prstGeom prst="line">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w="12700" cap="flat" cmpd="sng" algn="ctr">
          <a:solidFill>
            <a:schemeClr val="accent2">
              <a:hueOff val="1106460"/>
              <a:satOff val="5101"/>
              <a:lumOff val="78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1FDD4CF-FF4B-4656-BB71-BC3341B2B6EF}">
      <dsp:nvSpPr>
        <dsp:cNvPr id="0" name=""/>
        <dsp:cNvSpPr/>
      </dsp:nvSpPr>
      <dsp:spPr>
        <a:xfrm>
          <a:off x="0" y="1851773"/>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Role-Based Access Control: Ensures access to only permitted resources.</a:t>
          </a:r>
        </a:p>
      </dsp:txBody>
      <dsp:txXfrm>
        <a:off x="0" y="1851773"/>
        <a:ext cx="5924550" cy="925603"/>
      </dsp:txXfrm>
    </dsp:sp>
    <dsp:sp modelId="{8B2D1396-C915-4770-B2EC-B84B6D6B0CD9}">
      <dsp:nvSpPr>
        <dsp:cNvPr id="0" name=""/>
        <dsp:cNvSpPr/>
      </dsp:nvSpPr>
      <dsp:spPr>
        <a:xfrm>
          <a:off x="0" y="2777376"/>
          <a:ext cx="5924550" cy="0"/>
        </a:xfrm>
        <a:prstGeom prst="line">
          <a:avLst/>
        </a:prstGeom>
        <a:gradFill rotWithShape="0">
          <a:gsLst>
            <a:gs pos="0">
              <a:schemeClr val="accent2">
                <a:hueOff val="1659690"/>
                <a:satOff val="7651"/>
                <a:lumOff val="1177"/>
                <a:alphaOff val="0"/>
                <a:tint val="94000"/>
                <a:satMod val="100000"/>
                <a:lumMod val="104000"/>
              </a:schemeClr>
            </a:gs>
            <a:gs pos="69000">
              <a:schemeClr val="accent2">
                <a:hueOff val="1659690"/>
                <a:satOff val="7651"/>
                <a:lumOff val="1177"/>
                <a:alphaOff val="0"/>
                <a:shade val="86000"/>
                <a:satMod val="130000"/>
                <a:lumMod val="102000"/>
              </a:schemeClr>
            </a:gs>
            <a:gs pos="100000">
              <a:schemeClr val="accent2">
                <a:hueOff val="1659690"/>
                <a:satOff val="7651"/>
                <a:lumOff val="1177"/>
                <a:alphaOff val="0"/>
                <a:shade val="72000"/>
                <a:satMod val="130000"/>
                <a:lumMod val="100000"/>
              </a:schemeClr>
            </a:gs>
          </a:gsLst>
          <a:lin ang="5400000" scaled="0"/>
        </a:gradFill>
        <a:ln w="12700" cap="flat" cmpd="sng" algn="ctr">
          <a:solidFill>
            <a:schemeClr val="accent2">
              <a:hueOff val="1659690"/>
              <a:satOff val="7651"/>
              <a:lumOff val="1177"/>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93C5156E-D8E3-4E36-95D8-C3F84197AC22}">
      <dsp:nvSpPr>
        <dsp:cNvPr id="0" name=""/>
        <dsp:cNvSpPr/>
      </dsp:nvSpPr>
      <dsp:spPr>
        <a:xfrm>
          <a:off x="0" y="2777376"/>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Data Encryption: Encrypts sensitive data in transit and at rest.</a:t>
          </a:r>
        </a:p>
      </dsp:txBody>
      <dsp:txXfrm>
        <a:off x="0" y="2777376"/>
        <a:ext cx="5924550" cy="925603"/>
      </dsp:txXfrm>
    </dsp:sp>
    <dsp:sp modelId="{2CEF8812-3C94-4901-BFCE-3A96B9A84A5A}">
      <dsp:nvSpPr>
        <dsp:cNvPr id="0" name=""/>
        <dsp:cNvSpPr/>
      </dsp:nvSpPr>
      <dsp:spPr>
        <a:xfrm>
          <a:off x="0" y="3702980"/>
          <a:ext cx="5924550"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1AD26E6-D779-4473-9BF4-10D41D5A6531}">
      <dsp:nvSpPr>
        <dsp:cNvPr id="0" name=""/>
        <dsp:cNvSpPr/>
      </dsp:nvSpPr>
      <dsp:spPr>
        <a:xfrm>
          <a:off x="0" y="3702980"/>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Input Validation: Validates user input to prevent injection attacks.</a:t>
          </a:r>
        </a:p>
      </dsp:txBody>
      <dsp:txXfrm>
        <a:off x="0" y="3702980"/>
        <a:ext cx="5924550" cy="9256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61532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2162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06847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05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71854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95770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9786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28425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96464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84F7-20E1-4812-E9A4-FC794CADA182}"/>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E65D4-DCAC-8425-98A7-523B0F36F68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4AA4F7-07D7-B04B-C8AB-448991BFBB17}"/>
              </a:ext>
            </a:extLst>
          </p:cNvPr>
          <p:cNvSpPr>
            <a:spLocks noGrp="1"/>
          </p:cNvSpPr>
          <p:nvPr>
            <p:ph type="dt" sz="half" idx="10"/>
          </p:nvPr>
        </p:nvSpPr>
        <p:spPr/>
        <p:txBody>
          <a:bodyPr/>
          <a:lstStyle/>
          <a:p>
            <a:fld id="{A9CEA3BD-3FB9-4B2F-9207-8A4497F70684}" type="datetimeFigureOut">
              <a:rPr lang="en-IN" smtClean="0"/>
              <a:t>08-12-2024</a:t>
            </a:fld>
            <a:endParaRPr lang="en-IN"/>
          </a:p>
        </p:txBody>
      </p:sp>
      <p:sp>
        <p:nvSpPr>
          <p:cNvPr id="5" name="Footer Placeholder 4">
            <a:extLst>
              <a:ext uri="{FF2B5EF4-FFF2-40B4-BE49-F238E27FC236}">
                <a16:creationId xmlns:a16="http://schemas.microsoft.com/office/drawing/2014/main" id="{D1326968-D218-1EAD-F9CD-098C72EA2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EC76F-EB8B-03D7-61ED-0CA630BD70AE}"/>
              </a:ext>
            </a:extLst>
          </p:cNvPr>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71670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3903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EA3BD-3FB9-4B2F-9207-8A4497F70684}"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73879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EA3BD-3FB9-4B2F-9207-8A4497F70684}"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77850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EA3BD-3FB9-4B2F-9207-8A4497F70684}"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83679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EA3BD-3FB9-4B2F-9207-8A4497F70684}"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47904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EA3BD-3FB9-4B2F-9207-8A4497F70684}"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3142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21543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9603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CEA3BD-3FB9-4B2F-9207-8A4497F70684}" type="datetimeFigureOut">
              <a:rPr lang="en-IN" smtClean="0"/>
              <a:t>08-12-2024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6A82D9-96CE-47F6-92C4-A76D5F74990E}" type="slidenum">
              <a:rPr lang="en-IN" smtClean="0"/>
              <a:t>‹#›</a:t>
            </a:fld>
            <a:endParaRPr lang="en-IN"/>
          </a:p>
        </p:txBody>
      </p:sp>
    </p:spTree>
    <p:extLst>
      <p:ext uri="{BB962C8B-B14F-4D97-AF65-F5344CB8AC3E}">
        <p14:creationId xmlns:p14="http://schemas.microsoft.com/office/powerpoint/2010/main" val="245562778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88F89-4B55-71F8-F889-0471DC8DA7F2}"/>
              </a:ext>
            </a:extLst>
          </p:cNvPr>
          <p:cNvSpPr>
            <a:spLocks noGrp="1"/>
          </p:cNvSpPr>
          <p:nvPr>
            <p:ph type="ctrTitle"/>
          </p:nvPr>
        </p:nvSpPr>
        <p:spPr>
          <a:xfrm>
            <a:off x="1282703" y="1289888"/>
            <a:ext cx="5854698" cy="4278224"/>
          </a:xfrm>
        </p:spPr>
        <p:txBody>
          <a:bodyPr anchor="ctr">
            <a:normAutofit/>
          </a:bodyPr>
          <a:lstStyle/>
          <a:p>
            <a:pPr algn="r"/>
            <a:r>
              <a:rPr lang="en-IN" sz="5400"/>
              <a:t>URBAN BLOOM</a:t>
            </a:r>
          </a:p>
        </p:txBody>
      </p:sp>
      <p:sp>
        <p:nvSpPr>
          <p:cNvPr id="3" name="Subtitle 2">
            <a:extLst>
              <a:ext uri="{FF2B5EF4-FFF2-40B4-BE49-F238E27FC236}">
                <a16:creationId xmlns:a16="http://schemas.microsoft.com/office/drawing/2014/main" id="{7D022ADE-EC5D-37E6-0BA4-578CFDB0D7B3}"/>
              </a:ext>
            </a:extLst>
          </p:cNvPr>
          <p:cNvSpPr>
            <a:spLocks noGrp="1"/>
          </p:cNvSpPr>
          <p:nvPr>
            <p:ph type="subTitle" idx="1"/>
          </p:nvPr>
        </p:nvSpPr>
        <p:spPr>
          <a:xfrm>
            <a:off x="7918221" y="1289889"/>
            <a:ext cx="3622137" cy="4278223"/>
          </a:xfrm>
        </p:spPr>
        <p:txBody>
          <a:bodyPr anchor="ctr">
            <a:normAutofit/>
          </a:bodyPr>
          <a:lstStyle/>
          <a:p>
            <a:pPr algn="l"/>
            <a:r>
              <a:rPr lang="en-IN" dirty="0"/>
              <a:t>Presented by: Nikhil Ramesh Hegde </a:t>
            </a:r>
          </a:p>
          <a:p>
            <a:pPr algn="l"/>
            <a:r>
              <a:rPr lang="en-IN" dirty="0"/>
              <a:t>Pavani Bokam</a:t>
            </a:r>
          </a:p>
          <a:p>
            <a:pPr algn="l"/>
            <a:endParaRPr lang="en-IN" dirty="0"/>
          </a:p>
          <a:p>
            <a:pPr algn="l"/>
            <a:r>
              <a:rPr lang="en-IN" dirty="0"/>
              <a:t>Trainer: Anil </a:t>
            </a:r>
            <a:r>
              <a:rPr lang="en-IN" dirty="0" err="1"/>
              <a:t>Boppuri</a:t>
            </a:r>
            <a:endParaRPr lang="en-IN" dirty="0"/>
          </a:p>
          <a:p>
            <a:pPr algn="l"/>
            <a:endParaRPr lang="en-IN" dirty="0"/>
          </a:p>
        </p:txBody>
      </p:sp>
      <p:cxnSp>
        <p:nvCxnSpPr>
          <p:cNvPr id="10" name="Straight Connector 9">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6843-560A-8904-C2F7-03A0AABB856F}"/>
              </a:ext>
            </a:extLst>
          </p:cNvPr>
          <p:cNvSpPr>
            <a:spLocks noGrp="1"/>
          </p:cNvSpPr>
          <p:nvPr>
            <p:ph type="title"/>
          </p:nvPr>
        </p:nvSpPr>
        <p:spPr>
          <a:xfrm>
            <a:off x="752475" y="609600"/>
            <a:ext cx="3643150" cy="5603310"/>
          </a:xfrm>
        </p:spPr>
        <p:txBody>
          <a:bodyPr vert="horz" lIns="91440" tIns="45720" rIns="91440" bIns="45720" rtlCol="0" anchor="ctr">
            <a:normAutofit/>
          </a:bodyPr>
          <a:lstStyle/>
          <a:p>
            <a:r>
              <a:rPr lang="en-US" sz="2800" dirty="0"/>
              <a:t>Security Features</a:t>
            </a:r>
          </a:p>
        </p:txBody>
      </p:sp>
      <p:graphicFrame>
        <p:nvGraphicFramePr>
          <p:cNvPr id="7" name="Text Placeholder 2">
            <a:extLst>
              <a:ext uri="{FF2B5EF4-FFF2-40B4-BE49-F238E27FC236}">
                <a16:creationId xmlns:a16="http://schemas.microsoft.com/office/drawing/2014/main" id="{8DDA153E-F027-15F5-2356-1D9371F3A4F9}"/>
              </a:ext>
            </a:extLst>
          </p:cNvPr>
          <p:cNvGraphicFramePr/>
          <p:nvPr>
            <p:extLst>
              <p:ext uri="{D42A27DB-BD31-4B8C-83A1-F6EECF244321}">
                <p14:modId xmlns:p14="http://schemas.microsoft.com/office/powerpoint/2010/main" val="2571211659"/>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089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265-9064-214A-F105-327ACD73A95E}"/>
              </a:ext>
            </a:extLst>
          </p:cNvPr>
          <p:cNvSpPr>
            <a:spLocks noGrp="1"/>
          </p:cNvSpPr>
          <p:nvPr>
            <p:ph type="title"/>
          </p:nvPr>
        </p:nvSpPr>
        <p:spPr/>
        <p:txBody>
          <a:bodyPr>
            <a:normAutofit/>
          </a:bodyPr>
          <a:lstStyle/>
          <a:p>
            <a:r>
              <a:rPr lang="en-US" dirty="0"/>
              <a:t>Project Management</a:t>
            </a:r>
            <a:br>
              <a:rPr lang="en-US" dirty="0"/>
            </a:br>
            <a:endParaRPr lang="en-IN" dirty="0"/>
          </a:p>
        </p:txBody>
      </p:sp>
      <p:sp>
        <p:nvSpPr>
          <p:cNvPr id="3" name="Text Placeholder 2">
            <a:extLst>
              <a:ext uri="{FF2B5EF4-FFF2-40B4-BE49-F238E27FC236}">
                <a16:creationId xmlns:a16="http://schemas.microsoft.com/office/drawing/2014/main" id="{106C0BD3-D200-C08D-58E3-BFF9B53DA8A9}"/>
              </a:ext>
            </a:extLst>
          </p:cNvPr>
          <p:cNvSpPr>
            <a:spLocks noGrp="1"/>
          </p:cNvSpPr>
          <p:nvPr>
            <p:ph type="body" idx="1"/>
          </p:nvPr>
        </p:nvSpPr>
        <p:spPr/>
        <p:txBody>
          <a:bodyPr>
            <a:normAutofit/>
          </a:bodyPr>
          <a:lstStyle/>
          <a:p>
            <a:pPr marL="0" indent="0">
              <a:buNone/>
            </a:pPr>
            <a:r>
              <a:rPr lang="en-US" sz="2200" dirty="0" err="1"/>
              <a:t>UrbanBloom</a:t>
            </a:r>
            <a:r>
              <a:rPr lang="en-US" sz="2200" dirty="0"/>
              <a:t> is a helpful platform that supports local businesses by making it easier for them to manage their products and reach more customers. It connects vendors and customers in a simple way, helping businesses grow and succeed. At the same time, it makes shopping local easy and convenient for customers, creating a win-win for everyone.</a:t>
            </a:r>
            <a:endParaRPr lang="en-IN" sz="2200" dirty="0"/>
          </a:p>
        </p:txBody>
      </p:sp>
    </p:spTree>
    <p:extLst>
      <p:ext uri="{BB962C8B-B14F-4D97-AF65-F5344CB8AC3E}">
        <p14:creationId xmlns:p14="http://schemas.microsoft.com/office/powerpoint/2010/main" val="299555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D826-4CA2-E6FE-8B3E-033865BBBC74}"/>
              </a:ext>
            </a:extLst>
          </p:cNvPr>
          <p:cNvSpPr>
            <a:spLocks noGrp="1"/>
          </p:cNvSpPr>
          <p:nvPr>
            <p:ph type="title"/>
          </p:nvPr>
        </p:nvSpPr>
        <p:spPr/>
        <p:txBody>
          <a:bodyPr/>
          <a:lstStyle/>
          <a:p>
            <a:r>
              <a:rPr lang="en-IN" dirty="0"/>
              <a:t>PROJECT MANAGEMENT</a:t>
            </a:r>
            <a:br>
              <a:rPr lang="en-IN" dirty="0"/>
            </a:br>
            <a:r>
              <a:rPr lang="en-IN" sz="2400" dirty="0"/>
              <a:t>(GITHUB COLLABORATION)</a:t>
            </a:r>
          </a:p>
        </p:txBody>
      </p:sp>
      <p:pic>
        <p:nvPicPr>
          <p:cNvPr id="5" name="Content Placeholder 4">
            <a:extLst>
              <a:ext uri="{FF2B5EF4-FFF2-40B4-BE49-F238E27FC236}">
                <a16:creationId xmlns:a16="http://schemas.microsoft.com/office/drawing/2014/main" id="{72E82A5C-2FB0-864F-FF55-853BA2B22E4C}"/>
              </a:ext>
            </a:extLst>
          </p:cNvPr>
          <p:cNvPicPr>
            <a:picLocks noGrp="1" noChangeAspect="1"/>
          </p:cNvPicPr>
          <p:nvPr>
            <p:ph idx="1"/>
          </p:nvPr>
        </p:nvPicPr>
        <p:blipFill>
          <a:blip r:embed="rId2"/>
          <a:stretch>
            <a:fillRect/>
          </a:stretch>
        </p:blipFill>
        <p:spPr>
          <a:xfrm>
            <a:off x="2642917" y="2095500"/>
            <a:ext cx="6906166" cy="4536528"/>
          </a:xfrm>
        </p:spPr>
      </p:pic>
    </p:spTree>
    <p:extLst>
      <p:ext uri="{BB962C8B-B14F-4D97-AF65-F5344CB8AC3E}">
        <p14:creationId xmlns:p14="http://schemas.microsoft.com/office/powerpoint/2010/main" val="300225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265-9064-214A-F105-327ACD73A95E}"/>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106C0BD3-D200-C08D-58E3-BFF9B53DA8A9}"/>
              </a:ext>
            </a:extLst>
          </p:cNvPr>
          <p:cNvSpPr>
            <a:spLocks noGrp="1"/>
          </p:cNvSpPr>
          <p:nvPr>
            <p:ph type="body" idx="1"/>
          </p:nvPr>
        </p:nvSpPr>
        <p:spPr/>
        <p:txBody>
          <a:bodyPr>
            <a:normAutofit/>
          </a:bodyPr>
          <a:lstStyle/>
          <a:p>
            <a:pPr marL="0" indent="0">
              <a:buNone/>
            </a:pPr>
            <a:r>
              <a:rPr lang="en-US" sz="2200" dirty="0" err="1"/>
              <a:t>UrbanBloom</a:t>
            </a:r>
            <a:r>
              <a:rPr lang="en-US" sz="2200" dirty="0"/>
              <a:t> is a helpful platform that supports local businesses by making it easier for them to manage their products and reach more customers. It connects vendors and customers in a simple way, helping businesses grow and succeed. At the same time, it makes shopping local easy and convenient for customers, creating a win-win for everyone.</a:t>
            </a:r>
            <a:endParaRPr lang="en-IN" sz="2200" dirty="0"/>
          </a:p>
        </p:txBody>
      </p:sp>
    </p:spTree>
    <p:extLst>
      <p:ext uri="{BB962C8B-B14F-4D97-AF65-F5344CB8AC3E}">
        <p14:creationId xmlns:p14="http://schemas.microsoft.com/office/powerpoint/2010/main" val="26207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hank you message with a square in the middle of a city&#10;&#10;Description automatically generated">
            <a:extLst>
              <a:ext uri="{FF2B5EF4-FFF2-40B4-BE49-F238E27FC236}">
                <a16:creationId xmlns:a16="http://schemas.microsoft.com/office/drawing/2014/main" id="{26A63EC3-59C5-E38B-931E-C8680428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684" y="1210570"/>
            <a:ext cx="8071944" cy="4529825"/>
          </a:xfrm>
          <a:prstGeom prst="rect">
            <a:avLst/>
          </a:prstGeom>
        </p:spPr>
      </p:pic>
    </p:spTree>
    <p:extLst>
      <p:ext uri="{BB962C8B-B14F-4D97-AF65-F5344CB8AC3E}">
        <p14:creationId xmlns:p14="http://schemas.microsoft.com/office/powerpoint/2010/main" val="39803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6" y="927100"/>
            <a:ext cx="3418766" cy="4616450"/>
          </a:xfrm>
        </p:spPr>
        <p:txBody>
          <a:bodyPr vert="horz" lIns="91440" tIns="45720" rIns="91440" bIns="45720" rtlCol="0" anchor="ctr">
            <a:normAutofit/>
          </a:bodyPr>
          <a:lstStyle/>
          <a:p>
            <a:r>
              <a:rPr lang="en-US"/>
              <a:t>Problem Statement</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4976029" y="971549"/>
            <a:ext cx="6291528" cy="4616450"/>
          </a:xfrm>
        </p:spPr>
        <p:txBody>
          <a:bodyPr vert="horz" lIns="91440" tIns="45720" rIns="91440" bIns="45720" rtlCol="0" anchor="ctr">
            <a:normAutofit/>
          </a:bodyPr>
          <a:lstStyle/>
          <a:p>
            <a:pPr marL="0" indent="0">
              <a:buNone/>
            </a:pPr>
            <a:r>
              <a:rPr lang="en-US" dirty="0"/>
              <a:t>Local businesses are important but often have trouble being seen, managing their tasks, and reaching customers. People miss out on great local products, and it's harder for small businesses to compete with big stores and online shopping. To help, we built an easy-to-use website that brings all local vendors and their products together, helping businesses grow, be more productive, and connect with more customers.</a:t>
            </a:r>
          </a:p>
        </p:txBody>
      </p:sp>
    </p:spTree>
    <p:extLst>
      <p:ext uri="{BB962C8B-B14F-4D97-AF65-F5344CB8AC3E}">
        <p14:creationId xmlns:p14="http://schemas.microsoft.com/office/powerpoint/2010/main" val="303053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t>PROCESS FLOW</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1466850" y="2463800"/>
            <a:ext cx="9247652" cy="3327400"/>
          </a:xfrm>
        </p:spPr>
        <p:txBody>
          <a:bodyPr vert="horz" lIns="91440" tIns="45720" rIns="91440" bIns="45720" rtlCol="0">
            <a:normAutofit/>
          </a:bodyPr>
          <a:lstStyle/>
          <a:p>
            <a:pPr marL="0" indent="0">
              <a:buNone/>
            </a:pPr>
            <a:r>
              <a:rPr lang="en-US" dirty="0" err="1"/>
              <a:t>UrbanBloom</a:t>
            </a:r>
            <a:r>
              <a:rPr lang="en-US" dirty="0"/>
              <a:t> allows users to register, log in, and update profiles. Vendors can register, manage their profiles, and add or update products. Customers browse products, read reviews, and place orders. Vendors manage orders, process them, and handle shipping. The platform also tracks order history for users and vendors, ensuring smooth transactions</a:t>
            </a:r>
          </a:p>
        </p:txBody>
      </p:sp>
    </p:spTree>
    <p:extLst>
      <p:ext uri="{BB962C8B-B14F-4D97-AF65-F5344CB8AC3E}">
        <p14:creationId xmlns:p14="http://schemas.microsoft.com/office/powerpoint/2010/main" val="245214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a:t> </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643467" y="2096063"/>
            <a:ext cx="3361498" cy="4028512"/>
          </a:xfrm>
        </p:spPr>
        <p:txBody>
          <a:bodyPr vert="horz" lIns="91440" tIns="45720" rIns="91440" bIns="45720" rtlCol="0">
            <a:normAutofit/>
          </a:bodyPr>
          <a:lstStyle/>
          <a:p>
            <a:pPr marL="0"/>
            <a:r>
              <a:rPr lang="en-US" sz="1400" dirty="0"/>
              <a:t> User/Vendor Login Flow Diagram</a:t>
            </a:r>
            <a:br>
              <a:rPr lang="en-US" sz="1400" dirty="0"/>
            </a:br>
            <a:br>
              <a:rPr lang="en-US" sz="1400" dirty="0"/>
            </a:br>
            <a:br>
              <a:rPr lang="en-US" sz="1400" dirty="0"/>
            </a:br>
            <a:endParaRPr lang="en-US" sz="1400" dirty="0"/>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38EFEF-962D-618A-AF92-6168EDA31ECB}"/>
              </a:ext>
            </a:extLst>
          </p:cNvPr>
          <p:cNvPicPr>
            <a:picLocks noChangeAspect="1"/>
          </p:cNvPicPr>
          <p:nvPr/>
        </p:nvPicPr>
        <p:blipFill>
          <a:blip r:embed="rId3"/>
          <a:stretch>
            <a:fillRect/>
          </a:stretch>
        </p:blipFill>
        <p:spPr>
          <a:xfrm>
            <a:off x="6055515" y="1151910"/>
            <a:ext cx="4126088" cy="4584542"/>
          </a:xfrm>
          <a:prstGeom prst="rect">
            <a:avLst/>
          </a:prstGeom>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51771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609600"/>
            <a:ext cx="6937433" cy="150568"/>
          </a:xfrm>
        </p:spPr>
        <p:txBody>
          <a:bodyPr>
            <a:normAutofit fontScale="90000"/>
          </a:bodyPr>
          <a:lstStyle/>
          <a:p>
            <a:r>
              <a:rPr lang="en-IN"/>
              <a:t> </a:t>
            </a:r>
            <a:endParaRPr lang="en-IN" dirty="0"/>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683171"/>
            <a:ext cx="10353762" cy="5927835"/>
          </a:xfrm>
        </p:spPr>
        <p:txBody>
          <a:bodyPr>
            <a:normAutofit/>
          </a:bodyPr>
          <a:lstStyle/>
          <a:p>
            <a:r>
              <a:rPr lang="en-IN" sz="2400" dirty="0"/>
              <a:t>Flow Diagram for place an Order</a:t>
            </a:r>
          </a:p>
          <a:p>
            <a:pPr marL="0" indent="0">
              <a:buNone/>
            </a:pPr>
            <a:br>
              <a:rPr lang="en-IN" sz="2400" dirty="0"/>
            </a:br>
            <a:br>
              <a:rPr lang="en-IN" sz="2400" dirty="0"/>
            </a:br>
            <a:br>
              <a:rPr lang="en-IN" sz="2400" dirty="0"/>
            </a:br>
            <a:endParaRPr lang="en-IN" sz="2400" dirty="0"/>
          </a:p>
        </p:txBody>
      </p:sp>
      <p:pic>
        <p:nvPicPr>
          <p:cNvPr id="6" name="Picture 5">
            <a:extLst>
              <a:ext uri="{FF2B5EF4-FFF2-40B4-BE49-F238E27FC236}">
                <a16:creationId xmlns:a16="http://schemas.microsoft.com/office/drawing/2014/main" id="{A8ED75FB-9585-AF5D-34A1-402B40754BB2}"/>
              </a:ext>
            </a:extLst>
          </p:cNvPr>
          <p:cNvPicPr>
            <a:picLocks noChangeAspect="1"/>
          </p:cNvPicPr>
          <p:nvPr/>
        </p:nvPicPr>
        <p:blipFill>
          <a:blip r:embed="rId2"/>
          <a:stretch>
            <a:fillRect/>
          </a:stretch>
        </p:blipFill>
        <p:spPr>
          <a:xfrm>
            <a:off x="1642014" y="1382002"/>
            <a:ext cx="7386372" cy="5125070"/>
          </a:xfrm>
          <a:prstGeom prst="rect">
            <a:avLst/>
          </a:prstGeom>
        </p:spPr>
      </p:pic>
    </p:spTree>
    <p:extLst>
      <p:ext uri="{BB962C8B-B14F-4D97-AF65-F5344CB8AC3E}">
        <p14:creationId xmlns:p14="http://schemas.microsoft.com/office/powerpoint/2010/main" val="34183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a:t>PROPOSED SOLUTION</a:t>
            </a:r>
            <a:endParaRPr lang="en-IN" dirty="0"/>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a:bodyPr>
          <a:lstStyle/>
          <a:p>
            <a:r>
              <a:rPr lang="en-US" sz="2400" dirty="0"/>
              <a:t>SOLUTION OVERVIEW</a:t>
            </a:r>
          </a:p>
          <a:p>
            <a:pPr marL="0" indent="0">
              <a:buNone/>
            </a:pPr>
            <a:br>
              <a:rPr lang="en-US" sz="2000" dirty="0"/>
            </a:br>
            <a:r>
              <a:rPr lang="en-US" sz="2400" dirty="0" err="1"/>
              <a:t>UrbanBloom</a:t>
            </a:r>
            <a:r>
              <a:rPr lang="en-US" sz="2400" dirty="0"/>
              <a:t> is an online platform that helps local businesses by allowing vendors to list products and manage orders. Customers can browse products, place orders, and leave reviews. It connects vendors with more customers, streamlining business operations and improving the shopping experience.</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395177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fontScale="92500" lnSpcReduction="10000"/>
          </a:bodyPr>
          <a:lstStyle/>
          <a:p>
            <a:r>
              <a:rPr lang="en-US" sz="2400" dirty="0"/>
              <a:t>KEY FEATURES</a:t>
            </a:r>
          </a:p>
          <a:p>
            <a:pPr marL="0" indent="0">
              <a:buNone/>
            </a:pPr>
            <a:endParaRPr lang="en-US" sz="2400" dirty="0"/>
          </a:p>
          <a:p>
            <a:pPr marL="0" indent="0">
              <a:buNone/>
            </a:pPr>
            <a:r>
              <a:rPr lang="en-IN" sz="2400" dirty="0"/>
              <a:t>User Management: Users can register, log in, log out, and update profiles. </a:t>
            </a:r>
          </a:p>
          <a:p>
            <a:pPr marL="0" indent="0">
              <a:buNone/>
            </a:pPr>
            <a:r>
              <a:rPr lang="en-IN" sz="2400" dirty="0"/>
              <a:t>Vendor Management: Vendors can register, manage profiles, view product </a:t>
            </a:r>
            <a:r>
              <a:rPr lang="en-IN" sz="2400" dirty="0" err="1"/>
              <a:t>catalog</a:t>
            </a:r>
            <a:r>
              <a:rPr lang="en-IN" sz="2400" dirty="0"/>
              <a:t>. </a:t>
            </a:r>
          </a:p>
          <a:p>
            <a:pPr marL="0" indent="0" algn="just">
              <a:buNone/>
            </a:pPr>
            <a:r>
              <a:rPr lang="en-IN" sz="2400" dirty="0"/>
              <a:t>Product Management: Supports adding, updating, deleting, retrieving products and managing reviews.</a:t>
            </a:r>
          </a:p>
          <a:p>
            <a:pPr marL="0" indent="0" algn="just">
              <a:buNone/>
            </a:pPr>
            <a:r>
              <a:rPr lang="en-IN" sz="2400" dirty="0"/>
              <a:t>Order Management: Allows users to place orders, view order history</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262649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fontScale="92500" lnSpcReduction="10000"/>
          </a:bodyPr>
          <a:lstStyle/>
          <a:p>
            <a:r>
              <a:rPr lang="en-US" sz="2400" dirty="0"/>
              <a:t>TECHNOLOGIES USED</a:t>
            </a:r>
          </a:p>
          <a:p>
            <a:pPr marL="0" indent="0">
              <a:buNone/>
            </a:pPr>
            <a:br>
              <a:rPr lang="en-US" sz="2000" dirty="0"/>
            </a:br>
            <a:r>
              <a:rPr lang="en-IN" sz="2400" dirty="0"/>
              <a:t>Programming Language: Java 17 for backend development.</a:t>
            </a:r>
          </a:p>
          <a:p>
            <a:pPr marL="0" indent="0">
              <a:buNone/>
            </a:pPr>
            <a:r>
              <a:rPr lang="en-IN" sz="2400" dirty="0"/>
              <a:t>Frameworks: Spring Boot for microservices, Spring Security for secure access.</a:t>
            </a:r>
          </a:p>
          <a:p>
            <a:pPr marL="0" indent="0">
              <a:buNone/>
            </a:pPr>
            <a:r>
              <a:rPr lang="en-IN" sz="2400" dirty="0"/>
              <a:t>Database: MongoDB for flexible, scalable data storage.</a:t>
            </a:r>
          </a:p>
          <a:p>
            <a:pPr marL="0" indent="0">
              <a:buNone/>
            </a:pPr>
            <a:r>
              <a:rPr lang="en-IN" sz="2400" dirty="0"/>
              <a:t>Frontend: Angular for responsive user interfaces. </a:t>
            </a:r>
          </a:p>
          <a:p>
            <a:pPr marL="0" indent="0">
              <a:buNone/>
            </a:pPr>
            <a:r>
              <a:rPr lang="en-IN" sz="2400" dirty="0"/>
              <a:t>API Gateway &amp; Service Discovery: Spring Cloud for routing and managing microservices.</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213363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a:bodyPr>
          <a:lstStyle/>
          <a:p>
            <a:r>
              <a:rPr lang="en-US" sz="2400" dirty="0"/>
              <a:t>ADVANTAGES</a:t>
            </a:r>
          </a:p>
          <a:p>
            <a:pPr marL="0" indent="0">
              <a:buNone/>
            </a:pPr>
            <a:br>
              <a:rPr lang="en-US" sz="2000" dirty="0"/>
            </a:br>
            <a:r>
              <a:rPr lang="en-US" sz="2400" dirty="0"/>
              <a:t>Enhance the vendors productivity</a:t>
            </a:r>
          </a:p>
          <a:p>
            <a:pPr marL="0" indent="0">
              <a:buNone/>
            </a:pPr>
            <a:r>
              <a:rPr lang="en-US" sz="2400" dirty="0"/>
              <a:t>Easier Management</a:t>
            </a:r>
          </a:p>
          <a:p>
            <a:pPr marL="0" indent="0">
              <a:buNone/>
            </a:pPr>
            <a:r>
              <a:rPr lang="en-US" sz="2400" dirty="0"/>
              <a:t>Better Shopping Experience</a:t>
            </a:r>
          </a:p>
          <a:p>
            <a:pPr marL="0" indent="0">
              <a:buNone/>
            </a:pPr>
            <a:r>
              <a:rPr lang="en-US" sz="2400" dirty="0"/>
              <a:t>Low-cost</a:t>
            </a:r>
          </a:p>
          <a:p>
            <a:pPr marL="0" indent="0">
              <a:buNone/>
            </a:pPr>
            <a:r>
              <a:rPr lang="en-US" sz="2400" dirty="0"/>
              <a:t>Reach the products to the customers</a:t>
            </a:r>
            <a:br>
              <a:rPr lang="en-US" dirty="0"/>
            </a:br>
            <a:br>
              <a:rPr lang="en-US" dirty="0"/>
            </a:br>
            <a:br>
              <a:rPr lang="en-US" sz="2000" dirty="0"/>
            </a:br>
            <a:endParaRPr lang="en-US" sz="2000" dirty="0"/>
          </a:p>
        </p:txBody>
      </p:sp>
    </p:spTree>
    <p:extLst>
      <p:ext uri="{BB962C8B-B14F-4D97-AF65-F5344CB8AC3E}">
        <p14:creationId xmlns:p14="http://schemas.microsoft.com/office/powerpoint/2010/main" val="2799481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1442</TotalTime>
  <Words>572</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URBAN BLOOM</vt:lpstr>
      <vt:lpstr>Problem Statement</vt:lpstr>
      <vt:lpstr>PROCESS FLOW</vt:lpstr>
      <vt:lpstr> </vt:lpstr>
      <vt:lpstr> </vt:lpstr>
      <vt:lpstr>PROPOSED SOLUTION</vt:lpstr>
      <vt:lpstr>PROPOSED SOLUTION</vt:lpstr>
      <vt:lpstr>PROPOSED SOLUTION</vt:lpstr>
      <vt:lpstr>PROPOSED SOLUTION</vt:lpstr>
      <vt:lpstr>Security Features</vt:lpstr>
      <vt:lpstr>Project Management </vt:lpstr>
      <vt:lpstr>PROJECT MANAGEMENT (GITHUB COLLABORATION)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BLOOM Project</dc:title>
  <dc:creator>Nikhil Ramesh Hegde(UST,IN)</dc:creator>
  <cp:lastModifiedBy>Pavani Bokam(UST,IN)</cp:lastModifiedBy>
  <cp:revision>7</cp:revision>
  <dcterms:created xsi:type="dcterms:W3CDTF">2024-11-15T05:46:27Z</dcterms:created>
  <dcterms:modified xsi:type="dcterms:W3CDTF">2024-12-09T04:50:22Z</dcterms:modified>
</cp:coreProperties>
</file>