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56" r:id="rId2"/>
    <p:sldId id="257" r:id="rId3"/>
    <p:sldId id="258" r:id="rId4"/>
    <p:sldId id="259" r:id="rId5"/>
    <p:sldId id="260" r:id="rId6"/>
    <p:sldId id="261"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C74917-18CF-405D-860E-D0C3A684B7ED}"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C1D6BF9C-147A-4A18-A4AC-BFA1A3617070}">
      <dgm:prSet/>
      <dgm:spPr/>
      <dgm:t>
        <a:bodyPr/>
        <a:lstStyle/>
        <a:p>
          <a:r>
            <a:rPr lang="en-US"/>
            <a:t>Security is a top priority in UrbanBloom, with features including </a:t>
          </a:r>
        </a:p>
      </dgm:t>
    </dgm:pt>
    <dgm:pt modelId="{CEA9992C-AEA8-4C03-B4D2-AE5FE8B2A934}" type="parTrans" cxnId="{836E754E-98C6-4C68-9A1F-8B4F8EBCFE1F}">
      <dgm:prSet/>
      <dgm:spPr/>
      <dgm:t>
        <a:bodyPr/>
        <a:lstStyle/>
        <a:p>
          <a:endParaRPr lang="en-US"/>
        </a:p>
      </dgm:t>
    </dgm:pt>
    <dgm:pt modelId="{00465AEA-468A-4316-B87D-70D0DC9DB9EB}" type="sibTrans" cxnId="{836E754E-98C6-4C68-9A1F-8B4F8EBCFE1F}">
      <dgm:prSet/>
      <dgm:spPr/>
      <dgm:t>
        <a:bodyPr/>
        <a:lstStyle/>
        <a:p>
          <a:endParaRPr lang="en-US"/>
        </a:p>
      </dgm:t>
    </dgm:pt>
    <dgm:pt modelId="{BBCCD19C-55F1-489E-8D4E-F047EC65CC32}">
      <dgm:prSet/>
      <dgm:spPr/>
      <dgm:t>
        <a:bodyPr/>
        <a:lstStyle/>
        <a:p>
          <a:r>
            <a:rPr lang="en-US"/>
            <a:t>JWT Authentication: Tokens are used for secure login.</a:t>
          </a:r>
        </a:p>
      </dgm:t>
    </dgm:pt>
    <dgm:pt modelId="{7DFCBDDF-39FD-4357-A1B3-41928A9BF26B}" type="parTrans" cxnId="{D1D98BB4-F0CA-4A85-95A7-A0C0E13B6EFC}">
      <dgm:prSet/>
      <dgm:spPr/>
      <dgm:t>
        <a:bodyPr/>
        <a:lstStyle/>
        <a:p>
          <a:endParaRPr lang="en-US"/>
        </a:p>
      </dgm:t>
    </dgm:pt>
    <dgm:pt modelId="{7A638918-9FBD-4B5D-9B7F-52D91F61D1E8}" type="sibTrans" cxnId="{D1D98BB4-F0CA-4A85-95A7-A0C0E13B6EFC}">
      <dgm:prSet/>
      <dgm:spPr/>
      <dgm:t>
        <a:bodyPr/>
        <a:lstStyle/>
        <a:p>
          <a:endParaRPr lang="en-US"/>
        </a:p>
      </dgm:t>
    </dgm:pt>
    <dgm:pt modelId="{2C657FEA-C5C9-457B-85D2-DAEB05F2C7F6}">
      <dgm:prSet/>
      <dgm:spPr/>
      <dgm:t>
        <a:bodyPr/>
        <a:lstStyle/>
        <a:p>
          <a:r>
            <a:rPr lang="en-US"/>
            <a:t>Role-Based Access Control: Ensures access to only permitted resources.</a:t>
          </a:r>
        </a:p>
      </dgm:t>
    </dgm:pt>
    <dgm:pt modelId="{B93A0425-18A0-400E-8A92-85A8E58271D4}" type="parTrans" cxnId="{16A358E3-3F32-4665-B98F-E133D21A1D00}">
      <dgm:prSet/>
      <dgm:spPr/>
      <dgm:t>
        <a:bodyPr/>
        <a:lstStyle/>
        <a:p>
          <a:endParaRPr lang="en-US"/>
        </a:p>
      </dgm:t>
    </dgm:pt>
    <dgm:pt modelId="{A57E44DD-630B-4169-91A2-B2A2A8242FDE}" type="sibTrans" cxnId="{16A358E3-3F32-4665-B98F-E133D21A1D00}">
      <dgm:prSet/>
      <dgm:spPr/>
      <dgm:t>
        <a:bodyPr/>
        <a:lstStyle/>
        <a:p>
          <a:endParaRPr lang="en-US"/>
        </a:p>
      </dgm:t>
    </dgm:pt>
    <dgm:pt modelId="{B9D2CEBE-E2C3-4877-ADE3-E7D5585C9CEA}">
      <dgm:prSet/>
      <dgm:spPr/>
      <dgm:t>
        <a:bodyPr/>
        <a:lstStyle/>
        <a:p>
          <a:r>
            <a:rPr lang="en-US"/>
            <a:t>Data Encryption: Encrypts sensitive data in transit and at rest.</a:t>
          </a:r>
        </a:p>
      </dgm:t>
    </dgm:pt>
    <dgm:pt modelId="{CA36C7D7-AC61-436D-85B6-913CD437CAA6}" type="parTrans" cxnId="{DF64292E-B5F9-4D53-BEE2-54048AA669F4}">
      <dgm:prSet/>
      <dgm:spPr/>
      <dgm:t>
        <a:bodyPr/>
        <a:lstStyle/>
        <a:p>
          <a:endParaRPr lang="en-US"/>
        </a:p>
      </dgm:t>
    </dgm:pt>
    <dgm:pt modelId="{CD0B54AB-4041-4CDE-A5CD-915135C08959}" type="sibTrans" cxnId="{DF64292E-B5F9-4D53-BEE2-54048AA669F4}">
      <dgm:prSet/>
      <dgm:spPr/>
      <dgm:t>
        <a:bodyPr/>
        <a:lstStyle/>
        <a:p>
          <a:endParaRPr lang="en-US"/>
        </a:p>
      </dgm:t>
    </dgm:pt>
    <dgm:pt modelId="{F9C2391B-7A12-4FA1-A0C7-A74D2CCE9A86}">
      <dgm:prSet/>
      <dgm:spPr/>
      <dgm:t>
        <a:bodyPr/>
        <a:lstStyle/>
        <a:p>
          <a:r>
            <a:rPr lang="en-US"/>
            <a:t>Input Validation: Validates user input to prevent injection attacks.</a:t>
          </a:r>
        </a:p>
      </dgm:t>
    </dgm:pt>
    <dgm:pt modelId="{9DDFB53E-AF26-4074-BF22-C1A5019C705A}" type="parTrans" cxnId="{C01CFC4B-FB67-48F4-8611-1C69D6945967}">
      <dgm:prSet/>
      <dgm:spPr/>
      <dgm:t>
        <a:bodyPr/>
        <a:lstStyle/>
        <a:p>
          <a:endParaRPr lang="en-US"/>
        </a:p>
      </dgm:t>
    </dgm:pt>
    <dgm:pt modelId="{1C082AA4-F8E9-4E7F-9276-3B10B8CFB17F}" type="sibTrans" cxnId="{C01CFC4B-FB67-48F4-8611-1C69D6945967}">
      <dgm:prSet/>
      <dgm:spPr/>
      <dgm:t>
        <a:bodyPr/>
        <a:lstStyle/>
        <a:p>
          <a:endParaRPr lang="en-US"/>
        </a:p>
      </dgm:t>
    </dgm:pt>
    <dgm:pt modelId="{7450FD8A-B57F-4F1E-AD1E-B7F6923308CF}" type="pres">
      <dgm:prSet presAssocID="{64C74917-18CF-405D-860E-D0C3A684B7ED}" presName="vert0" presStyleCnt="0">
        <dgm:presLayoutVars>
          <dgm:dir/>
          <dgm:animOne val="branch"/>
          <dgm:animLvl val="lvl"/>
        </dgm:presLayoutVars>
      </dgm:prSet>
      <dgm:spPr/>
    </dgm:pt>
    <dgm:pt modelId="{2D7C59FC-F92C-452F-8B90-4BA314F26ECB}" type="pres">
      <dgm:prSet presAssocID="{C1D6BF9C-147A-4A18-A4AC-BFA1A3617070}" presName="thickLine" presStyleLbl="alignNode1" presStyleIdx="0" presStyleCnt="5"/>
      <dgm:spPr/>
    </dgm:pt>
    <dgm:pt modelId="{C7A30C7E-3ACB-4BD3-AA9D-AB4859A180E6}" type="pres">
      <dgm:prSet presAssocID="{C1D6BF9C-147A-4A18-A4AC-BFA1A3617070}" presName="horz1" presStyleCnt="0"/>
      <dgm:spPr/>
    </dgm:pt>
    <dgm:pt modelId="{56110694-78B3-49D7-9479-C2A7AA12F71D}" type="pres">
      <dgm:prSet presAssocID="{C1D6BF9C-147A-4A18-A4AC-BFA1A3617070}" presName="tx1" presStyleLbl="revTx" presStyleIdx="0" presStyleCnt="5"/>
      <dgm:spPr/>
    </dgm:pt>
    <dgm:pt modelId="{75673BA3-8631-4082-B8F3-52E8F8C88836}" type="pres">
      <dgm:prSet presAssocID="{C1D6BF9C-147A-4A18-A4AC-BFA1A3617070}" presName="vert1" presStyleCnt="0"/>
      <dgm:spPr/>
    </dgm:pt>
    <dgm:pt modelId="{427CBBC2-FA08-4B50-A696-8FCB57E0B18E}" type="pres">
      <dgm:prSet presAssocID="{BBCCD19C-55F1-489E-8D4E-F047EC65CC32}" presName="thickLine" presStyleLbl="alignNode1" presStyleIdx="1" presStyleCnt="5"/>
      <dgm:spPr/>
    </dgm:pt>
    <dgm:pt modelId="{B38FABED-B81E-4143-B663-6DA8CB0182F4}" type="pres">
      <dgm:prSet presAssocID="{BBCCD19C-55F1-489E-8D4E-F047EC65CC32}" presName="horz1" presStyleCnt="0"/>
      <dgm:spPr/>
    </dgm:pt>
    <dgm:pt modelId="{AEB42E16-AB39-4DAD-BD7A-A1576D86FB61}" type="pres">
      <dgm:prSet presAssocID="{BBCCD19C-55F1-489E-8D4E-F047EC65CC32}" presName="tx1" presStyleLbl="revTx" presStyleIdx="1" presStyleCnt="5"/>
      <dgm:spPr/>
    </dgm:pt>
    <dgm:pt modelId="{6B0A5DC9-183E-415F-9949-BAAB0AAD6A01}" type="pres">
      <dgm:prSet presAssocID="{BBCCD19C-55F1-489E-8D4E-F047EC65CC32}" presName="vert1" presStyleCnt="0"/>
      <dgm:spPr/>
    </dgm:pt>
    <dgm:pt modelId="{9EE7325B-D064-4F5E-B566-23EFAF9AFF6A}" type="pres">
      <dgm:prSet presAssocID="{2C657FEA-C5C9-457B-85D2-DAEB05F2C7F6}" presName="thickLine" presStyleLbl="alignNode1" presStyleIdx="2" presStyleCnt="5"/>
      <dgm:spPr/>
    </dgm:pt>
    <dgm:pt modelId="{67C677A3-E6AC-4528-90FE-8BFC3F7DD4C7}" type="pres">
      <dgm:prSet presAssocID="{2C657FEA-C5C9-457B-85D2-DAEB05F2C7F6}" presName="horz1" presStyleCnt="0"/>
      <dgm:spPr/>
    </dgm:pt>
    <dgm:pt modelId="{71FDD4CF-FF4B-4656-BB71-BC3341B2B6EF}" type="pres">
      <dgm:prSet presAssocID="{2C657FEA-C5C9-457B-85D2-DAEB05F2C7F6}" presName="tx1" presStyleLbl="revTx" presStyleIdx="2" presStyleCnt="5"/>
      <dgm:spPr/>
    </dgm:pt>
    <dgm:pt modelId="{1499C4C8-3ABB-4619-9E02-A49601379810}" type="pres">
      <dgm:prSet presAssocID="{2C657FEA-C5C9-457B-85D2-DAEB05F2C7F6}" presName="vert1" presStyleCnt="0"/>
      <dgm:spPr/>
    </dgm:pt>
    <dgm:pt modelId="{8B2D1396-C915-4770-B2EC-B84B6D6B0CD9}" type="pres">
      <dgm:prSet presAssocID="{B9D2CEBE-E2C3-4877-ADE3-E7D5585C9CEA}" presName="thickLine" presStyleLbl="alignNode1" presStyleIdx="3" presStyleCnt="5"/>
      <dgm:spPr/>
    </dgm:pt>
    <dgm:pt modelId="{01301953-51A1-4F73-9774-5D62650B5B87}" type="pres">
      <dgm:prSet presAssocID="{B9D2CEBE-E2C3-4877-ADE3-E7D5585C9CEA}" presName="horz1" presStyleCnt="0"/>
      <dgm:spPr/>
    </dgm:pt>
    <dgm:pt modelId="{93C5156E-D8E3-4E36-95D8-C3F84197AC22}" type="pres">
      <dgm:prSet presAssocID="{B9D2CEBE-E2C3-4877-ADE3-E7D5585C9CEA}" presName="tx1" presStyleLbl="revTx" presStyleIdx="3" presStyleCnt="5"/>
      <dgm:spPr/>
    </dgm:pt>
    <dgm:pt modelId="{7413F555-AFEA-4B1C-A400-C7738F9301C2}" type="pres">
      <dgm:prSet presAssocID="{B9D2CEBE-E2C3-4877-ADE3-E7D5585C9CEA}" presName="vert1" presStyleCnt="0"/>
      <dgm:spPr/>
    </dgm:pt>
    <dgm:pt modelId="{2CEF8812-3C94-4901-BFCE-3A96B9A84A5A}" type="pres">
      <dgm:prSet presAssocID="{F9C2391B-7A12-4FA1-A0C7-A74D2CCE9A86}" presName="thickLine" presStyleLbl="alignNode1" presStyleIdx="4" presStyleCnt="5"/>
      <dgm:spPr/>
    </dgm:pt>
    <dgm:pt modelId="{2FF35EB5-F03F-466E-B439-AB0E8C34F832}" type="pres">
      <dgm:prSet presAssocID="{F9C2391B-7A12-4FA1-A0C7-A74D2CCE9A86}" presName="horz1" presStyleCnt="0"/>
      <dgm:spPr/>
    </dgm:pt>
    <dgm:pt modelId="{71AD26E6-D779-4473-9BF4-10D41D5A6531}" type="pres">
      <dgm:prSet presAssocID="{F9C2391B-7A12-4FA1-A0C7-A74D2CCE9A86}" presName="tx1" presStyleLbl="revTx" presStyleIdx="4" presStyleCnt="5"/>
      <dgm:spPr/>
    </dgm:pt>
    <dgm:pt modelId="{B0084284-4712-45E7-86DF-971514E5FE23}" type="pres">
      <dgm:prSet presAssocID="{F9C2391B-7A12-4FA1-A0C7-A74D2CCE9A86}" presName="vert1" presStyleCnt="0"/>
      <dgm:spPr/>
    </dgm:pt>
  </dgm:ptLst>
  <dgm:cxnLst>
    <dgm:cxn modelId="{DF64292E-B5F9-4D53-BEE2-54048AA669F4}" srcId="{64C74917-18CF-405D-860E-D0C3A684B7ED}" destId="{B9D2CEBE-E2C3-4877-ADE3-E7D5585C9CEA}" srcOrd="3" destOrd="0" parTransId="{CA36C7D7-AC61-436D-85B6-913CD437CAA6}" sibTransId="{CD0B54AB-4041-4CDE-A5CD-915135C08959}"/>
    <dgm:cxn modelId="{15ACCC68-22A0-44A6-864E-CC532CC6B2BC}" type="presOf" srcId="{64C74917-18CF-405D-860E-D0C3A684B7ED}" destId="{7450FD8A-B57F-4F1E-AD1E-B7F6923308CF}" srcOrd="0" destOrd="0" presId="urn:microsoft.com/office/officeart/2008/layout/LinedList"/>
    <dgm:cxn modelId="{C01CFC4B-FB67-48F4-8611-1C69D6945967}" srcId="{64C74917-18CF-405D-860E-D0C3A684B7ED}" destId="{F9C2391B-7A12-4FA1-A0C7-A74D2CCE9A86}" srcOrd="4" destOrd="0" parTransId="{9DDFB53E-AF26-4074-BF22-C1A5019C705A}" sibTransId="{1C082AA4-F8E9-4E7F-9276-3B10B8CFB17F}"/>
    <dgm:cxn modelId="{836E754E-98C6-4C68-9A1F-8B4F8EBCFE1F}" srcId="{64C74917-18CF-405D-860E-D0C3A684B7ED}" destId="{C1D6BF9C-147A-4A18-A4AC-BFA1A3617070}" srcOrd="0" destOrd="0" parTransId="{CEA9992C-AEA8-4C03-B4D2-AE5FE8B2A934}" sibTransId="{00465AEA-468A-4316-B87D-70D0DC9DB9EB}"/>
    <dgm:cxn modelId="{B3DACD81-A82D-48BA-970A-5D7BBAE7EBA0}" type="presOf" srcId="{B9D2CEBE-E2C3-4877-ADE3-E7D5585C9CEA}" destId="{93C5156E-D8E3-4E36-95D8-C3F84197AC22}" srcOrd="0" destOrd="0" presId="urn:microsoft.com/office/officeart/2008/layout/LinedList"/>
    <dgm:cxn modelId="{D1D98BB4-F0CA-4A85-95A7-A0C0E13B6EFC}" srcId="{64C74917-18CF-405D-860E-D0C3A684B7ED}" destId="{BBCCD19C-55F1-489E-8D4E-F047EC65CC32}" srcOrd="1" destOrd="0" parTransId="{7DFCBDDF-39FD-4357-A1B3-41928A9BF26B}" sibTransId="{7A638918-9FBD-4B5D-9B7F-52D91F61D1E8}"/>
    <dgm:cxn modelId="{8100F3C1-7B71-4151-A389-07EEE379C7F7}" type="presOf" srcId="{BBCCD19C-55F1-489E-8D4E-F047EC65CC32}" destId="{AEB42E16-AB39-4DAD-BD7A-A1576D86FB61}" srcOrd="0" destOrd="0" presId="urn:microsoft.com/office/officeart/2008/layout/LinedList"/>
    <dgm:cxn modelId="{8ABBD3C7-BA68-4889-8D1B-3178560B558D}" type="presOf" srcId="{F9C2391B-7A12-4FA1-A0C7-A74D2CCE9A86}" destId="{71AD26E6-D779-4473-9BF4-10D41D5A6531}" srcOrd="0" destOrd="0" presId="urn:microsoft.com/office/officeart/2008/layout/LinedList"/>
    <dgm:cxn modelId="{16A358E3-3F32-4665-B98F-E133D21A1D00}" srcId="{64C74917-18CF-405D-860E-D0C3A684B7ED}" destId="{2C657FEA-C5C9-457B-85D2-DAEB05F2C7F6}" srcOrd="2" destOrd="0" parTransId="{B93A0425-18A0-400E-8A92-85A8E58271D4}" sibTransId="{A57E44DD-630B-4169-91A2-B2A2A8242FDE}"/>
    <dgm:cxn modelId="{92C5A3F2-33CE-4703-B3D5-1FBE45592F3C}" type="presOf" srcId="{2C657FEA-C5C9-457B-85D2-DAEB05F2C7F6}" destId="{71FDD4CF-FF4B-4656-BB71-BC3341B2B6EF}" srcOrd="0" destOrd="0" presId="urn:microsoft.com/office/officeart/2008/layout/LinedList"/>
    <dgm:cxn modelId="{791DEBF2-F844-4D43-A851-B97390DA21C8}" type="presOf" srcId="{C1D6BF9C-147A-4A18-A4AC-BFA1A3617070}" destId="{56110694-78B3-49D7-9479-C2A7AA12F71D}" srcOrd="0" destOrd="0" presId="urn:microsoft.com/office/officeart/2008/layout/LinedList"/>
    <dgm:cxn modelId="{C24C42AA-6DF8-42F0-8F19-CCD3D05E0AE2}" type="presParOf" srcId="{7450FD8A-B57F-4F1E-AD1E-B7F6923308CF}" destId="{2D7C59FC-F92C-452F-8B90-4BA314F26ECB}" srcOrd="0" destOrd="0" presId="urn:microsoft.com/office/officeart/2008/layout/LinedList"/>
    <dgm:cxn modelId="{8A864A8D-76D2-4789-8725-2D9E6A10DE36}" type="presParOf" srcId="{7450FD8A-B57F-4F1E-AD1E-B7F6923308CF}" destId="{C7A30C7E-3ACB-4BD3-AA9D-AB4859A180E6}" srcOrd="1" destOrd="0" presId="urn:microsoft.com/office/officeart/2008/layout/LinedList"/>
    <dgm:cxn modelId="{002F6840-3F59-4D8D-ABBE-8EF4CA002A44}" type="presParOf" srcId="{C7A30C7E-3ACB-4BD3-AA9D-AB4859A180E6}" destId="{56110694-78B3-49D7-9479-C2A7AA12F71D}" srcOrd="0" destOrd="0" presId="urn:microsoft.com/office/officeart/2008/layout/LinedList"/>
    <dgm:cxn modelId="{19EBC646-E330-4AE0-A460-7A79772CBAF8}" type="presParOf" srcId="{C7A30C7E-3ACB-4BD3-AA9D-AB4859A180E6}" destId="{75673BA3-8631-4082-B8F3-52E8F8C88836}" srcOrd="1" destOrd="0" presId="urn:microsoft.com/office/officeart/2008/layout/LinedList"/>
    <dgm:cxn modelId="{8BBBEC76-AAE4-4A06-9207-8AB9B5DED27D}" type="presParOf" srcId="{7450FD8A-B57F-4F1E-AD1E-B7F6923308CF}" destId="{427CBBC2-FA08-4B50-A696-8FCB57E0B18E}" srcOrd="2" destOrd="0" presId="urn:microsoft.com/office/officeart/2008/layout/LinedList"/>
    <dgm:cxn modelId="{FF39AB99-5CEA-4A29-A054-D8F2FD98FD91}" type="presParOf" srcId="{7450FD8A-B57F-4F1E-AD1E-B7F6923308CF}" destId="{B38FABED-B81E-4143-B663-6DA8CB0182F4}" srcOrd="3" destOrd="0" presId="urn:microsoft.com/office/officeart/2008/layout/LinedList"/>
    <dgm:cxn modelId="{CF9A8245-93D2-4D22-B82E-B5AB1D5CC580}" type="presParOf" srcId="{B38FABED-B81E-4143-B663-6DA8CB0182F4}" destId="{AEB42E16-AB39-4DAD-BD7A-A1576D86FB61}" srcOrd="0" destOrd="0" presId="urn:microsoft.com/office/officeart/2008/layout/LinedList"/>
    <dgm:cxn modelId="{D33B6A24-AF09-4405-BA74-C32B799F6243}" type="presParOf" srcId="{B38FABED-B81E-4143-B663-6DA8CB0182F4}" destId="{6B0A5DC9-183E-415F-9949-BAAB0AAD6A01}" srcOrd="1" destOrd="0" presId="urn:microsoft.com/office/officeart/2008/layout/LinedList"/>
    <dgm:cxn modelId="{196FEFA9-E7A3-4F21-BFDB-5606CFFFF1D3}" type="presParOf" srcId="{7450FD8A-B57F-4F1E-AD1E-B7F6923308CF}" destId="{9EE7325B-D064-4F5E-B566-23EFAF9AFF6A}" srcOrd="4" destOrd="0" presId="urn:microsoft.com/office/officeart/2008/layout/LinedList"/>
    <dgm:cxn modelId="{317F27ED-9AA7-458C-B420-76D5007C3F5C}" type="presParOf" srcId="{7450FD8A-B57F-4F1E-AD1E-B7F6923308CF}" destId="{67C677A3-E6AC-4528-90FE-8BFC3F7DD4C7}" srcOrd="5" destOrd="0" presId="urn:microsoft.com/office/officeart/2008/layout/LinedList"/>
    <dgm:cxn modelId="{81240139-23DA-45EE-8376-B9AC1416FDB3}" type="presParOf" srcId="{67C677A3-E6AC-4528-90FE-8BFC3F7DD4C7}" destId="{71FDD4CF-FF4B-4656-BB71-BC3341B2B6EF}" srcOrd="0" destOrd="0" presId="urn:microsoft.com/office/officeart/2008/layout/LinedList"/>
    <dgm:cxn modelId="{A8FDE05C-5DE4-4289-B4FF-F3C1769459EB}" type="presParOf" srcId="{67C677A3-E6AC-4528-90FE-8BFC3F7DD4C7}" destId="{1499C4C8-3ABB-4619-9E02-A49601379810}" srcOrd="1" destOrd="0" presId="urn:microsoft.com/office/officeart/2008/layout/LinedList"/>
    <dgm:cxn modelId="{304945FD-F040-4107-9DD6-24F8AAC2384C}" type="presParOf" srcId="{7450FD8A-B57F-4F1E-AD1E-B7F6923308CF}" destId="{8B2D1396-C915-4770-B2EC-B84B6D6B0CD9}" srcOrd="6" destOrd="0" presId="urn:microsoft.com/office/officeart/2008/layout/LinedList"/>
    <dgm:cxn modelId="{85D48B51-1A64-4439-9FBD-7B2FF9B9540C}" type="presParOf" srcId="{7450FD8A-B57F-4F1E-AD1E-B7F6923308CF}" destId="{01301953-51A1-4F73-9774-5D62650B5B87}" srcOrd="7" destOrd="0" presId="urn:microsoft.com/office/officeart/2008/layout/LinedList"/>
    <dgm:cxn modelId="{2C80F4A9-CB77-4C78-9AFB-20C065805810}" type="presParOf" srcId="{01301953-51A1-4F73-9774-5D62650B5B87}" destId="{93C5156E-D8E3-4E36-95D8-C3F84197AC22}" srcOrd="0" destOrd="0" presId="urn:microsoft.com/office/officeart/2008/layout/LinedList"/>
    <dgm:cxn modelId="{08B4A8D4-7F4E-4AD7-AF9D-861FE4A0A761}" type="presParOf" srcId="{01301953-51A1-4F73-9774-5D62650B5B87}" destId="{7413F555-AFEA-4B1C-A400-C7738F9301C2}" srcOrd="1" destOrd="0" presId="urn:microsoft.com/office/officeart/2008/layout/LinedList"/>
    <dgm:cxn modelId="{7B45584D-A2DD-4FB6-8C7E-787C89A0C1E5}" type="presParOf" srcId="{7450FD8A-B57F-4F1E-AD1E-B7F6923308CF}" destId="{2CEF8812-3C94-4901-BFCE-3A96B9A84A5A}" srcOrd="8" destOrd="0" presId="urn:microsoft.com/office/officeart/2008/layout/LinedList"/>
    <dgm:cxn modelId="{06E14D05-4B51-461D-B14B-14B25A92244D}" type="presParOf" srcId="{7450FD8A-B57F-4F1E-AD1E-B7F6923308CF}" destId="{2FF35EB5-F03F-466E-B439-AB0E8C34F832}" srcOrd="9" destOrd="0" presId="urn:microsoft.com/office/officeart/2008/layout/LinedList"/>
    <dgm:cxn modelId="{DC5D3FFE-4E36-4E40-B59B-8A2BCA8CB1D8}" type="presParOf" srcId="{2FF35EB5-F03F-466E-B439-AB0E8C34F832}" destId="{71AD26E6-D779-4473-9BF4-10D41D5A6531}" srcOrd="0" destOrd="0" presId="urn:microsoft.com/office/officeart/2008/layout/LinedList"/>
    <dgm:cxn modelId="{25069995-4DF7-450A-894C-6876A0B6F59D}" type="presParOf" srcId="{2FF35EB5-F03F-466E-B439-AB0E8C34F832}" destId="{B0084284-4712-45E7-86DF-971514E5FE2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C59FC-F92C-452F-8B90-4BA314F26ECB}">
      <dsp:nvSpPr>
        <dsp:cNvPr id="0" name=""/>
        <dsp:cNvSpPr/>
      </dsp:nvSpPr>
      <dsp:spPr>
        <a:xfrm>
          <a:off x="0" y="565"/>
          <a:ext cx="5924550" cy="0"/>
        </a:xfrm>
        <a:prstGeom prst="line">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w="12700" cap="flat" cmpd="sng" algn="ctr">
          <a:solidFill>
            <a:schemeClr val="accent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56110694-78B3-49D7-9479-C2A7AA12F71D}">
      <dsp:nvSpPr>
        <dsp:cNvPr id="0" name=""/>
        <dsp:cNvSpPr/>
      </dsp:nvSpPr>
      <dsp:spPr>
        <a:xfrm>
          <a:off x="0" y="565"/>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Security is a top priority in UrbanBloom, with features including </a:t>
          </a:r>
        </a:p>
      </dsp:txBody>
      <dsp:txXfrm>
        <a:off x="0" y="565"/>
        <a:ext cx="5924550" cy="925603"/>
      </dsp:txXfrm>
    </dsp:sp>
    <dsp:sp modelId="{427CBBC2-FA08-4B50-A696-8FCB57E0B18E}">
      <dsp:nvSpPr>
        <dsp:cNvPr id="0" name=""/>
        <dsp:cNvSpPr/>
      </dsp:nvSpPr>
      <dsp:spPr>
        <a:xfrm>
          <a:off x="0" y="926169"/>
          <a:ext cx="5924550" cy="0"/>
        </a:xfrm>
        <a:prstGeom prst="line">
          <a:avLst/>
        </a:prstGeom>
        <a:gradFill rotWithShape="0">
          <a:gsLst>
            <a:gs pos="0">
              <a:schemeClr val="accent2">
                <a:hueOff val="553230"/>
                <a:satOff val="2550"/>
                <a:lumOff val="392"/>
                <a:alphaOff val="0"/>
                <a:tint val="94000"/>
                <a:satMod val="100000"/>
                <a:lumMod val="104000"/>
              </a:schemeClr>
            </a:gs>
            <a:gs pos="69000">
              <a:schemeClr val="accent2">
                <a:hueOff val="553230"/>
                <a:satOff val="2550"/>
                <a:lumOff val="392"/>
                <a:alphaOff val="0"/>
                <a:shade val="86000"/>
                <a:satMod val="130000"/>
                <a:lumMod val="102000"/>
              </a:schemeClr>
            </a:gs>
            <a:gs pos="100000">
              <a:schemeClr val="accent2">
                <a:hueOff val="553230"/>
                <a:satOff val="2550"/>
                <a:lumOff val="392"/>
                <a:alphaOff val="0"/>
                <a:shade val="72000"/>
                <a:satMod val="130000"/>
                <a:lumMod val="100000"/>
              </a:schemeClr>
            </a:gs>
          </a:gsLst>
          <a:lin ang="5400000" scaled="0"/>
        </a:gradFill>
        <a:ln w="12700" cap="flat" cmpd="sng" algn="ctr">
          <a:solidFill>
            <a:schemeClr val="accent2">
              <a:hueOff val="553230"/>
              <a:satOff val="2550"/>
              <a:lumOff val="392"/>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AEB42E16-AB39-4DAD-BD7A-A1576D86FB61}">
      <dsp:nvSpPr>
        <dsp:cNvPr id="0" name=""/>
        <dsp:cNvSpPr/>
      </dsp:nvSpPr>
      <dsp:spPr>
        <a:xfrm>
          <a:off x="0" y="926169"/>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JWT Authentication: Tokens are used for secure login.</a:t>
          </a:r>
        </a:p>
      </dsp:txBody>
      <dsp:txXfrm>
        <a:off x="0" y="926169"/>
        <a:ext cx="5924550" cy="925603"/>
      </dsp:txXfrm>
    </dsp:sp>
    <dsp:sp modelId="{9EE7325B-D064-4F5E-B566-23EFAF9AFF6A}">
      <dsp:nvSpPr>
        <dsp:cNvPr id="0" name=""/>
        <dsp:cNvSpPr/>
      </dsp:nvSpPr>
      <dsp:spPr>
        <a:xfrm>
          <a:off x="0" y="1851773"/>
          <a:ext cx="5924550" cy="0"/>
        </a:xfrm>
        <a:prstGeom prst="line">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w="12700" cap="flat" cmpd="sng" algn="ctr">
          <a:solidFill>
            <a:schemeClr val="accent2">
              <a:hueOff val="1106460"/>
              <a:satOff val="5101"/>
              <a:lumOff val="784"/>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71FDD4CF-FF4B-4656-BB71-BC3341B2B6EF}">
      <dsp:nvSpPr>
        <dsp:cNvPr id="0" name=""/>
        <dsp:cNvSpPr/>
      </dsp:nvSpPr>
      <dsp:spPr>
        <a:xfrm>
          <a:off x="0" y="1851773"/>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Role-Based Access Control: Ensures access to only permitted resources.</a:t>
          </a:r>
        </a:p>
      </dsp:txBody>
      <dsp:txXfrm>
        <a:off x="0" y="1851773"/>
        <a:ext cx="5924550" cy="925603"/>
      </dsp:txXfrm>
    </dsp:sp>
    <dsp:sp modelId="{8B2D1396-C915-4770-B2EC-B84B6D6B0CD9}">
      <dsp:nvSpPr>
        <dsp:cNvPr id="0" name=""/>
        <dsp:cNvSpPr/>
      </dsp:nvSpPr>
      <dsp:spPr>
        <a:xfrm>
          <a:off x="0" y="2777376"/>
          <a:ext cx="5924550" cy="0"/>
        </a:xfrm>
        <a:prstGeom prst="line">
          <a:avLst/>
        </a:prstGeom>
        <a:gradFill rotWithShape="0">
          <a:gsLst>
            <a:gs pos="0">
              <a:schemeClr val="accent2">
                <a:hueOff val="1659690"/>
                <a:satOff val="7651"/>
                <a:lumOff val="1177"/>
                <a:alphaOff val="0"/>
                <a:tint val="94000"/>
                <a:satMod val="100000"/>
                <a:lumMod val="104000"/>
              </a:schemeClr>
            </a:gs>
            <a:gs pos="69000">
              <a:schemeClr val="accent2">
                <a:hueOff val="1659690"/>
                <a:satOff val="7651"/>
                <a:lumOff val="1177"/>
                <a:alphaOff val="0"/>
                <a:shade val="86000"/>
                <a:satMod val="130000"/>
                <a:lumMod val="102000"/>
              </a:schemeClr>
            </a:gs>
            <a:gs pos="100000">
              <a:schemeClr val="accent2">
                <a:hueOff val="1659690"/>
                <a:satOff val="7651"/>
                <a:lumOff val="1177"/>
                <a:alphaOff val="0"/>
                <a:shade val="72000"/>
                <a:satMod val="130000"/>
                <a:lumMod val="100000"/>
              </a:schemeClr>
            </a:gs>
          </a:gsLst>
          <a:lin ang="5400000" scaled="0"/>
        </a:gradFill>
        <a:ln w="12700" cap="flat" cmpd="sng" algn="ctr">
          <a:solidFill>
            <a:schemeClr val="accent2">
              <a:hueOff val="1659690"/>
              <a:satOff val="7651"/>
              <a:lumOff val="1177"/>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93C5156E-D8E3-4E36-95D8-C3F84197AC22}">
      <dsp:nvSpPr>
        <dsp:cNvPr id="0" name=""/>
        <dsp:cNvSpPr/>
      </dsp:nvSpPr>
      <dsp:spPr>
        <a:xfrm>
          <a:off x="0" y="2777376"/>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Data Encryption: Encrypts sensitive data in transit and at rest.</a:t>
          </a:r>
        </a:p>
      </dsp:txBody>
      <dsp:txXfrm>
        <a:off x="0" y="2777376"/>
        <a:ext cx="5924550" cy="925603"/>
      </dsp:txXfrm>
    </dsp:sp>
    <dsp:sp modelId="{2CEF8812-3C94-4901-BFCE-3A96B9A84A5A}">
      <dsp:nvSpPr>
        <dsp:cNvPr id="0" name=""/>
        <dsp:cNvSpPr/>
      </dsp:nvSpPr>
      <dsp:spPr>
        <a:xfrm>
          <a:off x="0" y="3702980"/>
          <a:ext cx="5924550" cy="0"/>
        </a:xfrm>
        <a:prstGeom prst="line">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w="12700" cap="flat" cmpd="sng" algn="ctr">
          <a:solidFill>
            <a:schemeClr val="accent2">
              <a:hueOff val="2212920"/>
              <a:satOff val="10201"/>
              <a:lumOff val="1569"/>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71AD26E6-D779-4473-9BF4-10D41D5A6531}">
      <dsp:nvSpPr>
        <dsp:cNvPr id="0" name=""/>
        <dsp:cNvSpPr/>
      </dsp:nvSpPr>
      <dsp:spPr>
        <a:xfrm>
          <a:off x="0" y="3702980"/>
          <a:ext cx="5924550" cy="92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Input Validation: Validates user input to prevent injection attacks.</a:t>
          </a:r>
        </a:p>
      </dsp:txBody>
      <dsp:txXfrm>
        <a:off x="0" y="3702980"/>
        <a:ext cx="5924550" cy="9256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61532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2162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106847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059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171854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EA3BD-3FB9-4B2F-9207-8A4497F70684}"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957705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EA3BD-3FB9-4B2F-9207-8A4497F70684}"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97867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284253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096464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84F7-20E1-4812-E9A4-FC794CADA182}"/>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3E65D4-DCAC-8425-98A7-523B0F36F681}"/>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4AA4F7-07D7-B04B-C8AB-448991BFBB17}"/>
              </a:ext>
            </a:extLst>
          </p:cNvPr>
          <p:cNvSpPr>
            <a:spLocks noGrp="1"/>
          </p:cNvSpPr>
          <p:nvPr>
            <p:ph type="dt" sz="half" idx="10"/>
          </p:nvPr>
        </p:nvSpPr>
        <p:spPr/>
        <p:txBody>
          <a:bodyPr/>
          <a:lstStyle/>
          <a:p>
            <a:fld id="{A9CEA3BD-3FB9-4B2F-9207-8A4497F70684}" type="datetimeFigureOut">
              <a:rPr lang="en-IN" smtClean="0"/>
              <a:t>15-11-2024</a:t>
            </a:fld>
            <a:endParaRPr lang="en-IN"/>
          </a:p>
        </p:txBody>
      </p:sp>
      <p:sp>
        <p:nvSpPr>
          <p:cNvPr id="5" name="Footer Placeholder 4">
            <a:extLst>
              <a:ext uri="{FF2B5EF4-FFF2-40B4-BE49-F238E27FC236}">
                <a16:creationId xmlns:a16="http://schemas.microsoft.com/office/drawing/2014/main" id="{D1326968-D218-1EAD-F9CD-098C72EA2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CEC76F-EB8B-03D7-61ED-0CA630BD70AE}"/>
              </a:ext>
            </a:extLst>
          </p:cNvPr>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71670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EA3BD-3FB9-4B2F-9207-8A4497F7068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13903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CEA3BD-3FB9-4B2F-9207-8A4497F7068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73879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CEA3BD-3FB9-4B2F-9207-8A4497F7068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77850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CEA3BD-3FB9-4B2F-9207-8A4497F70684}"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83679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CEA3BD-3FB9-4B2F-9207-8A4497F70684}"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2479045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EA3BD-3FB9-4B2F-9207-8A4497F70684}" type="datetimeFigureOut">
              <a:rPr lang="en-IN" smtClean="0"/>
              <a:t>15-11-2024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03142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321543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CEA3BD-3FB9-4B2F-9207-8A4497F7068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6A82D9-96CE-47F6-92C4-A76D5F74990E}" type="slidenum">
              <a:rPr lang="en-IN" smtClean="0"/>
              <a:t>‹#›</a:t>
            </a:fld>
            <a:endParaRPr lang="en-IN"/>
          </a:p>
        </p:txBody>
      </p:sp>
    </p:spTree>
    <p:extLst>
      <p:ext uri="{BB962C8B-B14F-4D97-AF65-F5344CB8AC3E}">
        <p14:creationId xmlns:p14="http://schemas.microsoft.com/office/powerpoint/2010/main" val="119603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CEA3BD-3FB9-4B2F-9207-8A4497F70684}" type="datetimeFigureOut">
              <a:rPr lang="en-IN" smtClean="0"/>
              <a:t>15-11-2024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6A82D9-96CE-47F6-92C4-A76D5F74990E}" type="slidenum">
              <a:rPr lang="en-IN" smtClean="0"/>
              <a:t>‹#›</a:t>
            </a:fld>
            <a:endParaRPr lang="en-IN"/>
          </a:p>
        </p:txBody>
      </p:sp>
    </p:spTree>
    <p:extLst>
      <p:ext uri="{BB962C8B-B14F-4D97-AF65-F5344CB8AC3E}">
        <p14:creationId xmlns:p14="http://schemas.microsoft.com/office/powerpoint/2010/main" val="245562778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8F89-4B55-71F8-F889-0471DC8DA7F2}"/>
              </a:ext>
            </a:extLst>
          </p:cNvPr>
          <p:cNvSpPr>
            <a:spLocks noGrp="1"/>
          </p:cNvSpPr>
          <p:nvPr>
            <p:ph type="ctrTitle"/>
          </p:nvPr>
        </p:nvSpPr>
        <p:spPr/>
        <p:txBody>
          <a:bodyPr/>
          <a:lstStyle/>
          <a:p>
            <a:r>
              <a:rPr lang="en-IN" dirty="0"/>
              <a:t>URBAN BLOOM Project</a:t>
            </a:r>
          </a:p>
        </p:txBody>
      </p:sp>
      <p:sp>
        <p:nvSpPr>
          <p:cNvPr id="3" name="Subtitle 2">
            <a:extLst>
              <a:ext uri="{FF2B5EF4-FFF2-40B4-BE49-F238E27FC236}">
                <a16:creationId xmlns:a16="http://schemas.microsoft.com/office/drawing/2014/main" id="{7D022ADE-EC5D-37E6-0BA4-578CFDB0D7B3}"/>
              </a:ext>
            </a:extLst>
          </p:cNvPr>
          <p:cNvSpPr>
            <a:spLocks noGrp="1"/>
          </p:cNvSpPr>
          <p:nvPr>
            <p:ph type="subTitle" idx="1"/>
          </p:nvPr>
        </p:nvSpPr>
        <p:spPr/>
        <p:txBody>
          <a:bodyPr/>
          <a:lstStyle/>
          <a:p>
            <a:r>
              <a:rPr lang="en-IN" dirty="0"/>
              <a:t>Presented by: Nikhil Ramesh Hegde &amp; Pavani </a:t>
            </a:r>
            <a:r>
              <a:rPr lang="en-IN" dirty="0" err="1"/>
              <a:t>Bokam</a:t>
            </a:r>
            <a:endParaRPr lang="en-IN" dirty="0"/>
          </a:p>
          <a:p>
            <a:r>
              <a:rPr lang="en-IN" dirty="0"/>
              <a:t>Trainer: Anil </a:t>
            </a:r>
            <a:r>
              <a:rPr lang="en-IN" dirty="0" err="1"/>
              <a:t>Boppuri</a:t>
            </a:r>
            <a:endParaRPr lang="en-IN" dirty="0"/>
          </a:p>
        </p:txBody>
      </p:sp>
    </p:spTree>
    <p:extLst>
      <p:ext uri="{BB962C8B-B14F-4D97-AF65-F5344CB8AC3E}">
        <p14:creationId xmlns:p14="http://schemas.microsoft.com/office/powerpoint/2010/main" val="13390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2B6A-C9E8-F261-D6A0-7838FC72EDF7}"/>
              </a:ext>
            </a:extLst>
          </p:cNvPr>
          <p:cNvSpPr>
            <a:spLocks noGrp="1"/>
          </p:cNvSpPr>
          <p:nvPr>
            <p:ph type="title"/>
          </p:nvPr>
        </p:nvSpPr>
        <p:spPr/>
        <p:txBody>
          <a:bodyPr/>
          <a:lstStyle/>
          <a:p>
            <a:r>
              <a:rPr lang="en-IN"/>
              <a:t>Project Scope</a:t>
            </a:r>
          </a:p>
        </p:txBody>
      </p:sp>
      <p:sp>
        <p:nvSpPr>
          <p:cNvPr id="3" name="Text Placeholder 2">
            <a:extLst>
              <a:ext uri="{FF2B5EF4-FFF2-40B4-BE49-F238E27FC236}">
                <a16:creationId xmlns:a16="http://schemas.microsoft.com/office/drawing/2014/main" id="{0B510FA6-F133-7402-7917-172DD23FAC82}"/>
              </a:ext>
            </a:extLst>
          </p:cNvPr>
          <p:cNvSpPr>
            <a:spLocks noGrp="1"/>
          </p:cNvSpPr>
          <p:nvPr>
            <p:ph type="body" idx="1"/>
          </p:nvPr>
        </p:nvSpPr>
        <p:spPr/>
        <p:txBody>
          <a:bodyPr>
            <a:normAutofit/>
          </a:bodyPr>
          <a:lstStyle/>
          <a:p>
            <a:r>
              <a:rPr lang="en-US" sz="2400" dirty="0" err="1"/>
              <a:t>UrbanBloom</a:t>
            </a:r>
            <a:r>
              <a:rPr lang="en-US" sz="2400" dirty="0"/>
              <a:t> is designed to provide a modular, scalable platform that supports essential business functions such as managing users, vendors, products, and orders. Each function is implemented as an independent microservice, promoting ease of maintenance and scalability. The platform enables: User Management, Vendor Onboarding and Management, Product Catalog and Inventory Management, Order Processing and Notifications.</a:t>
            </a:r>
            <a:endParaRPr lang="en-IN" sz="2400" dirty="0"/>
          </a:p>
        </p:txBody>
      </p:sp>
    </p:spTree>
    <p:extLst>
      <p:ext uri="{BB962C8B-B14F-4D97-AF65-F5344CB8AC3E}">
        <p14:creationId xmlns:p14="http://schemas.microsoft.com/office/powerpoint/2010/main" val="303053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420B-77E5-BF03-AEFB-CCCD0C836188}"/>
              </a:ext>
            </a:extLst>
          </p:cNvPr>
          <p:cNvSpPr>
            <a:spLocks noGrp="1"/>
          </p:cNvSpPr>
          <p:nvPr>
            <p:ph type="title"/>
          </p:nvPr>
        </p:nvSpPr>
        <p:spPr/>
        <p:txBody>
          <a:bodyPr/>
          <a:lstStyle/>
          <a:p>
            <a:r>
              <a:rPr lang="en-IN"/>
              <a:t>Functional Requirements</a:t>
            </a:r>
          </a:p>
        </p:txBody>
      </p:sp>
      <p:sp>
        <p:nvSpPr>
          <p:cNvPr id="3" name="Text Placeholder 2">
            <a:extLst>
              <a:ext uri="{FF2B5EF4-FFF2-40B4-BE49-F238E27FC236}">
                <a16:creationId xmlns:a16="http://schemas.microsoft.com/office/drawing/2014/main" id="{83C8D8DE-D61F-F5AB-D96E-12DAE848A7AA}"/>
              </a:ext>
            </a:extLst>
          </p:cNvPr>
          <p:cNvSpPr>
            <a:spLocks noGrp="1"/>
          </p:cNvSpPr>
          <p:nvPr>
            <p:ph type="body" idx="1"/>
          </p:nvPr>
        </p:nvSpPr>
        <p:spPr>
          <a:xfrm>
            <a:off x="913795" y="1747273"/>
            <a:ext cx="10353762" cy="3695136"/>
          </a:xfrm>
        </p:spPr>
        <p:txBody>
          <a:bodyPr>
            <a:noAutofit/>
          </a:bodyPr>
          <a:lstStyle/>
          <a:p>
            <a:r>
              <a:rPr lang="en-IN" sz="2400" dirty="0" err="1"/>
              <a:t>UrbanBloom's</a:t>
            </a:r>
            <a:r>
              <a:rPr lang="en-IN" sz="2400" dirty="0"/>
              <a:t> core functional requirements include: </a:t>
            </a:r>
          </a:p>
          <a:p>
            <a:r>
              <a:rPr lang="en-IN" sz="2400" dirty="0"/>
              <a:t>User Management: Users can register, log in, log out, and update profiles. </a:t>
            </a:r>
          </a:p>
          <a:p>
            <a:r>
              <a:rPr lang="en-IN" sz="2400" dirty="0"/>
              <a:t>Vendor Management: Vendors can register, manage profiles, view product </a:t>
            </a:r>
            <a:r>
              <a:rPr lang="en-IN" sz="2400" dirty="0" err="1"/>
              <a:t>catalog</a:t>
            </a:r>
            <a:r>
              <a:rPr lang="en-IN" sz="2400" dirty="0"/>
              <a:t>. </a:t>
            </a:r>
          </a:p>
          <a:p>
            <a:r>
              <a:rPr lang="en-IN" sz="2400" dirty="0"/>
              <a:t>Product Management: Supports adding, updating, deleting, retrieving products and managing reviews.</a:t>
            </a:r>
          </a:p>
          <a:p>
            <a:r>
              <a:rPr lang="en-IN" sz="2400" dirty="0"/>
              <a:t>Order Management: Allows vendors to place orders, view order history, and manage transactions.</a:t>
            </a:r>
          </a:p>
        </p:txBody>
      </p:sp>
    </p:spTree>
    <p:extLst>
      <p:ext uri="{BB962C8B-B14F-4D97-AF65-F5344CB8AC3E}">
        <p14:creationId xmlns:p14="http://schemas.microsoft.com/office/powerpoint/2010/main" val="1088557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6C4B-1AA7-DC65-13D6-D4C77989A31E}"/>
              </a:ext>
            </a:extLst>
          </p:cNvPr>
          <p:cNvSpPr>
            <a:spLocks noGrp="1"/>
          </p:cNvSpPr>
          <p:nvPr>
            <p:ph type="title"/>
          </p:nvPr>
        </p:nvSpPr>
        <p:spPr/>
        <p:txBody>
          <a:bodyPr/>
          <a:lstStyle/>
          <a:p>
            <a:r>
              <a:rPr lang="en-IN"/>
              <a:t>Non-Functional Requirements</a:t>
            </a:r>
          </a:p>
        </p:txBody>
      </p:sp>
      <p:sp>
        <p:nvSpPr>
          <p:cNvPr id="3" name="Text Placeholder 2">
            <a:extLst>
              <a:ext uri="{FF2B5EF4-FFF2-40B4-BE49-F238E27FC236}">
                <a16:creationId xmlns:a16="http://schemas.microsoft.com/office/drawing/2014/main" id="{B76CFAB6-461F-C9ED-7743-98D3861F605B}"/>
              </a:ext>
            </a:extLst>
          </p:cNvPr>
          <p:cNvSpPr>
            <a:spLocks noGrp="1"/>
          </p:cNvSpPr>
          <p:nvPr>
            <p:ph type="body" idx="1"/>
          </p:nvPr>
        </p:nvSpPr>
        <p:spPr/>
        <p:txBody>
          <a:bodyPr>
            <a:normAutofit/>
          </a:bodyPr>
          <a:lstStyle/>
          <a:p>
            <a:r>
              <a:rPr lang="en-US" sz="2400" dirty="0"/>
              <a:t>Key non-functional requirements include: </a:t>
            </a:r>
          </a:p>
          <a:p>
            <a:r>
              <a:rPr lang="en-US" sz="2400" dirty="0"/>
              <a:t>Performance: Handle up to 1,000 vendors with responses under 200ms.</a:t>
            </a:r>
          </a:p>
          <a:p>
            <a:r>
              <a:rPr lang="en-US" sz="2400" dirty="0"/>
              <a:t>Scalability: Easily add resources to accommodate growth.</a:t>
            </a:r>
          </a:p>
          <a:p>
            <a:r>
              <a:rPr lang="en-US" sz="2400" dirty="0"/>
              <a:t>Security: Encrypted data transfer, JWT-based authentication.</a:t>
            </a:r>
          </a:p>
          <a:p>
            <a:r>
              <a:rPr lang="en-US" sz="2400" dirty="0"/>
              <a:t>Availability: 99.9% uptime with backup options.</a:t>
            </a:r>
          </a:p>
          <a:p>
            <a:r>
              <a:rPr lang="en-US" sz="2400" dirty="0"/>
              <a:t>Maintainability: highly modular and loosely coupled.</a:t>
            </a:r>
            <a:endParaRPr lang="en-IN" sz="2400" dirty="0"/>
          </a:p>
        </p:txBody>
      </p:sp>
    </p:spTree>
    <p:extLst>
      <p:ext uri="{BB962C8B-B14F-4D97-AF65-F5344CB8AC3E}">
        <p14:creationId xmlns:p14="http://schemas.microsoft.com/office/powerpoint/2010/main" val="217821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F151-A22B-117B-67DF-40395BCF4F0B}"/>
              </a:ext>
            </a:extLst>
          </p:cNvPr>
          <p:cNvSpPr>
            <a:spLocks noGrp="1"/>
          </p:cNvSpPr>
          <p:nvPr>
            <p:ph type="title"/>
          </p:nvPr>
        </p:nvSpPr>
        <p:spPr/>
        <p:txBody>
          <a:bodyPr/>
          <a:lstStyle/>
          <a:p>
            <a:r>
              <a:rPr lang="en-IN" dirty="0"/>
              <a:t>Technologies Used</a:t>
            </a:r>
          </a:p>
        </p:txBody>
      </p:sp>
      <p:sp>
        <p:nvSpPr>
          <p:cNvPr id="3" name="Text Placeholder 2">
            <a:extLst>
              <a:ext uri="{FF2B5EF4-FFF2-40B4-BE49-F238E27FC236}">
                <a16:creationId xmlns:a16="http://schemas.microsoft.com/office/drawing/2014/main" id="{16F80515-1F97-AFCB-A682-A00366884830}"/>
              </a:ext>
            </a:extLst>
          </p:cNvPr>
          <p:cNvSpPr>
            <a:spLocks noGrp="1"/>
          </p:cNvSpPr>
          <p:nvPr>
            <p:ph type="body" idx="1"/>
          </p:nvPr>
        </p:nvSpPr>
        <p:spPr/>
        <p:txBody>
          <a:bodyPr>
            <a:noAutofit/>
          </a:bodyPr>
          <a:lstStyle/>
          <a:p>
            <a:r>
              <a:rPr lang="en-IN" sz="2400" dirty="0"/>
              <a:t>The </a:t>
            </a:r>
            <a:r>
              <a:rPr lang="en-IN" sz="2400" dirty="0" err="1"/>
              <a:t>UrbanBloom</a:t>
            </a:r>
            <a:r>
              <a:rPr lang="en-IN" sz="2400" dirty="0"/>
              <a:t> project leverages the following technologies:</a:t>
            </a:r>
          </a:p>
          <a:p>
            <a:r>
              <a:rPr lang="en-IN" sz="2400" dirty="0"/>
              <a:t>Programming Language: Java 17 for backend development.</a:t>
            </a:r>
          </a:p>
          <a:p>
            <a:r>
              <a:rPr lang="en-IN" sz="2400" dirty="0"/>
              <a:t>Frameworks: Spring Boot for microservices, Spring Security for secure access.</a:t>
            </a:r>
          </a:p>
          <a:p>
            <a:r>
              <a:rPr lang="en-IN" sz="2400" dirty="0"/>
              <a:t>Database: MongoDB for flexible, scalable data storage.</a:t>
            </a:r>
          </a:p>
          <a:p>
            <a:r>
              <a:rPr lang="en-IN" sz="2400" dirty="0"/>
              <a:t>Frontend: Angular for responsive user interfaces. </a:t>
            </a:r>
          </a:p>
          <a:p>
            <a:r>
              <a:rPr lang="en-IN" sz="2400" dirty="0"/>
              <a:t>API Gateway &amp; Service Discovery: Spring Cloud for routing and managing microservices.</a:t>
            </a:r>
          </a:p>
        </p:txBody>
      </p:sp>
    </p:spTree>
    <p:extLst>
      <p:ext uri="{BB962C8B-B14F-4D97-AF65-F5344CB8AC3E}">
        <p14:creationId xmlns:p14="http://schemas.microsoft.com/office/powerpoint/2010/main" val="2953175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7BD9-BA1C-9CC1-1388-D89E42E99E89}"/>
              </a:ext>
            </a:extLst>
          </p:cNvPr>
          <p:cNvSpPr>
            <a:spLocks noGrp="1"/>
          </p:cNvSpPr>
          <p:nvPr>
            <p:ph type="title"/>
          </p:nvPr>
        </p:nvSpPr>
        <p:spPr>
          <a:xfrm>
            <a:off x="913795" y="204247"/>
            <a:ext cx="10353761" cy="1326321"/>
          </a:xfrm>
        </p:spPr>
        <p:txBody>
          <a:bodyPr/>
          <a:lstStyle/>
          <a:p>
            <a:r>
              <a:rPr lang="en-IN" dirty="0"/>
              <a:t>High-Level Architecture</a:t>
            </a:r>
          </a:p>
        </p:txBody>
      </p:sp>
      <p:sp>
        <p:nvSpPr>
          <p:cNvPr id="3" name="Text Placeholder 2">
            <a:extLst>
              <a:ext uri="{FF2B5EF4-FFF2-40B4-BE49-F238E27FC236}">
                <a16:creationId xmlns:a16="http://schemas.microsoft.com/office/drawing/2014/main" id="{0ECF5995-50AB-2EE3-5469-ED05A74D8FE8}"/>
              </a:ext>
            </a:extLst>
          </p:cNvPr>
          <p:cNvSpPr>
            <a:spLocks noGrp="1"/>
          </p:cNvSpPr>
          <p:nvPr>
            <p:ph type="body" idx="1"/>
          </p:nvPr>
        </p:nvSpPr>
        <p:spPr>
          <a:xfrm>
            <a:off x="913794" y="1257077"/>
            <a:ext cx="10353762" cy="5294551"/>
          </a:xfrm>
        </p:spPr>
        <p:txBody>
          <a:bodyPr>
            <a:noAutofit/>
          </a:bodyPr>
          <a:lstStyle/>
          <a:p>
            <a:r>
              <a:rPr lang="en-US" sz="2200" dirty="0"/>
              <a:t>The architecture follows a microservices pattern, with each core service operating independently and communicating through HTTP REST APIs: </a:t>
            </a:r>
          </a:p>
          <a:p>
            <a:r>
              <a:rPr lang="en-US" sz="2200" dirty="0"/>
              <a:t>API Gateway: Routes all client requests to the appropriate service. </a:t>
            </a:r>
          </a:p>
          <a:p>
            <a:r>
              <a:rPr lang="en-US" sz="2200" dirty="0"/>
              <a:t>Authentication Service: Uses JWT for secure user and vendor login.</a:t>
            </a:r>
          </a:p>
          <a:p>
            <a:r>
              <a:rPr lang="en-US" sz="2200" dirty="0"/>
              <a:t>User Service: Manages user registration, authentication, profile updates. </a:t>
            </a:r>
          </a:p>
          <a:p>
            <a:r>
              <a:rPr lang="en-US" sz="2200" dirty="0"/>
              <a:t>Vendor Service: Manages vendor onboarding, profile updates, authentication. </a:t>
            </a:r>
          </a:p>
          <a:p>
            <a:r>
              <a:rPr lang="en-US" sz="2200" dirty="0"/>
              <a:t>Product Service: Supports product catalog, CRUD operations, and reviews. </a:t>
            </a:r>
          </a:p>
          <a:p>
            <a:r>
              <a:rPr lang="en-US" sz="2200" dirty="0"/>
              <a:t>Order Service: Handles order processing, status updates, and order history. </a:t>
            </a:r>
          </a:p>
          <a:p>
            <a:r>
              <a:rPr lang="en-US" sz="2200" dirty="0"/>
              <a:t>Notification Service: Sends order confirmations and updates.</a:t>
            </a:r>
            <a:endParaRPr lang="en-IN" sz="2200" dirty="0"/>
          </a:p>
        </p:txBody>
      </p:sp>
    </p:spTree>
    <p:extLst>
      <p:ext uri="{BB962C8B-B14F-4D97-AF65-F5344CB8AC3E}">
        <p14:creationId xmlns:p14="http://schemas.microsoft.com/office/powerpoint/2010/main" val="201972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6843-560A-8904-C2F7-03A0AABB856F}"/>
              </a:ext>
            </a:extLst>
          </p:cNvPr>
          <p:cNvSpPr>
            <a:spLocks noGrp="1"/>
          </p:cNvSpPr>
          <p:nvPr>
            <p:ph type="title"/>
          </p:nvPr>
        </p:nvSpPr>
        <p:spPr>
          <a:xfrm>
            <a:off x="752475" y="609600"/>
            <a:ext cx="3643150" cy="5603310"/>
          </a:xfrm>
        </p:spPr>
        <p:txBody>
          <a:bodyPr vert="horz" lIns="91440" tIns="45720" rIns="91440" bIns="45720" rtlCol="0" anchor="ctr">
            <a:normAutofit/>
          </a:bodyPr>
          <a:lstStyle/>
          <a:p>
            <a:r>
              <a:rPr lang="en-US"/>
              <a:t>Security Features</a:t>
            </a:r>
          </a:p>
        </p:txBody>
      </p:sp>
      <p:graphicFrame>
        <p:nvGraphicFramePr>
          <p:cNvPr id="7" name="Text Placeholder 2">
            <a:extLst>
              <a:ext uri="{FF2B5EF4-FFF2-40B4-BE49-F238E27FC236}">
                <a16:creationId xmlns:a16="http://schemas.microsoft.com/office/drawing/2014/main" id="{8DDA153E-F027-15F5-2356-1D9371F3A4F9}"/>
              </a:ext>
            </a:extLst>
          </p:cNvPr>
          <p:cNvGraphicFramePr/>
          <p:nvPr>
            <p:extLst>
              <p:ext uri="{D42A27DB-BD31-4B8C-83A1-F6EECF244321}">
                <p14:modId xmlns:p14="http://schemas.microsoft.com/office/powerpoint/2010/main" val="2571211659"/>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089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6265-9064-214A-F105-327ACD73A95E}"/>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106C0BD3-D200-C08D-58E3-BFF9B53DA8A9}"/>
              </a:ext>
            </a:extLst>
          </p:cNvPr>
          <p:cNvSpPr>
            <a:spLocks noGrp="1"/>
          </p:cNvSpPr>
          <p:nvPr>
            <p:ph type="body" idx="1"/>
          </p:nvPr>
        </p:nvSpPr>
        <p:spPr/>
        <p:txBody>
          <a:bodyPr>
            <a:normAutofit/>
          </a:bodyPr>
          <a:lstStyle/>
          <a:p>
            <a:r>
              <a:rPr lang="en-US" sz="2400" dirty="0" err="1"/>
              <a:t>UrbanBloom's</a:t>
            </a:r>
            <a:r>
              <a:rPr lang="en-US" sz="2400" dirty="0"/>
              <a:t> microservices-based architecture provides a robust platform that is secure, scalable, and highly modular. With its solid technology stack and emphasis on performance and security, </a:t>
            </a:r>
            <a:r>
              <a:rPr lang="en-US" sz="2400" dirty="0" err="1"/>
              <a:t>UrbanBloom</a:t>
            </a:r>
            <a:r>
              <a:rPr lang="en-US" sz="2400" dirty="0"/>
              <a:t> is well-suited to meet the demands of modern business operations and support future growth.</a:t>
            </a:r>
            <a:endParaRPr lang="en-IN" sz="2400" dirty="0"/>
          </a:p>
        </p:txBody>
      </p:sp>
    </p:spTree>
    <p:extLst>
      <p:ext uri="{BB962C8B-B14F-4D97-AF65-F5344CB8AC3E}">
        <p14:creationId xmlns:p14="http://schemas.microsoft.com/office/powerpoint/2010/main" val="2995559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22</TotalTime>
  <Words>483</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URBAN BLOOM Project</vt:lpstr>
      <vt:lpstr>Project Scope</vt:lpstr>
      <vt:lpstr>Functional Requirements</vt:lpstr>
      <vt:lpstr>Non-Functional Requirements</vt:lpstr>
      <vt:lpstr>Technologies Used</vt:lpstr>
      <vt:lpstr>High-Level Architecture</vt:lpstr>
      <vt:lpstr>Security Features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BLOOM Project</dc:title>
  <dc:creator>Nikhil Ramesh Hegde(UST,IN)</dc:creator>
  <cp:lastModifiedBy>Nikhil Ramesh Hegde(UST,IN)</cp:lastModifiedBy>
  <cp:revision>3</cp:revision>
  <dcterms:created xsi:type="dcterms:W3CDTF">2024-11-15T05:46:27Z</dcterms:created>
  <dcterms:modified xsi:type="dcterms:W3CDTF">2024-11-15T06:08:44Z</dcterms:modified>
</cp:coreProperties>
</file>