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ernoru Condensed" charset="1" panose="00000A06000000000000"/>
      <p:regular r:id="rId17"/>
    </p:embeddedFont>
    <p:embeddedFont>
      <p:font typeface="Telegraf" charset="1" panose="00000500000000000000"/>
      <p:regular r:id="rId18"/>
    </p:embeddedFont>
    <p:embeddedFont>
      <p:font typeface="Old Standard" charset="1" panose="02040503050505020303"/>
      <p:regular r:id="rId19"/>
    </p:embeddedFont>
    <p:embeddedFont>
      <p:font typeface="League Spartan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12" Target="../media/image56.png" Type="http://schemas.openxmlformats.org/officeDocument/2006/relationships/image"/><Relationship Id="rId13" Target="../media/image57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17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pn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2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0463" y="1840923"/>
            <a:ext cx="7098837" cy="6859252"/>
          </a:xfrm>
          <a:custGeom>
            <a:avLst/>
            <a:gdLst/>
            <a:ahLst/>
            <a:cxnLst/>
            <a:rect r="r" b="b" t="t" l="l"/>
            <a:pathLst>
              <a:path h="6859252" w="7098837">
                <a:moveTo>
                  <a:pt x="0" y="0"/>
                </a:moveTo>
                <a:lnTo>
                  <a:pt x="7098837" y="0"/>
                </a:lnTo>
                <a:lnTo>
                  <a:pt x="7098837" y="6859252"/>
                </a:lnTo>
                <a:lnTo>
                  <a:pt x="0" y="6859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316" y="8125402"/>
            <a:ext cx="7640260" cy="803835"/>
            <a:chOff x="0" y="0"/>
            <a:chExt cx="2012250" cy="2117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2250" cy="211710"/>
            </a:xfrm>
            <a:custGeom>
              <a:avLst/>
              <a:gdLst/>
              <a:ahLst/>
              <a:cxnLst/>
              <a:rect r="r" b="b" t="t" l="l"/>
              <a:pathLst>
                <a:path h="211710" w="2012250">
                  <a:moveTo>
                    <a:pt x="101331" y="0"/>
                  </a:moveTo>
                  <a:lnTo>
                    <a:pt x="1910919" y="0"/>
                  </a:lnTo>
                  <a:cubicBezTo>
                    <a:pt x="1937794" y="0"/>
                    <a:pt x="1963567" y="10676"/>
                    <a:pt x="1982571" y="29679"/>
                  </a:cubicBezTo>
                  <a:cubicBezTo>
                    <a:pt x="2001574" y="48682"/>
                    <a:pt x="2012250" y="74456"/>
                    <a:pt x="2012250" y="101331"/>
                  </a:cubicBezTo>
                  <a:lnTo>
                    <a:pt x="2012250" y="110379"/>
                  </a:lnTo>
                  <a:cubicBezTo>
                    <a:pt x="2012250" y="137254"/>
                    <a:pt x="2001574" y="163027"/>
                    <a:pt x="1982571" y="182031"/>
                  </a:cubicBezTo>
                  <a:cubicBezTo>
                    <a:pt x="1963567" y="201034"/>
                    <a:pt x="1937794" y="211710"/>
                    <a:pt x="1910919" y="211710"/>
                  </a:cubicBezTo>
                  <a:lnTo>
                    <a:pt x="101331" y="211710"/>
                  </a:lnTo>
                  <a:cubicBezTo>
                    <a:pt x="74456" y="211710"/>
                    <a:pt x="48682" y="201034"/>
                    <a:pt x="29679" y="182031"/>
                  </a:cubicBezTo>
                  <a:cubicBezTo>
                    <a:pt x="10676" y="163027"/>
                    <a:pt x="0" y="137254"/>
                    <a:pt x="0" y="110379"/>
                  </a:cubicBezTo>
                  <a:lnTo>
                    <a:pt x="0" y="101331"/>
                  </a:lnTo>
                  <a:cubicBezTo>
                    <a:pt x="0" y="74456"/>
                    <a:pt x="10676" y="48682"/>
                    <a:pt x="29679" y="29679"/>
                  </a:cubicBezTo>
                  <a:cubicBezTo>
                    <a:pt x="48682" y="10676"/>
                    <a:pt x="74456" y="0"/>
                    <a:pt x="1013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2250" cy="249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203156" y="8334367"/>
            <a:ext cx="731616" cy="73161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360075" y="8527319"/>
            <a:ext cx="417777" cy="345711"/>
          </a:xfrm>
          <a:custGeom>
            <a:avLst/>
            <a:gdLst/>
            <a:ahLst/>
            <a:cxnLst/>
            <a:rect r="r" b="b" t="t" l="l"/>
            <a:pathLst>
              <a:path h="345711" w="417777">
                <a:moveTo>
                  <a:pt x="0" y="0"/>
                </a:moveTo>
                <a:lnTo>
                  <a:pt x="417777" y="0"/>
                </a:lnTo>
                <a:lnTo>
                  <a:pt x="417777" y="345711"/>
                </a:lnTo>
                <a:lnTo>
                  <a:pt x="0" y="34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4D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1028700"/>
            <a:ext cx="2513856" cy="2653146"/>
          </a:xfrm>
          <a:custGeom>
            <a:avLst/>
            <a:gdLst/>
            <a:ahLst/>
            <a:cxnLst/>
            <a:rect r="r" b="b" t="t" l="l"/>
            <a:pathLst>
              <a:path h="2653146" w="2513856">
                <a:moveTo>
                  <a:pt x="0" y="0"/>
                </a:moveTo>
                <a:lnTo>
                  <a:pt x="2513856" y="0"/>
                </a:lnTo>
                <a:lnTo>
                  <a:pt x="2513856" y="2653146"/>
                </a:lnTo>
                <a:lnTo>
                  <a:pt x="0" y="26531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011013" y="1840923"/>
            <a:ext cx="4132987" cy="2359560"/>
          </a:xfrm>
          <a:custGeom>
            <a:avLst/>
            <a:gdLst/>
            <a:ahLst/>
            <a:cxnLst/>
            <a:rect r="r" b="b" t="t" l="l"/>
            <a:pathLst>
              <a:path h="2359560" w="4132987">
                <a:moveTo>
                  <a:pt x="0" y="0"/>
                </a:moveTo>
                <a:lnTo>
                  <a:pt x="4132987" y="0"/>
                </a:lnTo>
                <a:lnTo>
                  <a:pt x="4132987" y="2359560"/>
                </a:lnTo>
                <a:lnTo>
                  <a:pt x="0" y="235956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1332" y="4272389"/>
            <a:ext cx="10591135" cy="351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44"/>
              </a:lnSpc>
            </a:pPr>
            <a:r>
              <a:rPr lang="en-US" sz="13544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CASE STUDY</a:t>
            </a:r>
          </a:p>
          <a:p>
            <a:pPr algn="ctr">
              <a:lnSpc>
                <a:spcPts val="13544"/>
              </a:lnSpc>
            </a:pPr>
            <a:r>
              <a:rPr lang="en-US" sz="13544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 DATA MART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16693" y="8303482"/>
            <a:ext cx="5494392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>
                <a:solidFill>
                  <a:srgbClr val="2A294B"/>
                </a:solidFill>
                <a:latin typeface="Telegraf"/>
                <a:ea typeface="Telegraf"/>
                <a:cs typeface="Telegraf"/>
                <a:sym typeface="Telegraf"/>
              </a:rPr>
              <a:t>Presented By : Nikhil Kumar Roy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2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881837" y="6845868"/>
            <a:ext cx="3821075" cy="3859671"/>
          </a:xfrm>
          <a:custGeom>
            <a:avLst/>
            <a:gdLst/>
            <a:ahLst/>
            <a:cxnLst/>
            <a:rect r="r" b="b" t="t" l="l"/>
            <a:pathLst>
              <a:path h="3859671" w="3821075">
                <a:moveTo>
                  <a:pt x="0" y="3859672"/>
                </a:moveTo>
                <a:lnTo>
                  <a:pt x="3821074" y="3859672"/>
                </a:lnTo>
                <a:lnTo>
                  <a:pt x="3821074" y="0"/>
                </a:lnTo>
                <a:lnTo>
                  <a:pt x="0" y="0"/>
                </a:lnTo>
                <a:lnTo>
                  <a:pt x="0" y="38596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46743" y="-219108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38867" y="343212"/>
            <a:ext cx="14410266" cy="634281"/>
            <a:chOff x="0" y="0"/>
            <a:chExt cx="3795297" cy="1670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95297" cy="167054"/>
            </a:xfrm>
            <a:custGeom>
              <a:avLst/>
              <a:gdLst/>
              <a:ahLst/>
              <a:cxnLst/>
              <a:rect r="r" b="b" t="t" l="l"/>
              <a:pathLst>
                <a:path h="167054" w="3795297">
                  <a:moveTo>
                    <a:pt x="53725" y="0"/>
                  </a:moveTo>
                  <a:lnTo>
                    <a:pt x="3741572" y="0"/>
                  </a:lnTo>
                  <a:cubicBezTo>
                    <a:pt x="3755820" y="0"/>
                    <a:pt x="3769485" y="5660"/>
                    <a:pt x="3779561" y="15736"/>
                  </a:cubicBezTo>
                  <a:cubicBezTo>
                    <a:pt x="3789637" y="25811"/>
                    <a:pt x="3795297" y="39476"/>
                    <a:pt x="3795297" y="53725"/>
                  </a:cubicBezTo>
                  <a:lnTo>
                    <a:pt x="3795297" y="113328"/>
                  </a:lnTo>
                  <a:cubicBezTo>
                    <a:pt x="3795297" y="143000"/>
                    <a:pt x="3771243" y="167054"/>
                    <a:pt x="3741572" y="167054"/>
                  </a:cubicBezTo>
                  <a:lnTo>
                    <a:pt x="53725" y="167054"/>
                  </a:lnTo>
                  <a:cubicBezTo>
                    <a:pt x="39476" y="167054"/>
                    <a:pt x="25811" y="161393"/>
                    <a:pt x="15736" y="151318"/>
                  </a:cubicBezTo>
                  <a:cubicBezTo>
                    <a:pt x="5660" y="141242"/>
                    <a:pt x="0" y="127577"/>
                    <a:pt x="0" y="113328"/>
                  </a:cubicBezTo>
                  <a:lnTo>
                    <a:pt x="0" y="53725"/>
                  </a:lnTo>
                  <a:cubicBezTo>
                    <a:pt x="0" y="39476"/>
                    <a:pt x="5660" y="25811"/>
                    <a:pt x="15736" y="15736"/>
                  </a:cubicBezTo>
                  <a:cubicBezTo>
                    <a:pt x="25811" y="5660"/>
                    <a:pt x="39476" y="0"/>
                    <a:pt x="537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795297" cy="205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49071" y="1311401"/>
            <a:ext cx="10777164" cy="4788843"/>
          </a:xfrm>
          <a:custGeom>
            <a:avLst/>
            <a:gdLst/>
            <a:ahLst/>
            <a:cxnLst/>
            <a:rect r="r" b="b" t="t" l="l"/>
            <a:pathLst>
              <a:path h="4788843" w="10777164">
                <a:moveTo>
                  <a:pt x="0" y="0"/>
                </a:moveTo>
                <a:lnTo>
                  <a:pt x="10777164" y="0"/>
                </a:lnTo>
                <a:lnTo>
                  <a:pt x="10777164" y="4788843"/>
                </a:lnTo>
                <a:lnTo>
                  <a:pt x="0" y="47888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366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40069" y="6100244"/>
            <a:ext cx="6563001" cy="4018527"/>
          </a:xfrm>
          <a:custGeom>
            <a:avLst/>
            <a:gdLst/>
            <a:ahLst/>
            <a:cxnLst/>
            <a:rect r="r" b="b" t="t" l="l"/>
            <a:pathLst>
              <a:path h="4018527" w="6563001">
                <a:moveTo>
                  <a:pt x="0" y="0"/>
                </a:moveTo>
                <a:lnTo>
                  <a:pt x="6563002" y="0"/>
                </a:lnTo>
                <a:lnTo>
                  <a:pt x="6563002" y="4018527"/>
                </a:lnTo>
                <a:lnTo>
                  <a:pt x="0" y="40185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96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99901" y="6598161"/>
            <a:ext cx="3128272" cy="3022693"/>
          </a:xfrm>
          <a:custGeom>
            <a:avLst/>
            <a:gdLst/>
            <a:ahLst/>
            <a:cxnLst/>
            <a:rect r="r" b="b" t="t" l="l"/>
            <a:pathLst>
              <a:path h="3022693" w="3128272">
                <a:moveTo>
                  <a:pt x="0" y="0"/>
                </a:moveTo>
                <a:lnTo>
                  <a:pt x="3128272" y="0"/>
                </a:lnTo>
                <a:lnTo>
                  <a:pt x="3128272" y="3022693"/>
                </a:lnTo>
                <a:lnTo>
                  <a:pt x="0" y="30226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26235" y="5143500"/>
            <a:ext cx="2012831" cy="719587"/>
          </a:xfrm>
          <a:custGeom>
            <a:avLst/>
            <a:gdLst/>
            <a:ahLst/>
            <a:cxnLst/>
            <a:rect r="r" b="b" t="t" l="l"/>
            <a:pathLst>
              <a:path h="719587" w="2012831">
                <a:moveTo>
                  <a:pt x="0" y="0"/>
                </a:moveTo>
                <a:lnTo>
                  <a:pt x="2012831" y="0"/>
                </a:lnTo>
                <a:lnTo>
                  <a:pt x="2012831" y="719587"/>
                </a:lnTo>
                <a:lnTo>
                  <a:pt x="0" y="7195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57275" y="412521"/>
            <a:ext cx="14091858" cy="448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93"/>
              </a:lnSpc>
            </a:pPr>
            <a:r>
              <a:rPr lang="en-US" sz="2638">
                <a:solidFill>
                  <a:srgbClr val="2A29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7.Which age_band and demographic values contribute the most to Retail sales?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2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3239733" y="-568383"/>
            <a:ext cx="5683180" cy="5740586"/>
          </a:xfrm>
          <a:custGeom>
            <a:avLst/>
            <a:gdLst/>
            <a:ahLst/>
            <a:cxnLst/>
            <a:rect r="r" b="b" t="t" l="l"/>
            <a:pathLst>
              <a:path h="5740586" w="5683180">
                <a:moveTo>
                  <a:pt x="0" y="0"/>
                </a:moveTo>
                <a:lnTo>
                  <a:pt x="5683180" y="0"/>
                </a:lnTo>
                <a:lnTo>
                  <a:pt x="5683180" y="5740586"/>
                </a:lnTo>
                <a:lnTo>
                  <a:pt x="0" y="5740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-28532" y="5496505"/>
            <a:ext cx="5683180" cy="5740586"/>
          </a:xfrm>
          <a:custGeom>
            <a:avLst/>
            <a:gdLst/>
            <a:ahLst/>
            <a:cxnLst/>
            <a:rect r="r" b="b" t="t" l="l"/>
            <a:pathLst>
              <a:path h="5740586" w="5683180">
                <a:moveTo>
                  <a:pt x="5683180" y="5740587"/>
                </a:moveTo>
                <a:lnTo>
                  <a:pt x="0" y="5740587"/>
                </a:lnTo>
                <a:lnTo>
                  <a:pt x="0" y="0"/>
                </a:lnTo>
                <a:lnTo>
                  <a:pt x="5683180" y="0"/>
                </a:lnTo>
                <a:lnTo>
                  <a:pt x="5683180" y="57405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3733092" y="-5419460"/>
            <a:ext cx="9523583" cy="9309303"/>
          </a:xfrm>
          <a:custGeom>
            <a:avLst/>
            <a:gdLst/>
            <a:ahLst/>
            <a:cxnLst/>
            <a:rect r="r" b="b" t="t" l="l"/>
            <a:pathLst>
              <a:path h="9309303" w="9523583">
                <a:moveTo>
                  <a:pt x="0" y="0"/>
                </a:moveTo>
                <a:lnTo>
                  <a:pt x="9523584" y="0"/>
                </a:lnTo>
                <a:lnTo>
                  <a:pt x="9523584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4633524" y="5632349"/>
            <a:ext cx="9523583" cy="9309303"/>
          </a:xfrm>
          <a:custGeom>
            <a:avLst/>
            <a:gdLst/>
            <a:ahLst/>
            <a:cxnLst/>
            <a:rect r="r" b="b" t="t" l="l"/>
            <a:pathLst>
              <a:path h="9309303" w="952358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15707" y="4653814"/>
            <a:ext cx="1349252" cy="1006879"/>
          </a:xfrm>
          <a:custGeom>
            <a:avLst/>
            <a:gdLst/>
            <a:ahLst/>
            <a:cxnLst/>
            <a:rect r="r" b="b" t="t" l="l"/>
            <a:pathLst>
              <a:path h="1006879" w="1349252">
                <a:moveTo>
                  <a:pt x="0" y="0"/>
                </a:moveTo>
                <a:lnTo>
                  <a:pt x="1349252" y="0"/>
                </a:lnTo>
                <a:lnTo>
                  <a:pt x="1349252" y="1006880"/>
                </a:lnTo>
                <a:lnTo>
                  <a:pt x="0" y="1006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463640"/>
            <a:ext cx="1349252" cy="1006879"/>
          </a:xfrm>
          <a:custGeom>
            <a:avLst/>
            <a:gdLst/>
            <a:ahLst/>
            <a:cxnLst/>
            <a:rect r="r" b="b" t="t" l="l"/>
            <a:pathLst>
              <a:path h="1006879" w="1349252">
                <a:moveTo>
                  <a:pt x="0" y="0"/>
                </a:moveTo>
                <a:lnTo>
                  <a:pt x="1349252" y="0"/>
                </a:lnTo>
                <a:lnTo>
                  <a:pt x="1349252" y="1006880"/>
                </a:lnTo>
                <a:lnTo>
                  <a:pt x="0" y="1006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41491" y="6690715"/>
            <a:ext cx="1011061" cy="1011061"/>
          </a:xfrm>
          <a:custGeom>
            <a:avLst/>
            <a:gdLst/>
            <a:ahLst/>
            <a:cxnLst/>
            <a:rect r="r" b="b" t="t" l="l"/>
            <a:pathLst>
              <a:path h="1011061" w="1011061">
                <a:moveTo>
                  <a:pt x="0" y="0"/>
                </a:moveTo>
                <a:lnTo>
                  <a:pt x="1011061" y="0"/>
                </a:lnTo>
                <a:lnTo>
                  <a:pt x="1011061" y="1011061"/>
                </a:lnTo>
                <a:lnTo>
                  <a:pt x="0" y="10110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70973" y="5141831"/>
            <a:ext cx="1152098" cy="1152098"/>
          </a:xfrm>
          <a:custGeom>
            <a:avLst/>
            <a:gdLst/>
            <a:ahLst/>
            <a:cxnLst/>
            <a:rect r="r" b="b" t="t" l="l"/>
            <a:pathLst>
              <a:path h="1152098" w="1152098">
                <a:moveTo>
                  <a:pt x="0" y="0"/>
                </a:moveTo>
                <a:lnTo>
                  <a:pt x="1152097" y="0"/>
                </a:lnTo>
                <a:lnTo>
                  <a:pt x="1152097" y="1152098"/>
                </a:lnTo>
                <a:lnTo>
                  <a:pt x="0" y="11520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28603" y="1440154"/>
            <a:ext cx="2452647" cy="2783146"/>
          </a:xfrm>
          <a:custGeom>
            <a:avLst/>
            <a:gdLst/>
            <a:ahLst/>
            <a:cxnLst/>
            <a:rect r="r" b="b" t="t" l="l"/>
            <a:pathLst>
              <a:path h="2783146" w="2452647">
                <a:moveTo>
                  <a:pt x="0" y="0"/>
                </a:moveTo>
                <a:lnTo>
                  <a:pt x="2452648" y="0"/>
                </a:lnTo>
                <a:lnTo>
                  <a:pt x="2452648" y="2783146"/>
                </a:lnTo>
                <a:lnTo>
                  <a:pt x="0" y="27831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717265" y="8074729"/>
            <a:ext cx="1059513" cy="1042296"/>
          </a:xfrm>
          <a:custGeom>
            <a:avLst/>
            <a:gdLst/>
            <a:ahLst/>
            <a:cxnLst/>
            <a:rect r="r" b="b" t="t" l="l"/>
            <a:pathLst>
              <a:path h="1042296" w="1059513">
                <a:moveTo>
                  <a:pt x="0" y="0"/>
                </a:moveTo>
                <a:lnTo>
                  <a:pt x="1059513" y="0"/>
                </a:lnTo>
                <a:lnTo>
                  <a:pt x="1059513" y="1042296"/>
                </a:lnTo>
                <a:lnTo>
                  <a:pt x="0" y="10422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98899" y="2404462"/>
            <a:ext cx="10312131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THANK YOU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90529" y="5413370"/>
            <a:ext cx="7363059" cy="55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4"/>
              </a:lnSpc>
            </a:pPr>
            <a:r>
              <a:rPr lang="en-US" sz="3260">
                <a:solidFill>
                  <a:srgbClr val="2A29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https://github.com/NikhilRoyDA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90529" y="6895832"/>
            <a:ext cx="10743902" cy="54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64"/>
              </a:lnSpc>
              <a:spcBef>
                <a:spcPct val="0"/>
              </a:spcBef>
            </a:pPr>
            <a:r>
              <a:rPr lang="en-US" b="true" sz="3260" strike="noStrike" u="none">
                <a:solidFill>
                  <a:srgbClr val="2A29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https://www.linkedin.com/in/nikhil-kumar-roy/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90529" y="8291366"/>
            <a:ext cx="5675965" cy="55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4"/>
              </a:lnSpc>
            </a:pPr>
            <a:r>
              <a:rPr lang="en-US" sz="3260">
                <a:solidFill>
                  <a:srgbClr val="2A29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nikhilroy744@gmail.com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2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60075" y="8527319"/>
            <a:ext cx="417777" cy="345711"/>
          </a:xfrm>
          <a:custGeom>
            <a:avLst/>
            <a:gdLst/>
            <a:ahLst/>
            <a:cxnLst/>
            <a:rect r="r" b="b" t="t" l="l"/>
            <a:pathLst>
              <a:path h="345711" w="417777">
                <a:moveTo>
                  <a:pt x="0" y="0"/>
                </a:moveTo>
                <a:lnTo>
                  <a:pt x="417777" y="0"/>
                </a:lnTo>
                <a:lnTo>
                  <a:pt x="417777" y="345711"/>
                </a:lnTo>
                <a:lnTo>
                  <a:pt x="0" y="345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4D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74294" y="2493799"/>
            <a:ext cx="6780506" cy="7693591"/>
          </a:xfrm>
          <a:custGeom>
            <a:avLst/>
            <a:gdLst/>
            <a:ahLst/>
            <a:cxnLst/>
            <a:rect r="r" b="b" t="t" l="l"/>
            <a:pathLst>
              <a:path h="7693591" w="6780506">
                <a:moveTo>
                  <a:pt x="0" y="0"/>
                </a:moveTo>
                <a:lnTo>
                  <a:pt x="6780505" y="0"/>
                </a:lnTo>
                <a:lnTo>
                  <a:pt x="6780505" y="7693592"/>
                </a:lnTo>
                <a:lnTo>
                  <a:pt x="0" y="76935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50830" y="807642"/>
            <a:ext cx="1736804" cy="1610491"/>
          </a:xfrm>
          <a:custGeom>
            <a:avLst/>
            <a:gdLst/>
            <a:ahLst/>
            <a:cxnLst/>
            <a:rect r="r" b="b" t="t" l="l"/>
            <a:pathLst>
              <a:path h="1610491" w="1736804">
                <a:moveTo>
                  <a:pt x="0" y="0"/>
                </a:moveTo>
                <a:lnTo>
                  <a:pt x="1736805" y="0"/>
                </a:lnTo>
                <a:lnTo>
                  <a:pt x="1736805" y="1610491"/>
                </a:lnTo>
                <a:lnTo>
                  <a:pt x="0" y="16104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4835" y="1015482"/>
            <a:ext cx="1647880" cy="1650882"/>
          </a:xfrm>
          <a:custGeom>
            <a:avLst/>
            <a:gdLst/>
            <a:ahLst/>
            <a:cxnLst/>
            <a:rect r="r" b="b" t="t" l="l"/>
            <a:pathLst>
              <a:path h="1650882" w="1647880">
                <a:moveTo>
                  <a:pt x="0" y="0"/>
                </a:moveTo>
                <a:lnTo>
                  <a:pt x="1647880" y="0"/>
                </a:lnTo>
                <a:lnTo>
                  <a:pt x="1647880" y="1650882"/>
                </a:lnTo>
                <a:lnTo>
                  <a:pt x="0" y="165088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387000" y="7559579"/>
            <a:ext cx="1245966" cy="1935482"/>
          </a:xfrm>
          <a:custGeom>
            <a:avLst/>
            <a:gdLst/>
            <a:ahLst/>
            <a:cxnLst/>
            <a:rect r="r" b="b" t="t" l="l"/>
            <a:pathLst>
              <a:path h="1935482" w="1245966">
                <a:moveTo>
                  <a:pt x="0" y="0"/>
                </a:moveTo>
                <a:lnTo>
                  <a:pt x="1245967" y="0"/>
                </a:lnTo>
                <a:lnTo>
                  <a:pt x="1245967" y="1935481"/>
                </a:lnTo>
                <a:lnTo>
                  <a:pt x="0" y="193548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43531" y="2658817"/>
            <a:ext cx="8618020" cy="50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3"/>
              </a:lnSpc>
              <a:spcBef>
                <a:spcPct val="0"/>
              </a:spcBef>
            </a:pPr>
            <a:r>
              <a:rPr lang="en-US" sz="3516">
                <a:solidFill>
                  <a:srgbClr val="2A294B"/>
                </a:solidFill>
                <a:latin typeface="Old Standard"/>
                <a:ea typeface="Old Standard"/>
                <a:cs typeface="Old Standard"/>
                <a:sym typeface="Old Standard"/>
              </a:rPr>
              <a:t>Data Dart is my latest venture and I want your help to analyze the sales and performance of my venture. In June 2020 - large-scale supply changes were made at Data Mart. All Data Mart products now use sustainable packaging methods in every single step from the farm all the way to the customer.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87635" y="1162050"/>
            <a:ext cx="3131301" cy="10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8"/>
              </a:lnSpc>
            </a:pPr>
            <a:r>
              <a:rPr lang="en-US" sz="7698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SCHEMA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2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447627" y="-19298"/>
            <a:ext cx="3821075" cy="3859671"/>
          </a:xfrm>
          <a:custGeom>
            <a:avLst/>
            <a:gdLst/>
            <a:ahLst/>
            <a:cxnLst/>
            <a:rect r="r" b="b" t="t" l="l"/>
            <a:pathLst>
              <a:path h="3859671" w="3821075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53171" y="707621"/>
            <a:ext cx="1349252" cy="1006879"/>
          </a:xfrm>
          <a:custGeom>
            <a:avLst/>
            <a:gdLst/>
            <a:ahLst/>
            <a:cxnLst/>
            <a:rect r="r" b="b" t="t" l="l"/>
            <a:pathLst>
              <a:path h="1006879" w="1349252">
                <a:moveTo>
                  <a:pt x="0" y="0"/>
                </a:moveTo>
                <a:lnTo>
                  <a:pt x="1349252" y="0"/>
                </a:lnTo>
                <a:lnTo>
                  <a:pt x="1349252" y="1006879"/>
                </a:lnTo>
                <a:lnTo>
                  <a:pt x="0" y="1006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6046" y="209875"/>
            <a:ext cx="14172283" cy="8278351"/>
          </a:xfrm>
          <a:custGeom>
            <a:avLst/>
            <a:gdLst/>
            <a:ahLst/>
            <a:cxnLst/>
            <a:rect r="r" b="b" t="t" l="l"/>
            <a:pathLst>
              <a:path h="8278351" w="14172283">
                <a:moveTo>
                  <a:pt x="0" y="0"/>
                </a:moveTo>
                <a:lnTo>
                  <a:pt x="14172283" y="0"/>
                </a:lnTo>
                <a:lnTo>
                  <a:pt x="14172283" y="8278350"/>
                </a:lnTo>
                <a:lnTo>
                  <a:pt x="0" y="82783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885" t="-9312" r="-275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26578" y="8658110"/>
            <a:ext cx="15177646" cy="1498793"/>
          </a:xfrm>
          <a:custGeom>
            <a:avLst/>
            <a:gdLst/>
            <a:ahLst/>
            <a:cxnLst/>
            <a:rect r="r" b="b" t="t" l="l"/>
            <a:pathLst>
              <a:path h="1498793" w="15177646">
                <a:moveTo>
                  <a:pt x="0" y="0"/>
                </a:moveTo>
                <a:lnTo>
                  <a:pt x="15177646" y="0"/>
                </a:lnTo>
                <a:lnTo>
                  <a:pt x="15177646" y="1498792"/>
                </a:lnTo>
                <a:lnTo>
                  <a:pt x="0" y="14987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954540" y="6048770"/>
            <a:ext cx="7333460" cy="1194747"/>
            <a:chOff x="0" y="0"/>
            <a:chExt cx="1931446" cy="3146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31446" cy="314666"/>
            </a:xfrm>
            <a:custGeom>
              <a:avLst/>
              <a:gdLst/>
              <a:ahLst/>
              <a:cxnLst/>
              <a:rect r="r" b="b" t="t" l="l"/>
              <a:pathLst>
                <a:path h="314666" w="1931446">
                  <a:moveTo>
                    <a:pt x="105570" y="0"/>
                  </a:moveTo>
                  <a:lnTo>
                    <a:pt x="1825877" y="0"/>
                  </a:lnTo>
                  <a:cubicBezTo>
                    <a:pt x="1884181" y="0"/>
                    <a:pt x="1931446" y="47265"/>
                    <a:pt x="1931446" y="105570"/>
                  </a:cubicBezTo>
                  <a:lnTo>
                    <a:pt x="1931446" y="209096"/>
                  </a:lnTo>
                  <a:cubicBezTo>
                    <a:pt x="1931446" y="237095"/>
                    <a:pt x="1920324" y="263947"/>
                    <a:pt x="1900526" y="283745"/>
                  </a:cubicBezTo>
                  <a:cubicBezTo>
                    <a:pt x="1880727" y="303543"/>
                    <a:pt x="1853875" y="314666"/>
                    <a:pt x="1825877" y="314666"/>
                  </a:cubicBezTo>
                  <a:lnTo>
                    <a:pt x="105570" y="314666"/>
                  </a:lnTo>
                  <a:cubicBezTo>
                    <a:pt x="77571" y="314666"/>
                    <a:pt x="50719" y="303543"/>
                    <a:pt x="30921" y="283745"/>
                  </a:cubicBezTo>
                  <a:cubicBezTo>
                    <a:pt x="11123" y="263947"/>
                    <a:pt x="0" y="237095"/>
                    <a:pt x="0" y="209096"/>
                  </a:cubicBezTo>
                  <a:lnTo>
                    <a:pt x="0" y="105570"/>
                  </a:lnTo>
                  <a:cubicBezTo>
                    <a:pt x="0" y="77571"/>
                    <a:pt x="11123" y="50719"/>
                    <a:pt x="30921" y="30921"/>
                  </a:cubicBezTo>
                  <a:cubicBezTo>
                    <a:pt x="50719" y="11123"/>
                    <a:pt x="77571" y="0"/>
                    <a:pt x="1055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31446" cy="352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098561" y="6112744"/>
            <a:ext cx="790561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DATA CLEANSING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2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-644318" y="-558979"/>
            <a:ext cx="3821075" cy="3859671"/>
          </a:xfrm>
          <a:custGeom>
            <a:avLst/>
            <a:gdLst/>
            <a:ahLst/>
            <a:cxnLst/>
            <a:rect r="r" b="b" t="t" l="l"/>
            <a:pathLst>
              <a:path h="3859671" w="3821075">
                <a:moveTo>
                  <a:pt x="0" y="3859672"/>
                </a:moveTo>
                <a:lnTo>
                  <a:pt x="3821075" y="3859672"/>
                </a:lnTo>
                <a:lnTo>
                  <a:pt x="3821075" y="0"/>
                </a:lnTo>
                <a:lnTo>
                  <a:pt x="0" y="0"/>
                </a:lnTo>
                <a:lnTo>
                  <a:pt x="0" y="38596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111243" y="-558979"/>
            <a:ext cx="3821075" cy="3859671"/>
          </a:xfrm>
          <a:custGeom>
            <a:avLst/>
            <a:gdLst/>
            <a:ahLst/>
            <a:cxnLst/>
            <a:rect r="r" b="b" t="t" l="l"/>
            <a:pathLst>
              <a:path h="3859671" w="3821075">
                <a:moveTo>
                  <a:pt x="0" y="0"/>
                </a:moveTo>
                <a:lnTo>
                  <a:pt x="3821075" y="0"/>
                </a:lnTo>
                <a:lnTo>
                  <a:pt x="3821075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4061" y="1370857"/>
            <a:ext cx="10943528" cy="8705758"/>
          </a:xfrm>
          <a:custGeom>
            <a:avLst/>
            <a:gdLst/>
            <a:ahLst/>
            <a:cxnLst/>
            <a:rect r="r" b="b" t="t" l="l"/>
            <a:pathLst>
              <a:path h="8705758" w="10943528">
                <a:moveTo>
                  <a:pt x="0" y="0"/>
                </a:moveTo>
                <a:lnTo>
                  <a:pt x="10943528" y="0"/>
                </a:lnTo>
                <a:lnTo>
                  <a:pt x="10943528" y="8705758"/>
                </a:lnTo>
                <a:lnTo>
                  <a:pt x="0" y="870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526" r="0" b="-268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16750" y="1414794"/>
            <a:ext cx="2750388" cy="8617883"/>
          </a:xfrm>
          <a:custGeom>
            <a:avLst/>
            <a:gdLst/>
            <a:ahLst/>
            <a:cxnLst/>
            <a:rect r="r" b="b" t="t" l="l"/>
            <a:pathLst>
              <a:path h="8617883" w="2750388">
                <a:moveTo>
                  <a:pt x="0" y="0"/>
                </a:moveTo>
                <a:lnTo>
                  <a:pt x="2750389" y="0"/>
                </a:lnTo>
                <a:lnTo>
                  <a:pt x="2750389" y="8617883"/>
                </a:lnTo>
                <a:lnTo>
                  <a:pt x="0" y="8617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43462" y="476829"/>
            <a:ext cx="12201076" cy="55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4"/>
              </a:lnSpc>
            </a:pPr>
            <a:r>
              <a:rPr lang="en-US" sz="3260">
                <a:solidFill>
                  <a:srgbClr val="2A29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  Which week numbers are missing from the dataset?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2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0746" y="4163513"/>
            <a:ext cx="3007254" cy="2564937"/>
          </a:xfrm>
          <a:custGeom>
            <a:avLst/>
            <a:gdLst/>
            <a:ahLst/>
            <a:cxnLst/>
            <a:rect r="r" b="b" t="t" l="l"/>
            <a:pathLst>
              <a:path h="2564937" w="3007254">
                <a:moveTo>
                  <a:pt x="0" y="0"/>
                </a:moveTo>
                <a:lnTo>
                  <a:pt x="3007254" y="0"/>
                </a:lnTo>
                <a:lnTo>
                  <a:pt x="3007254" y="2564936"/>
                </a:lnTo>
                <a:lnTo>
                  <a:pt x="0" y="2564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22826" y="-2275643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84253" y="1028700"/>
            <a:ext cx="1349252" cy="1006879"/>
          </a:xfrm>
          <a:custGeom>
            <a:avLst/>
            <a:gdLst/>
            <a:ahLst/>
            <a:cxnLst/>
            <a:rect r="r" b="b" t="t" l="l"/>
            <a:pathLst>
              <a:path h="1006879" w="1349252">
                <a:moveTo>
                  <a:pt x="0" y="0"/>
                </a:moveTo>
                <a:lnTo>
                  <a:pt x="1349252" y="0"/>
                </a:lnTo>
                <a:lnTo>
                  <a:pt x="1349252" y="1006879"/>
                </a:lnTo>
                <a:lnTo>
                  <a:pt x="0" y="1006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65026" y="-8449344"/>
            <a:ext cx="9523583" cy="9309303"/>
          </a:xfrm>
          <a:custGeom>
            <a:avLst/>
            <a:gdLst/>
            <a:ahLst/>
            <a:cxnLst/>
            <a:rect r="r" b="b" t="t" l="l"/>
            <a:pathLst>
              <a:path h="9309303" w="9523583">
                <a:moveTo>
                  <a:pt x="0" y="0"/>
                </a:moveTo>
                <a:lnTo>
                  <a:pt x="9523583" y="0"/>
                </a:lnTo>
                <a:lnTo>
                  <a:pt x="9523583" y="9309303"/>
                </a:lnTo>
                <a:lnTo>
                  <a:pt x="0" y="93093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8856383"/>
            <a:ext cx="16230600" cy="803835"/>
            <a:chOff x="0" y="0"/>
            <a:chExt cx="4274726" cy="2117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1710"/>
            </a:xfrm>
            <a:custGeom>
              <a:avLst/>
              <a:gdLst/>
              <a:ahLst/>
              <a:cxnLst/>
              <a:rect r="r" b="b" t="t" l="l"/>
              <a:pathLst>
                <a:path h="211710" w="4274726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35883" y="1160518"/>
            <a:ext cx="14648548" cy="6370522"/>
          </a:xfrm>
          <a:custGeom>
            <a:avLst/>
            <a:gdLst/>
            <a:ahLst/>
            <a:cxnLst/>
            <a:rect r="r" b="b" t="t" l="l"/>
            <a:pathLst>
              <a:path h="6370522" w="14648548">
                <a:moveTo>
                  <a:pt x="0" y="0"/>
                </a:moveTo>
                <a:lnTo>
                  <a:pt x="14648549" y="0"/>
                </a:lnTo>
                <a:lnTo>
                  <a:pt x="14648549" y="6370522"/>
                </a:lnTo>
                <a:lnTo>
                  <a:pt x="0" y="63705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5954" r="-2274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97381" y="8953789"/>
            <a:ext cx="15961919" cy="55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4"/>
              </a:lnSpc>
            </a:pPr>
            <a:r>
              <a:rPr lang="en-US" sz="3260">
                <a:solidFill>
                  <a:srgbClr val="2A29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2.How many total transactions were there for each year in the dataset?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2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35022" y="6049722"/>
            <a:ext cx="3388080" cy="3599554"/>
          </a:xfrm>
          <a:custGeom>
            <a:avLst/>
            <a:gdLst/>
            <a:ahLst/>
            <a:cxnLst/>
            <a:rect r="r" b="b" t="t" l="l"/>
            <a:pathLst>
              <a:path h="3599554" w="3388080">
                <a:moveTo>
                  <a:pt x="0" y="0"/>
                </a:moveTo>
                <a:lnTo>
                  <a:pt x="3388080" y="0"/>
                </a:lnTo>
                <a:lnTo>
                  <a:pt x="3388080" y="3599554"/>
                </a:lnTo>
                <a:lnTo>
                  <a:pt x="0" y="3599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47043" y="4519810"/>
            <a:ext cx="376059" cy="380820"/>
          </a:xfrm>
          <a:custGeom>
            <a:avLst/>
            <a:gdLst/>
            <a:ahLst/>
            <a:cxnLst/>
            <a:rect r="r" b="b" t="t" l="l"/>
            <a:pathLst>
              <a:path h="380820" w="376059">
                <a:moveTo>
                  <a:pt x="0" y="0"/>
                </a:moveTo>
                <a:lnTo>
                  <a:pt x="376059" y="0"/>
                </a:lnTo>
                <a:lnTo>
                  <a:pt x="376059" y="380820"/>
                </a:lnTo>
                <a:lnTo>
                  <a:pt x="0" y="380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60761" y="224865"/>
            <a:ext cx="14675105" cy="803835"/>
            <a:chOff x="0" y="0"/>
            <a:chExt cx="3865048" cy="211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65048" cy="211710"/>
            </a:xfrm>
            <a:custGeom>
              <a:avLst/>
              <a:gdLst/>
              <a:ahLst/>
              <a:cxnLst/>
              <a:rect r="r" b="b" t="t" l="l"/>
              <a:pathLst>
                <a:path h="211710" w="3865048">
                  <a:moveTo>
                    <a:pt x="52755" y="0"/>
                  </a:moveTo>
                  <a:lnTo>
                    <a:pt x="3812293" y="0"/>
                  </a:lnTo>
                  <a:cubicBezTo>
                    <a:pt x="3841429" y="0"/>
                    <a:pt x="3865048" y="23619"/>
                    <a:pt x="3865048" y="52755"/>
                  </a:cubicBezTo>
                  <a:lnTo>
                    <a:pt x="3865048" y="158954"/>
                  </a:lnTo>
                  <a:cubicBezTo>
                    <a:pt x="3865048" y="188090"/>
                    <a:pt x="3841429" y="211710"/>
                    <a:pt x="3812293" y="211710"/>
                  </a:cubicBezTo>
                  <a:lnTo>
                    <a:pt x="52755" y="211710"/>
                  </a:lnTo>
                  <a:cubicBezTo>
                    <a:pt x="23619" y="211710"/>
                    <a:pt x="0" y="188090"/>
                    <a:pt x="0" y="158954"/>
                  </a:cubicBezTo>
                  <a:lnTo>
                    <a:pt x="0" y="52755"/>
                  </a:lnTo>
                  <a:cubicBezTo>
                    <a:pt x="0" y="23619"/>
                    <a:pt x="23619" y="0"/>
                    <a:pt x="527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865048" cy="249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61982" y="1774128"/>
            <a:ext cx="11750738" cy="3735909"/>
          </a:xfrm>
          <a:custGeom>
            <a:avLst/>
            <a:gdLst/>
            <a:ahLst/>
            <a:cxnLst/>
            <a:rect r="r" b="b" t="t" l="l"/>
            <a:pathLst>
              <a:path h="3735909" w="11750738">
                <a:moveTo>
                  <a:pt x="0" y="0"/>
                </a:moveTo>
                <a:lnTo>
                  <a:pt x="11750738" y="0"/>
                </a:lnTo>
                <a:lnTo>
                  <a:pt x="11750738" y="3735909"/>
                </a:lnTo>
                <a:lnTo>
                  <a:pt x="0" y="37359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75543" y="2342038"/>
            <a:ext cx="5427668" cy="7826855"/>
          </a:xfrm>
          <a:custGeom>
            <a:avLst/>
            <a:gdLst/>
            <a:ahLst/>
            <a:cxnLst/>
            <a:rect r="r" b="b" t="t" l="l"/>
            <a:pathLst>
              <a:path h="7826855" w="5427668">
                <a:moveTo>
                  <a:pt x="0" y="0"/>
                </a:moveTo>
                <a:lnTo>
                  <a:pt x="5427668" y="0"/>
                </a:lnTo>
                <a:lnTo>
                  <a:pt x="5427668" y="7826855"/>
                </a:lnTo>
                <a:lnTo>
                  <a:pt x="0" y="78268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7809" y="322272"/>
            <a:ext cx="12712383" cy="55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4"/>
              </a:lnSpc>
            </a:pPr>
            <a:r>
              <a:rPr lang="en-US" sz="3260">
                <a:solidFill>
                  <a:srgbClr val="2A29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3.What are the total sales for each region for each month?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2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454465"/>
            <a:ext cx="16230600" cy="803835"/>
            <a:chOff x="0" y="0"/>
            <a:chExt cx="4274726" cy="211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1710"/>
            </a:xfrm>
            <a:custGeom>
              <a:avLst/>
              <a:gdLst/>
              <a:ahLst/>
              <a:cxnLst/>
              <a:rect r="r" b="b" t="t" l="l"/>
              <a:pathLst>
                <a:path h="211710" w="4274726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746606" y="5614935"/>
            <a:ext cx="2821711" cy="2169190"/>
          </a:xfrm>
          <a:custGeom>
            <a:avLst/>
            <a:gdLst/>
            <a:ahLst/>
            <a:cxnLst/>
            <a:rect r="r" b="b" t="t" l="l"/>
            <a:pathLst>
              <a:path h="2169190" w="2821711">
                <a:moveTo>
                  <a:pt x="0" y="0"/>
                </a:moveTo>
                <a:lnTo>
                  <a:pt x="2821711" y="0"/>
                </a:lnTo>
                <a:lnTo>
                  <a:pt x="2821711" y="2169190"/>
                </a:lnTo>
                <a:lnTo>
                  <a:pt x="0" y="2169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4447627" y="-19298"/>
            <a:ext cx="3821075" cy="3859671"/>
          </a:xfrm>
          <a:custGeom>
            <a:avLst/>
            <a:gdLst/>
            <a:ahLst/>
            <a:cxnLst/>
            <a:rect r="r" b="b" t="t" l="l"/>
            <a:pathLst>
              <a:path h="3859671" w="3821075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0733" y="865275"/>
            <a:ext cx="13350874" cy="3891209"/>
          </a:xfrm>
          <a:custGeom>
            <a:avLst/>
            <a:gdLst/>
            <a:ahLst/>
            <a:cxnLst/>
            <a:rect r="r" b="b" t="t" l="l"/>
            <a:pathLst>
              <a:path h="3891209" w="13350874">
                <a:moveTo>
                  <a:pt x="0" y="0"/>
                </a:moveTo>
                <a:lnTo>
                  <a:pt x="13350874" y="0"/>
                </a:lnTo>
                <a:lnTo>
                  <a:pt x="13350874" y="3891209"/>
                </a:lnTo>
                <a:lnTo>
                  <a:pt x="0" y="38912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46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91375" y="5481672"/>
            <a:ext cx="7500462" cy="2435717"/>
          </a:xfrm>
          <a:custGeom>
            <a:avLst/>
            <a:gdLst/>
            <a:ahLst/>
            <a:cxnLst/>
            <a:rect r="r" b="b" t="t" l="l"/>
            <a:pathLst>
              <a:path h="2435717" w="7500462">
                <a:moveTo>
                  <a:pt x="0" y="0"/>
                </a:moveTo>
                <a:lnTo>
                  <a:pt x="7500463" y="0"/>
                </a:lnTo>
                <a:lnTo>
                  <a:pt x="7500463" y="2435717"/>
                </a:lnTo>
                <a:lnTo>
                  <a:pt x="0" y="24357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7809" y="8551872"/>
            <a:ext cx="12712383" cy="55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4"/>
              </a:lnSpc>
            </a:pPr>
            <a:r>
              <a:rPr lang="en-US" sz="3260">
                <a:solidFill>
                  <a:srgbClr val="2A29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4.What is the total count of transactions for each platform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2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65026" y="-8449344"/>
            <a:ext cx="9523583" cy="9309303"/>
          </a:xfrm>
          <a:custGeom>
            <a:avLst/>
            <a:gdLst/>
            <a:ahLst/>
            <a:cxnLst/>
            <a:rect r="r" b="b" t="t" l="l"/>
            <a:pathLst>
              <a:path h="9309303" w="9523583">
                <a:moveTo>
                  <a:pt x="0" y="0"/>
                </a:moveTo>
                <a:lnTo>
                  <a:pt x="9523583" y="0"/>
                </a:lnTo>
                <a:lnTo>
                  <a:pt x="9523583" y="9309303"/>
                </a:lnTo>
                <a:lnTo>
                  <a:pt x="0" y="9309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63978" y="7831784"/>
            <a:ext cx="2036444" cy="2071838"/>
          </a:xfrm>
          <a:custGeom>
            <a:avLst/>
            <a:gdLst/>
            <a:ahLst/>
            <a:cxnLst/>
            <a:rect r="r" b="b" t="t" l="l"/>
            <a:pathLst>
              <a:path h="2071838" w="2036444">
                <a:moveTo>
                  <a:pt x="0" y="0"/>
                </a:moveTo>
                <a:lnTo>
                  <a:pt x="2036444" y="0"/>
                </a:lnTo>
                <a:lnTo>
                  <a:pt x="2036444" y="2071838"/>
                </a:lnTo>
                <a:lnTo>
                  <a:pt x="0" y="2071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74626" y="224865"/>
            <a:ext cx="16230600" cy="803835"/>
            <a:chOff x="0" y="0"/>
            <a:chExt cx="4274726" cy="211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1710"/>
            </a:xfrm>
            <a:custGeom>
              <a:avLst/>
              <a:gdLst/>
              <a:ahLst/>
              <a:cxnLst/>
              <a:rect r="r" b="b" t="t" l="l"/>
              <a:pathLst>
                <a:path h="211710" w="4274726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98072" y="1258501"/>
            <a:ext cx="9475575" cy="3830165"/>
          </a:xfrm>
          <a:custGeom>
            <a:avLst/>
            <a:gdLst/>
            <a:ahLst/>
            <a:cxnLst/>
            <a:rect r="r" b="b" t="t" l="l"/>
            <a:pathLst>
              <a:path h="3830165" w="9475575">
                <a:moveTo>
                  <a:pt x="0" y="0"/>
                </a:moveTo>
                <a:lnTo>
                  <a:pt x="9475575" y="0"/>
                </a:lnTo>
                <a:lnTo>
                  <a:pt x="9475575" y="3830165"/>
                </a:lnTo>
                <a:lnTo>
                  <a:pt x="0" y="38301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8072" y="5317266"/>
            <a:ext cx="9475575" cy="4750950"/>
          </a:xfrm>
          <a:custGeom>
            <a:avLst/>
            <a:gdLst/>
            <a:ahLst/>
            <a:cxnLst/>
            <a:rect r="r" b="b" t="t" l="l"/>
            <a:pathLst>
              <a:path h="4750950" w="9475575">
                <a:moveTo>
                  <a:pt x="0" y="0"/>
                </a:moveTo>
                <a:lnTo>
                  <a:pt x="9475575" y="0"/>
                </a:lnTo>
                <a:lnTo>
                  <a:pt x="9475575" y="4750950"/>
                </a:lnTo>
                <a:lnTo>
                  <a:pt x="0" y="47509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728" r="0" b="-272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254591" y="1258501"/>
            <a:ext cx="6466773" cy="6016766"/>
          </a:xfrm>
          <a:custGeom>
            <a:avLst/>
            <a:gdLst/>
            <a:ahLst/>
            <a:cxnLst/>
            <a:rect r="r" b="b" t="t" l="l"/>
            <a:pathLst>
              <a:path h="6016766" w="6466773">
                <a:moveTo>
                  <a:pt x="0" y="0"/>
                </a:moveTo>
                <a:lnTo>
                  <a:pt x="6466773" y="0"/>
                </a:lnTo>
                <a:lnTo>
                  <a:pt x="6466773" y="6016766"/>
                </a:lnTo>
                <a:lnTo>
                  <a:pt x="0" y="60167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3307" y="308087"/>
            <a:ext cx="15961919" cy="55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4"/>
              </a:lnSpc>
            </a:pPr>
            <a:r>
              <a:rPr lang="en-US" sz="3260">
                <a:solidFill>
                  <a:srgbClr val="2A29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5. What is the percentage of sales for Retail vs Shopify for each month?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2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5817822" y="-901136"/>
            <a:ext cx="3821075" cy="3859671"/>
          </a:xfrm>
          <a:custGeom>
            <a:avLst/>
            <a:gdLst/>
            <a:ahLst/>
            <a:cxnLst/>
            <a:rect r="r" b="b" t="t" l="l"/>
            <a:pathLst>
              <a:path h="3859671" w="3821075">
                <a:moveTo>
                  <a:pt x="0" y="0"/>
                </a:moveTo>
                <a:lnTo>
                  <a:pt x="3821074" y="0"/>
                </a:lnTo>
                <a:lnTo>
                  <a:pt x="3821074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35712" y="6835784"/>
            <a:ext cx="9523583" cy="9309303"/>
          </a:xfrm>
          <a:custGeom>
            <a:avLst/>
            <a:gdLst/>
            <a:ahLst/>
            <a:cxnLst/>
            <a:rect r="r" b="b" t="t" l="l"/>
            <a:pathLst>
              <a:path h="9309303" w="952358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6914640" y="1889701"/>
            <a:ext cx="9523583" cy="9309303"/>
          </a:xfrm>
          <a:custGeom>
            <a:avLst/>
            <a:gdLst/>
            <a:ahLst/>
            <a:cxnLst/>
            <a:rect r="r" b="b" t="t" l="l"/>
            <a:pathLst>
              <a:path h="9309303" w="952358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938867" y="343212"/>
            <a:ext cx="14410266" cy="634281"/>
            <a:chOff x="0" y="0"/>
            <a:chExt cx="3795297" cy="1670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5297" cy="167054"/>
            </a:xfrm>
            <a:custGeom>
              <a:avLst/>
              <a:gdLst/>
              <a:ahLst/>
              <a:cxnLst/>
              <a:rect r="r" b="b" t="t" l="l"/>
              <a:pathLst>
                <a:path h="167054" w="3795297">
                  <a:moveTo>
                    <a:pt x="53725" y="0"/>
                  </a:moveTo>
                  <a:lnTo>
                    <a:pt x="3741572" y="0"/>
                  </a:lnTo>
                  <a:cubicBezTo>
                    <a:pt x="3755820" y="0"/>
                    <a:pt x="3769485" y="5660"/>
                    <a:pt x="3779561" y="15736"/>
                  </a:cubicBezTo>
                  <a:cubicBezTo>
                    <a:pt x="3789637" y="25811"/>
                    <a:pt x="3795297" y="39476"/>
                    <a:pt x="3795297" y="53725"/>
                  </a:cubicBezTo>
                  <a:lnTo>
                    <a:pt x="3795297" y="113328"/>
                  </a:lnTo>
                  <a:cubicBezTo>
                    <a:pt x="3795297" y="143000"/>
                    <a:pt x="3771243" y="167054"/>
                    <a:pt x="3741572" y="167054"/>
                  </a:cubicBezTo>
                  <a:lnTo>
                    <a:pt x="53725" y="167054"/>
                  </a:lnTo>
                  <a:cubicBezTo>
                    <a:pt x="39476" y="167054"/>
                    <a:pt x="25811" y="161393"/>
                    <a:pt x="15736" y="151318"/>
                  </a:cubicBezTo>
                  <a:cubicBezTo>
                    <a:pt x="5660" y="141242"/>
                    <a:pt x="0" y="127577"/>
                    <a:pt x="0" y="113328"/>
                  </a:cubicBezTo>
                  <a:lnTo>
                    <a:pt x="0" y="53725"/>
                  </a:lnTo>
                  <a:cubicBezTo>
                    <a:pt x="0" y="39476"/>
                    <a:pt x="5660" y="25811"/>
                    <a:pt x="15736" y="15736"/>
                  </a:cubicBezTo>
                  <a:cubicBezTo>
                    <a:pt x="25811" y="5660"/>
                    <a:pt x="39476" y="0"/>
                    <a:pt x="537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5297" cy="205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13553" y="1272769"/>
            <a:ext cx="9392790" cy="8741878"/>
          </a:xfrm>
          <a:custGeom>
            <a:avLst/>
            <a:gdLst/>
            <a:ahLst/>
            <a:cxnLst/>
            <a:rect r="r" b="b" t="t" l="l"/>
            <a:pathLst>
              <a:path h="8741878" w="9392790">
                <a:moveTo>
                  <a:pt x="0" y="0"/>
                </a:moveTo>
                <a:lnTo>
                  <a:pt x="9392791" y="0"/>
                </a:lnTo>
                <a:lnTo>
                  <a:pt x="9392791" y="8741877"/>
                </a:lnTo>
                <a:lnTo>
                  <a:pt x="0" y="87418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5822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41364" y="2065435"/>
            <a:ext cx="7864799" cy="4478917"/>
          </a:xfrm>
          <a:custGeom>
            <a:avLst/>
            <a:gdLst/>
            <a:ahLst/>
            <a:cxnLst/>
            <a:rect r="r" b="b" t="t" l="l"/>
            <a:pathLst>
              <a:path h="4478917" w="7864799">
                <a:moveTo>
                  <a:pt x="0" y="0"/>
                </a:moveTo>
                <a:lnTo>
                  <a:pt x="7864799" y="0"/>
                </a:lnTo>
                <a:lnTo>
                  <a:pt x="7864799" y="4478917"/>
                </a:lnTo>
                <a:lnTo>
                  <a:pt x="0" y="44789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554" t="0" r="-188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57275" y="412521"/>
            <a:ext cx="14091858" cy="448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93"/>
              </a:lnSpc>
            </a:pPr>
            <a:r>
              <a:rPr lang="en-US" sz="2638">
                <a:solidFill>
                  <a:srgbClr val="2A29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6.What is the percentage of sales by demographic for each year in the dataset?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966510" y="7043918"/>
            <a:ext cx="3007254" cy="2564937"/>
          </a:xfrm>
          <a:custGeom>
            <a:avLst/>
            <a:gdLst/>
            <a:ahLst/>
            <a:cxnLst/>
            <a:rect r="r" b="b" t="t" l="l"/>
            <a:pathLst>
              <a:path h="2564937" w="3007254">
                <a:moveTo>
                  <a:pt x="0" y="0"/>
                </a:moveTo>
                <a:lnTo>
                  <a:pt x="3007254" y="0"/>
                </a:lnTo>
                <a:lnTo>
                  <a:pt x="3007254" y="2564936"/>
                </a:lnTo>
                <a:lnTo>
                  <a:pt x="0" y="25649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DAGgL73wmTs</dc:identifier>
  <dcterms:modified xsi:type="dcterms:W3CDTF">2011-08-01T06:04:30Z</dcterms:modified>
  <cp:revision>1</cp:revision>
  <dc:title>SQL Case Study  - DATA MART Analysis</dc:title>
</cp:coreProperties>
</file>