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2.jpg" ContentType="image/jpeg"/>
  <Override PartName="/ppt/media/image13.jpg" ContentType="image/jpeg"/>
  <Override PartName="/ppt/media/image15.jpg" ContentType="image/jpeg"/>
  <Override PartName="/ppt/media/image16.jpg" ContentType="image/jpe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75" r:id="rId2"/>
    <p:sldId id="388" r:id="rId3"/>
    <p:sldId id="302" r:id="rId4"/>
    <p:sldId id="384" r:id="rId5"/>
    <p:sldId id="383" r:id="rId6"/>
    <p:sldId id="386" r:id="rId7"/>
    <p:sldId id="389" r:id="rId8"/>
    <p:sldId id="390" r:id="rId9"/>
    <p:sldId id="391" r:id="rId10"/>
    <p:sldId id="385" r:id="rId11"/>
    <p:sldId id="279" r:id="rId12"/>
    <p:sldId id="395" r:id="rId13"/>
    <p:sldId id="396" r:id="rId14"/>
    <p:sldId id="393" r:id="rId15"/>
    <p:sldId id="400" r:id="rId16"/>
    <p:sldId id="402" r:id="rId17"/>
    <p:sldId id="401" r:id="rId18"/>
    <p:sldId id="404" r:id="rId19"/>
    <p:sldId id="414" r:id="rId20"/>
    <p:sldId id="405" r:id="rId21"/>
    <p:sldId id="406" r:id="rId22"/>
    <p:sldId id="413" r:id="rId23"/>
    <p:sldId id="412" r:id="rId24"/>
    <p:sldId id="407" r:id="rId25"/>
    <p:sldId id="415" r:id="rId26"/>
    <p:sldId id="416" r:id="rId27"/>
    <p:sldId id="387" r:id="rId28"/>
    <p:sldId id="366" r:id="rId29"/>
    <p:sldId id="394" r:id="rId30"/>
    <p:sldId id="30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 prakash" userId="beaf97485e976a52" providerId="LiveId" clId="{1D386092-7735-454B-8786-6D36CBEFD2DF}"/>
    <pc:docChg chg="undo custSel addSld delSld modSld">
      <pc:chgData name="jaya prakash" userId="beaf97485e976a52" providerId="LiveId" clId="{1D386092-7735-454B-8786-6D36CBEFD2DF}" dt="2025-03-03T02:01:34.519" v="66" actId="1076"/>
      <pc:docMkLst>
        <pc:docMk/>
      </pc:docMkLst>
      <pc:sldChg chg="addSp delSp modSp mod">
        <pc:chgData name="jaya prakash" userId="beaf97485e976a52" providerId="LiveId" clId="{1D386092-7735-454B-8786-6D36CBEFD2DF}" dt="2025-03-03T02:01:34.519" v="66" actId="1076"/>
        <pc:sldMkLst>
          <pc:docMk/>
          <pc:sldMk cId="0" sldId="275"/>
        </pc:sldMkLst>
        <pc:spChg chg="add mod">
          <ac:chgData name="jaya prakash" userId="beaf97485e976a52" providerId="LiveId" clId="{1D386092-7735-454B-8786-6D36CBEFD2DF}" dt="2025-03-03T02:01:20.373" v="64"/>
          <ac:spMkLst>
            <pc:docMk/>
            <pc:sldMk cId="0" sldId="275"/>
            <ac:spMk id="13" creationId="{8BB713E9-7E0E-7546-7002-3A62D52E2831}"/>
          </ac:spMkLst>
        </pc:spChg>
        <pc:spChg chg="mod">
          <ac:chgData name="jaya prakash" userId="beaf97485e976a52" providerId="LiveId" clId="{1D386092-7735-454B-8786-6D36CBEFD2DF}" dt="2025-03-03T01:58:38.739" v="61" actId="255"/>
          <ac:spMkLst>
            <pc:docMk/>
            <pc:sldMk cId="0" sldId="275"/>
            <ac:spMk id="14" creationId="{41C8031F-DC64-6DA7-5E1D-856D8119A1D3}"/>
          </ac:spMkLst>
        </pc:spChg>
        <pc:picChg chg="add del">
          <ac:chgData name="jaya prakash" userId="beaf97485e976a52" providerId="LiveId" clId="{1D386092-7735-454B-8786-6D36CBEFD2DF}" dt="2025-03-03T02:00:55.651" v="63" actId="21"/>
          <ac:picMkLst>
            <pc:docMk/>
            <pc:sldMk cId="0" sldId="275"/>
            <ac:picMk id="2" creationId="{00000000-0000-0000-0000-000000000000}"/>
          </ac:picMkLst>
        </pc:picChg>
        <pc:picChg chg="mod">
          <ac:chgData name="jaya prakash" userId="beaf97485e976a52" providerId="LiveId" clId="{1D386092-7735-454B-8786-6D36CBEFD2DF}" dt="2025-03-03T02:01:34.519" v="66" actId="1076"/>
          <ac:picMkLst>
            <pc:docMk/>
            <pc:sldMk cId="0" sldId="275"/>
            <ac:picMk id="3" creationId="{D20B592D-C5BA-5B8C-EB42-80FBD0A91D48}"/>
          </ac:picMkLst>
        </pc:picChg>
      </pc:sldChg>
      <pc:sldChg chg="del">
        <pc:chgData name="jaya prakash" userId="beaf97485e976a52" providerId="LiveId" clId="{1D386092-7735-454B-8786-6D36CBEFD2DF}" dt="2025-03-03T01:17:37.243" v="0" actId="47"/>
        <pc:sldMkLst>
          <pc:docMk/>
          <pc:sldMk cId="1749676657" sldId="403"/>
        </pc:sldMkLst>
      </pc:sldChg>
      <pc:sldChg chg="addSp delSp modSp mod">
        <pc:chgData name="jaya prakash" userId="beaf97485e976a52" providerId="LiveId" clId="{1D386092-7735-454B-8786-6D36CBEFD2DF}" dt="2025-03-03T01:20:22.911" v="13" actId="1076"/>
        <pc:sldMkLst>
          <pc:docMk/>
          <pc:sldMk cId="3784588847" sldId="413"/>
        </pc:sldMkLst>
        <pc:spChg chg="add del mod">
          <ac:chgData name="jaya prakash" userId="beaf97485e976a52" providerId="LiveId" clId="{1D386092-7735-454B-8786-6D36CBEFD2DF}" dt="2025-03-03T01:20:16.370" v="12"/>
          <ac:spMkLst>
            <pc:docMk/>
            <pc:sldMk cId="3784588847" sldId="413"/>
            <ac:spMk id="7" creationId="{79AB124F-7BF2-AF37-4E87-526B923109F5}"/>
          </ac:spMkLst>
        </pc:spChg>
        <pc:picChg chg="add mod">
          <ac:chgData name="jaya prakash" userId="beaf97485e976a52" providerId="LiveId" clId="{1D386092-7735-454B-8786-6D36CBEFD2DF}" dt="2025-03-03T01:20:22.911" v="13" actId="1076"/>
          <ac:picMkLst>
            <pc:docMk/>
            <pc:sldMk cId="3784588847" sldId="413"/>
            <ac:picMk id="9" creationId="{3F4346BB-27C7-57AE-D1CD-EB71F5BA03F9}"/>
          </ac:picMkLst>
        </pc:picChg>
        <pc:picChg chg="del">
          <ac:chgData name="jaya prakash" userId="beaf97485e976a52" providerId="LiveId" clId="{1D386092-7735-454B-8786-6D36CBEFD2DF}" dt="2025-03-03T01:20:02.738" v="11" actId="21"/>
          <ac:picMkLst>
            <pc:docMk/>
            <pc:sldMk cId="3784588847" sldId="413"/>
            <ac:picMk id="12" creationId="{F63C21BF-BF25-34B6-42A6-805B1879FD52}"/>
          </ac:picMkLst>
        </pc:picChg>
      </pc:sldChg>
      <pc:sldChg chg="addSp delSp modSp add mod">
        <pc:chgData name="jaya prakash" userId="beaf97485e976a52" providerId="LiveId" clId="{1D386092-7735-454B-8786-6D36CBEFD2DF}" dt="2025-03-03T01:19:08.093" v="10" actId="14100"/>
        <pc:sldMkLst>
          <pc:docMk/>
          <pc:sldMk cId="207820512" sldId="414"/>
        </pc:sldMkLst>
        <pc:picChg chg="del mod">
          <ac:chgData name="jaya prakash" userId="beaf97485e976a52" providerId="LiveId" clId="{1D386092-7735-454B-8786-6D36CBEFD2DF}" dt="2025-03-03T01:18:42.215" v="6" actId="21"/>
          <ac:picMkLst>
            <pc:docMk/>
            <pc:sldMk cId="207820512" sldId="414"/>
            <ac:picMk id="6" creationId="{607EC9DE-78DA-E3D1-39C7-F4D2BDCE4E75}"/>
          </ac:picMkLst>
        </pc:picChg>
        <pc:picChg chg="add mod">
          <ac:chgData name="jaya prakash" userId="beaf97485e976a52" providerId="LiveId" clId="{1D386092-7735-454B-8786-6D36CBEFD2DF}" dt="2025-03-03T01:19:08.093" v="10" actId="14100"/>
          <ac:picMkLst>
            <pc:docMk/>
            <pc:sldMk cId="207820512" sldId="414"/>
            <ac:picMk id="7" creationId="{3A2CC218-F3D8-16B5-A563-CA25C769EF31}"/>
          </ac:picMkLst>
        </pc:picChg>
      </pc:sldChg>
      <pc:sldChg chg="add del">
        <pc:chgData name="jaya prakash" userId="beaf97485e976a52" providerId="LiveId" clId="{1D386092-7735-454B-8786-6D36CBEFD2DF}" dt="2025-03-03T01:18:15.276" v="2" actId="47"/>
        <pc:sldMkLst>
          <pc:docMk/>
          <pc:sldMk cId="3104276186" sldId="414"/>
        </pc:sldMkLst>
      </pc:sldChg>
      <pc:sldChg chg="addSp delSp modSp add del mod">
        <pc:chgData name="jaya prakash" userId="beaf97485e976a52" providerId="LiveId" clId="{1D386092-7735-454B-8786-6D36CBEFD2DF}" dt="2025-03-03T01:21:04.989" v="17"/>
        <pc:sldMkLst>
          <pc:docMk/>
          <pc:sldMk cId="561694066" sldId="415"/>
        </pc:sldMkLst>
        <pc:spChg chg="add del mod">
          <ac:chgData name="jaya prakash" userId="beaf97485e976a52" providerId="LiveId" clId="{1D386092-7735-454B-8786-6D36CBEFD2DF}" dt="2025-03-03T01:21:03.789" v="16" actId="21"/>
          <ac:spMkLst>
            <pc:docMk/>
            <pc:sldMk cId="561694066" sldId="415"/>
            <ac:spMk id="7" creationId="{05A46DC8-CCE6-9535-A879-DC5872CCB5FE}"/>
          </ac:spMkLst>
        </pc:spChg>
        <pc:picChg chg="add del">
          <ac:chgData name="jaya prakash" userId="beaf97485e976a52" providerId="LiveId" clId="{1D386092-7735-454B-8786-6D36CBEFD2DF}" dt="2025-03-03T01:21:03.789" v="16" actId="21"/>
          <ac:picMkLst>
            <pc:docMk/>
            <pc:sldMk cId="561694066" sldId="415"/>
            <ac:picMk id="9" creationId="{A7CA7445-C637-6EC1-E98D-FB5CCD76226F}"/>
          </ac:picMkLst>
        </pc:picChg>
      </pc:sldChg>
      <pc:sldChg chg="addSp delSp modSp add mod">
        <pc:chgData name="jaya prakash" userId="beaf97485e976a52" providerId="LiveId" clId="{1D386092-7735-454B-8786-6D36CBEFD2DF}" dt="2025-03-03T01:22:08.954" v="25"/>
        <pc:sldMkLst>
          <pc:docMk/>
          <pc:sldMk cId="1483174684" sldId="415"/>
        </pc:sldMkLst>
        <pc:picChg chg="del">
          <ac:chgData name="jaya prakash" userId="beaf97485e976a52" providerId="LiveId" clId="{1D386092-7735-454B-8786-6D36CBEFD2DF}" dt="2025-03-03T01:21:39.064" v="19" actId="21"/>
          <ac:picMkLst>
            <pc:docMk/>
            <pc:sldMk cId="1483174684" sldId="415"/>
            <ac:picMk id="6" creationId="{51A6F13B-707D-FD9B-B781-868BB4CE2724}"/>
          </ac:picMkLst>
        </pc:picChg>
        <pc:picChg chg="add mod">
          <ac:chgData name="jaya prakash" userId="beaf97485e976a52" providerId="LiveId" clId="{1D386092-7735-454B-8786-6D36CBEFD2DF}" dt="2025-03-03T01:22:05.172" v="24" actId="14100"/>
          <ac:picMkLst>
            <pc:docMk/>
            <pc:sldMk cId="1483174684" sldId="415"/>
            <ac:picMk id="7" creationId="{3864986C-7FDD-C57F-040A-4FCBC0F9DB0C}"/>
          </ac:picMkLst>
        </pc:picChg>
        <pc:picChg chg="add mod">
          <ac:chgData name="jaya prakash" userId="beaf97485e976a52" providerId="LiveId" clId="{1D386092-7735-454B-8786-6D36CBEFD2DF}" dt="2025-03-03T01:22:08.954" v="25"/>
          <ac:picMkLst>
            <pc:docMk/>
            <pc:sldMk cId="1483174684" sldId="415"/>
            <ac:picMk id="10" creationId="{D6FEDFCD-2EF1-015E-330A-006E125B84F0}"/>
          </ac:picMkLst>
        </pc:picChg>
      </pc:sldChg>
      <pc:sldChg chg="addSp modSp add mod">
        <pc:chgData name="jaya prakash" userId="beaf97485e976a52" providerId="LiveId" clId="{1D386092-7735-454B-8786-6D36CBEFD2DF}" dt="2025-03-03T01:22:48.125" v="31" actId="1076"/>
        <pc:sldMkLst>
          <pc:docMk/>
          <pc:sldMk cId="3483865021" sldId="416"/>
        </pc:sldMkLst>
        <pc:picChg chg="add mod">
          <ac:chgData name="jaya prakash" userId="beaf97485e976a52" providerId="LiveId" clId="{1D386092-7735-454B-8786-6D36CBEFD2DF}" dt="2025-03-03T01:22:48.125" v="31" actId="1076"/>
          <ac:picMkLst>
            <pc:docMk/>
            <pc:sldMk cId="3483865021" sldId="416"/>
            <ac:picMk id="6" creationId="{F511E450-CCB2-FA03-6021-55F951640C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3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3 March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3 March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3 March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3 March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3 March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47437" y="838200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447800" y="3351179"/>
            <a:ext cx="6709143" cy="885409"/>
          </a:xfrm>
        </p:spPr>
        <p:txBody>
          <a:bodyPr>
            <a:normAutofit lnSpcReduction="10000"/>
          </a:bodyPr>
          <a:lstStyle/>
          <a:p>
            <a:endParaRPr lang="en-US" sz="2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Agile Cloud Encryption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3 March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image2.jpeg">
            <a:extLst>
              <a:ext uri="{FF2B5EF4-FFF2-40B4-BE49-F238E27FC236}">
                <a16:creationId xmlns:a16="http://schemas.microsoft.com/office/drawing/2014/main" id="{D20B592D-C5BA-5B8C-EB42-80FBD0A91D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C8031F-DC64-6DA7-5E1D-856D8119A1D3}"/>
              </a:ext>
            </a:extLst>
          </p:cNvPr>
          <p:cNvSpPr txBox="1"/>
          <p:nvPr/>
        </p:nvSpPr>
        <p:spPr>
          <a:xfrm>
            <a:off x="1066800" y="1833211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31E86DB-7CEA-B3DC-1DF2-33457A550B1A}"/>
              </a:ext>
            </a:extLst>
          </p:cNvPr>
          <p:cNvSpPr txBox="1">
            <a:spLocks/>
          </p:cNvSpPr>
          <p:nvPr/>
        </p:nvSpPr>
        <p:spPr>
          <a:xfrm>
            <a:off x="457200" y="4901084"/>
            <a:ext cx="8381999" cy="148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PROJECT STUDENTS                                                          GUIDE</a:t>
            </a:r>
          </a:p>
          <a:p>
            <a:pPr algn="l"/>
            <a:r>
              <a:rPr lang="en-US" sz="2000" b="1" dirty="0" err="1">
                <a:solidFill>
                  <a:schemeClr val="tx1"/>
                </a:solidFill>
              </a:rPr>
              <a:t>Ch.Eswar</a:t>
            </a:r>
            <a:r>
              <a:rPr lang="en-US" sz="2000" b="1" dirty="0">
                <a:solidFill>
                  <a:schemeClr val="tx1"/>
                </a:solidFill>
              </a:rPr>
              <a:t>,  41110270                                                  </a:t>
            </a:r>
            <a:r>
              <a:rPr lang="en-US" sz="2000" b="1" dirty="0" err="1">
                <a:solidFill>
                  <a:schemeClr val="tx1"/>
                </a:solidFill>
              </a:rPr>
              <a:t>Ms.E.Vinothini</a:t>
            </a:r>
            <a:r>
              <a:rPr lang="en-US" sz="2000" b="1" dirty="0">
                <a:solidFill>
                  <a:schemeClr val="tx1"/>
                </a:solidFill>
              </a:rPr>
              <a:t>, M.E.,  </a:t>
            </a:r>
          </a:p>
          <a:p>
            <a:pPr algn="l"/>
            <a:r>
              <a:rPr lang="en-US" sz="2000" b="1" dirty="0" err="1">
                <a:solidFill>
                  <a:schemeClr val="tx1"/>
                </a:solidFill>
              </a:rPr>
              <a:t>P.Jaya</a:t>
            </a:r>
            <a:r>
              <a:rPr lang="en-US" sz="2000" b="1" dirty="0">
                <a:solidFill>
                  <a:schemeClr val="tx1"/>
                </a:solidFill>
              </a:rPr>
              <a:t> Prakash, 41110943                                           Assistant Professor ,CSE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8BB713E9-7E0E-7546-7002-3A62D52E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24" y="1946744"/>
            <a:ext cx="777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OF COMPUTER SCIENCE AND ENGINEERING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PHASE </a:t>
            </a:r>
            <a:r>
              <a:rPr lang="en-US" altLang="en-US" sz="2000" b="1" dirty="0">
                <a:latin typeface="Arial" panose="020B0604020202020204" pitchFamily="34" charset="0"/>
              </a:rPr>
              <a:t>III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REVIEW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INFERENCES FROM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marL="356870" marR="7620" indent="-344805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lang="en-US" sz="2000" spc="-5" dirty="0">
                <a:latin typeface="Arial MT"/>
                <a:cs typeface="Arial MT"/>
              </a:rPr>
              <a:t>Data</a:t>
            </a:r>
            <a:r>
              <a:rPr lang="en-US" sz="2000" dirty="0">
                <a:latin typeface="Arial MT"/>
                <a:cs typeface="Arial MT"/>
              </a:rPr>
              <a:t> Security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Concerns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in</a:t>
            </a:r>
            <a:r>
              <a:rPr lang="en-US" sz="2000" spc="53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Cloud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Computing:</a:t>
            </a:r>
            <a:r>
              <a:rPr lang="en-US" sz="2000" dirty="0">
                <a:latin typeface="Arial MT"/>
                <a:cs typeface="Arial MT"/>
              </a:rPr>
              <a:t> The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literature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highlights a growing concern regarding data security within cloud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computing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environments.</a:t>
            </a:r>
            <a:endParaRPr lang="en-US" sz="2000" dirty="0">
              <a:latin typeface="Arial MT"/>
              <a:cs typeface="Arial MT"/>
            </a:endParaRPr>
          </a:p>
          <a:p>
            <a:pPr marL="356870" marR="8255" indent="-344805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357505" algn="l"/>
              </a:tabLst>
            </a:pPr>
            <a:r>
              <a:rPr lang="en-US" sz="2000" spc="-15" dirty="0">
                <a:latin typeface="Arial MT"/>
                <a:cs typeface="Arial MT"/>
              </a:rPr>
              <a:t>As </a:t>
            </a:r>
            <a:r>
              <a:rPr lang="en-US" sz="2000" spc="-5" dirty="0">
                <a:latin typeface="Arial MT"/>
                <a:cs typeface="Arial MT"/>
              </a:rPr>
              <a:t>organizations </a:t>
            </a:r>
            <a:r>
              <a:rPr lang="en-US" sz="2000" dirty="0">
                <a:latin typeface="Arial MT"/>
                <a:cs typeface="Arial MT"/>
              </a:rPr>
              <a:t>increasingly </a:t>
            </a:r>
            <a:r>
              <a:rPr lang="en-US" sz="2000" spc="5" dirty="0">
                <a:latin typeface="Arial MT"/>
                <a:cs typeface="Arial MT"/>
              </a:rPr>
              <a:t>rely </a:t>
            </a:r>
            <a:r>
              <a:rPr lang="en-US" sz="2000" dirty="0">
                <a:latin typeface="Arial MT"/>
                <a:cs typeface="Arial MT"/>
              </a:rPr>
              <a:t>on </a:t>
            </a:r>
            <a:r>
              <a:rPr lang="en-US" sz="2000" spc="-5" dirty="0">
                <a:latin typeface="Arial MT"/>
                <a:cs typeface="Arial MT"/>
              </a:rPr>
              <a:t>cloud services to store </a:t>
            </a:r>
            <a:r>
              <a:rPr lang="en-US" sz="2000" spc="-10" dirty="0">
                <a:latin typeface="Arial MT"/>
                <a:cs typeface="Arial MT"/>
              </a:rPr>
              <a:t>and </a:t>
            </a:r>
            <a:r>
              <a:rPr lang="en-US" sz="2000" spc="-5" dirty="0">
                <a:latin typeface="Arial MT"/>
                <a:cs typeface="Arial MT"/>
              </a:rPr>
              <a:t> manage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their</a:t>
            </a:r>
            <a:r>
              <a:rPr lang="en-US" sz="2000" spc="-5" dirty="0">
                <a:latin typeface="Arial MT"/>
                <a:cs typeface="Arial MT"/>
              </a:rPr>
              <a:t> data,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the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risk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of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</a:t>
            </a:r>
            <a:r>
              <a:rPr lang="en-US" sz="2000" spc="-5" dirty="0">
                <a:latin typeface="Arial MT"/>
                <a:cs typeface="Arial MT"/>
              </a:rPr>
              <a:t> breaches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and</a:t>
            </a:r>
            <a:r>
              <a:rPr lang="en-US" sz="2000" spc="-5" dirty="0">
                <a:latin typeface="Arial MT"/>
                <a:cs typeface="Arial MT"/>
              </a:rPr>
              <a:t> unauthorized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access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has</a:t>
            </a:r>
            <a:r>
              <a:rPr lang="en-US" sz="2000" spc="3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escalated.</a:t>
            </a:r>
            <a:endParaRPr lang="en-US" sz="2000" dirty="0">
              <a:latin typeface="Arial MT"/>
              <a:cs typeface="Arial MT"/>
            </a:endParaRPr>
          </a:p>
          <a:p>
            <a:pPr marL="356870" marR="5715" indent="-344805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357505" algn="l"/>
              </a:tabLst>
            </a:pPr>
            <a:r>
              <a:rPr lang="en-US" sz="2000" spc="-30" dirty="0">
                <a:latin typeface="Arial MT"/>
                <a:cs typeface="Arial MT"/>
              </a:rPr>
              <a:t>Various </a:t>
            </a:r>
            <a:r>
              <a:rPr lang="en-US" sz="2000" spc="-5" dirty="0">
                <a:latin typeface="Arial MT"/>
                <a:cs typeface="Arial MT"/>
              </a:rPr>
              <a:t>encryption techniques </a:t>
            </a:r>
            <a:r>
              <a:rPr lang="en-US" sz="2000" spc="-10" dirty="0">
                <a:latin typeface="Arial MT"/>
                <a:cs typeface="Arial MT"/>
              </a:rPr>
              <a:t>and </a:t>
            </a:r>
            <a:r>
              <a:rPr lang="en-US" sz="2000" spc="-5" dirty="0">
                <a:latin typeface="Arial MT"/>
                <a:cs typeface="Arial MT"/>
              </a:rPr>
              <a:t>methods </a:t>
            </a:r>
            <a:r>
              <a:rPr lang="en-US" sz="2000" dirty="0">
                <a:latin typeface="Arial MT"/>
                <a:cs typeface="Arial MT"/>
              </a:rPr>
              <a:t>for </a:t>
            </a:r>
            <a:r>
              <a:rPr lang="en-US" sz="2000" spc="-5" dirty="0">
                <a:latin typeface="Arial MT"/>
                <a:cs typeface="Arial MT"/>
              </a:rPr>
              <a:t>securing </a:t>
            </a:r>
            <a:r>
              <a:rPr lang="en-US" sz="2000" spc="-10" dirty="0">
                <a:latin typeface="Arial MT"/>
                <a:cs typeface="Arial MT"/>
              </a:rPr>
              <a:t>data at </a:t>
            </a:r>
            <a:r>
              <a:rPr lang="en-US" sz="2000" spc="-5" dirty="0">
                <a:latin typeface="Arial MT"/>
                <a:cs typeface="Arial MT"/>
              </a:rPr>
              <a:t>rest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and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in</a:t>
            </a:r>
            <a:r>
              <a:rPr lang="en-US" sz="2000" spc="-5" dirty="0">
                <a:latin typeface="Arial MT"/>
                <a:cs typeface="Arial MT"/>
              </a:rPr>
              <a:t> transit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have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been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explored,</a:t>
            </a:r>
            <a:r>
              <a:rPr lang="en-US" sz="2000" dirty="0">
                <a:latin typeface="Arial MT"/>
                <a:cs typeface="Arial MT"/>
              </a:rPr>
              <a:t> emphasizing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the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urgency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of 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developing</a:t>
            </a:r>
            <a:r>
              <a:rPr lang="en-US" sz="2000" spc="1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robust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encryption</a:t>
            </a:r>
            <a:r>
              <a:rPr lang="en-US" sz="2000" spc="8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systems.</a:t>
            </a:r>
            <a:endParaRPr lang="en-US" sz="2000" dirty="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27355" algn="l"/>
              </a:tabLst>
            </a:pPr>
            <a:r>
              <a:rPr lang="en-US" sz="2000" dirty="0"/>
              <a:t>	</a:t>
            </a:r>
            <a:r>
              <a:rPr lang="en-US" sz="2000" spc="-5" dirty="0">
                <a:latin typeface="Arial MT"/>
                <a:cs typeface="Arial MT"/>
              </a:rPr>
              <a:t>Importance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of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</a:t>
            </a:r>
            <a:r>
              <a:rPr lang="en-US" sz="2000" spc="-5" dirty="0">
                <a:latin typeface="Arial MT"/>
                <a:cs typeface="Arial MT"/>
              </a:rPr>
              <a:t> Chunking: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5" dirty="0">
                <a:latin typeface="Arial MT"/>
                <a:cs typeface="Arial MT"/>
              </a:rPr>
              <a:t>The</a:t>
            </a:r>
            <a:r>
              <a:rPr lang="en-US" sz="2000" spc="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survey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underscores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the </a:t>
            </a:r>
            <a:r>
              <a:rPr lang="en-US" sz="2000" spc="-5" dirty="0">
                <a:latin typeface="Arial MT"/>
                <a:cs typeface="Arial MT"/>
              </a:rPr>
              <a:t> significance </a:t>
            </a:r>
            <a:r>
              <a:rPr lang="en-US" sz="2000" spc="-10" dirty="0">
                <a:latin typeface="Arial MT"/>
                <a:cs typeface="Arial MT"/>
              </a:rPr>
              <a:t>of data </a:t>
            </a:r>
            <a:r>
              <a:rPr lang="en-US" sz="2000" spc="-5" dirty="0">
                <a:latin typeface="Arial MT"/>
                <a:cs typeface="Arial MT"/>
              </a:rPr>
              <a:t>chunking </a:t>
            </a:r>
            <a:r>
              <a:rPr lang="en-US" sz="2000" spc="-10" dirty="0">
                <a:latin typeface="Arial MT"/>
                <a:cs typeface="Arial MT"/>
              </a:rPr>
              <a:t>as an </a:t>
            </a:r>
            <a:r>
              <a:rPr lang="en-US" sz="2000" spc="-5" dirty="0">
                <a:latin typeface="Arial MT"/>
                <a:cs typeface="Arial MT"/>
              </a:rPr>
              <a:t>essential component </a:t>
            </a:r>
            <a:r>
              <a:rPr lang="en-US" sz="2000" spc="-10" dirty="0">
                <a:latin typeface="Arial MT"/>
                <a:cs typeface="Arial MT"/>
              </a:rPr>
              <a:t>of efficient 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</a:t>
            </a:r>
            <a:r>
              <a:rPr lang="en-US" sz="2000" spc="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management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in</a:t>
            </a:r>
            <a:r>
              <a:rPr lang="en-US" sz="2000" spc="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the cloud</a:t>
            </a:r>
            <a:r>
              <a:rPr lang="en-US" sz="2400" spc="-10" dirty="0">
                <a:latin typeface="Arial MT"/>
                <a:cs typeface="Arial MT"/>
              </a:rPr>
              <a:t>.</a:t>
            </a:r>
            <a:endParaRPr lang="en-US" sz="2400" dirty="0">
              <a:latin typeface="Arial MT"/>
              <a:cs typeface="Arial MT"/>
            </a:endParaRPr>
          </a:p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/>
          </a:bodyPr>
          <a:lstStyle/>
          <a:p>
            <a:r>
              <a:rPr lang="en-US" sz="3200" dirty="0">
                <a:cs typeface="Arial" pitchFamily="34" charset="0"/>
              </a:rPr>
              <a:t>PROPOSED SYSTEM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41AE-4684-4D5C-854F-1AB768A2C094}" type="datetime3">
              <a:rPr lang="en-US" smtClean="0"/>
              <a:t>3 March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DF4-0DA2-AB30-A484-A43BC0CD4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>
            <a:normAutofit fontScale="25000" lnSpcReduction="20000"/>
          </a:bodyPr>
          <a:lstStyle/>
          <a:p>
            <a:pPr marL="356870" marR="5080" indent="-344805" algn="just">
              <a:lnSpc>
                <a:spcPct val="17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lang="en-US" sz="8000" spc="-5" dirty="0">
                <a:latin typeface="Arial MT"/>
                <a:cs typeface="Arial MT"/>
              </a:rPr>
              <a:t>Here,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we</a:t>
            </a:r>
            <a:r>
              <a:rPr lang="en-US" sz="8000" spc="-5" dirty="0">
                <a:latin typeface="Arial MT"/>
                <a:cs typeface="Arial MT"/>
              </a:rPr>
              <a:t> report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5" dirty="0">
                <a:latin typeface="Arial MT"/>
                <a:cs typeface="Arial MT"/>
              </a:rPr>
              <a:t>on</a:t>
            </a:r>
            <a:r>
              <a:rPr lang="en-US" sz="8000" spc="1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a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5" dirty="0">
                <a:latin typeface="Arial MT"/>
                <a:cs typeface="Arial MT"/>
              </a:rPr>
              <a:t>new</a:t>
            </a:r>
            <a:r>
              <a:rPr lang="en-US" sz="8000" spc="10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method</a:t>
            </a:r>
            <a:r>
              <a:rPr lang="en-US" sz="8000" spc="5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that</a:t>
            </a:r>
            <a:r>
              <a:rPr lang="en-US" sz="8000" spc="-5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combines</a:t>
            </a:r>
            <a:r>
              <a:rPr lang="en-US" sz="8000" spc="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multi-layer 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encryption,</a:t>
            </a:r>
            <a:r>
              <a:rPr lang="en-US" sz="8000" spc="-5" dirty="0">
                <a:latin typeface="Arial MT"/>
                <a:cs typeface="Arial MT"/>
              </a:rPr>
              <a:t> distributed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file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chunking,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storage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over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several</a:t>
            </a:r>
            <a:r>
              <a:rPr lang="en-US" sz="8000" dirty="0">
                <a:latin typeface="Arial MT"/>
                <a:cs typeface="Arial MT"/>
              </a:rPr>
              <a:t> cloud </a:t>
            </a:r>
            <a:r>
              <a:rPr lang="en-US" sz="8000" spc="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platforms, </a:t>
            </a:r>
            <a:r>
              <a:rPr lang="en-US" sz="8000" spc="-10" dirty="0">
                <a:latin typeface="Arial MT"/>
                <a:cs typeface="Arial MT"/>
              </a:rPr>
              <a:t>and </a:t>
            </a:r>
            <a:r>
              <a:rPr lang="en-US" sz="8000" spc="-5" dirty="0">
                <a:latin typeface="Arial MT"/>
                <a:cs typeface="Arial MT"/>
              </a:rPr>
              <a:t>one-time password </a:t>
            </a:r>
            <a:r>
              <a:rPr lang="en-US" sz="8000" dirty="0">
                <a:latin typeface="Arial MT"/>
                <a:cs typeface="Arial MT"/>
              </a:rPr>
              <a:t>(OTP) </a:t>
            </a:r>
            <a:r>
              <a:rPr lang="en-US" sz="8000" spc="-5" dirty="0">
                <a:latin typeface="Arial MT"/>
                <a:cs typeface="Arial MT"/>
              </a:rPr>
              <a:t>based authentication </a:t>
            </a:r>
            <a:r>
              <a:rPr lang="en-US" sz="8000" spc="15" dirty="0">
                <a:latin typeface="Arial MT"/>
                <a:cs typeface="Arial MT"/>
              </a:rPr>
              <a:t>to </a:t>
            </a:r>
            <a:r>
              <a:rPr lang="en-US" sz="8000" spc="2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improve</a:t>
            </a:r>
            <a:r>
              <a:rPr lang="en-US" sz="8000" spc="-10" dirty="0">
                <a:latin typeface="Arial MT"/>
                <a:cs typeface="Arial MT"/>
              </a:rPr>
              <a:t> the</a:t>
            </a:r>
            <a:r>
              <a:rPr lang="en-US" sz="8000" spc="1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security</a:t>
            </a:r>
            <a:r>
              <a:rPr lang="en-US" sz="8000" spc="1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of</a:t>
            </a:r>
            <a:r>
              <a:rPr lang="en-US" sz="8000" spc="-10" dirty="0">
                <a:latin typeface="Arial MT"/>
                <a:cs typeface="Arial MT"/>
              </a:rPr>
              <a:t> cloud</a:t>
            </a:r>
            <a:r>
              <a:rPr lang="en-US" sz="8000" spc="1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storage</a:t>
            </a:r>
            <a:r>
              <a:rPr lang="en-US" sz="8000" spc="2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systems.</a:t>
            </a:r>
          </a:p>
          <a:p>
            <a:pPr marL="356870" marR="5080" indent="-344805" algn="just">
              <a:lnSpc>
                <a:spcPct val="17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lang="en-US" sz="8000" spc="-5" dirty="0">
                <a:latin typeface="Arial MT"/>
                <a:cs typeface="Arial MT"/>
              </a:rPr>
              <a:t> Our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suggested</a:t>
            </a:r>
            <a:r>
              <a:rPr lang="en-US" sz="8000" dirty="0">
                <a:latin typeface="Arial MT"/>
                <a:cs typeface="Arial MT"/>
              </a:rPr>
              <a:t> method</a:t>
            </a:r>
            <a:r>
              <a:rPr lang="en-US" sz="8000" spc="5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seeks</a:t>
            </a:r>
            <a:r>
              <a:rPr lang="en-US" sz="8000" spc="5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to</a:t>
            </a:r>
            <a:r>
              <a:rPr lang="en-US" sz="8000" spc="-5" dirty="0">
                <a:latin typeface="Arial MT"/>
                <a:cs typeface="Arial MT"/>
              </a:rPr>
              <a:t> address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a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number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of</a:t>
            </a:r>
            <a:r>
              <a:rPr lang="en-US" sz="8000" spc="-5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security </a:t>
            </a:r>
            <a:r>
              <a:rPr lang="en-US" sz="8000" spc="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issues,</a:t>
            </a:r>
            <a:r>
              <a:rPr lang="en-US" sz="8000" spc="34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such</a:t>
            </a:r>
            <a:r>
              <a:rPr lang="en-US" sz="8000" spc="34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as</a:t>
            </a:r>
            <a:r>
              <a:rPr lang="en-US" sz="8000" spc="34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illegal</a:t>
            </a:r>
            <a:r>
              <a:rPr lang="en-US" sz="8000" spc="330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access,</a:t>
            </a:r>
            <a:r>
              <a:rPr lang="en-US" sz="8000" spc="34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data</a:t>
            </a:r>
            <a:r>
              <a:rPr lang="en-US" sz="8000" spc="33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breaches,</a:t>
            </a:r>
            <a:r>
              <a:rPr lang="en-US" sz="8000" spc="340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and</a:t>
            </a:r>
            <a:r>
              <a:rPr lang="en-US" sz="8000" spc="33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data</a:t>
            </a:r>
            <a:r>
              <a:rPr lang="en-US" sz="8000" spc="335" dirty="0">
                <a:latin typeface="Arial MT"/>
                <a:cs typeface="Arial MT"/>
              </a:rPr>
              <a:t> </a:t>
            </a:r>
            <a:r>
              <a:rPr lang="en-US" sz="8000" dirty="0">
                <a:latin typeface="Arial MT"/>
                <a:cs typeface="Arial MT"/>
              </a:rPr>
              <a:t>loss,</a:t>
            </a:r>
            <a:r>
              <a:rPr lang="en-US" sz="8000" spc="33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that </a:t>
            </a:r>
            <a:r>
              <a:rPr lang="en-US" sz="8000" spc="-54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are</a:t>
            </a:r>
            <a:r>
              <a:rPr lang="en-US" sz="800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related</a:t>
            </a:r>
            <a:r>
              <a:rPr lang="en-US" sz="8000" spc="4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to file</a:t>
            </a:r>
            <a:r>
              <a:rPr lang="en-US" sz="8000" spc="1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storage </a:t>
            </a:r>
            <a:r>
              <a:rPr lang="en-US" sz="8000" spc="-10" dirty="0">
                <a:latin typeface="Arial MT"/>
                <a:cs typeface="Arial MT"/>
              </a:rPr>
              <a:t>and</a:t>
            </a:r>
            <a:r>
              <a:rPr lang="en-US" sz="8000" spc="15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retrieval</a:t>
            </a:r>
            <a:r>
              <a:rPr lang="en-US" sz="8000" spc="35" dirty="0">
                <a:latin typeface="Arial MT"/>
                <a:cs typeface="Arial MT"/>
              </a:rPr>
              <a:t> </a:t>
            </a:r>
            <a:r>
              <a:rPr lang="en-US" sz="8000" spc="-15" dirty="0">
                <a:latin typeface="Arial MT"/>
                <a:cs typeface="Arial MT"/>
              </a:rPr>
              <a:t>in</a:t>
            </a:r>
            <a:r>
              <a:rPr lang="en-US" sz="8000" spc="4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cloud</a:t>
            </a:r>
            <a:r>
              <a:rPr lang="en-US" sz="8000" spc="20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environments.</a:t>
            </a:r>
          </a:p>
          <a:p>
            <a:pPr marL="356870" marR="5080" indent="-344805" algn="just">
              <a:spcBef>
                <a:spcPts val="90"/>
              </a:spcBef>
              <a:tabLst>
                <a:tab pos="357505" algn="l"/>
              </a:tabLst>
            </a:pPr>
            <a:r>
              <a:rPr lang="en-US" sz="8000" spc="-10" dirty="0">
                <a:latin typeface="Arial MT"/>
                <a:cs typeface="Arial MT"/>
              </a:rPr>
              <a:t>Steps</a:t>
            </a:r>
            <a:r>
              <a:rPr lang="en-US" sz="8000" spc="20" dirty="0">
                <a:latin typeface="Arial MT"/>
                <a:cs typeface="Arial MT"/>
              </a:rPr>
              <a:t> </a:t>
            </a:r>
            <a:r>
              <a:rPr lang="en-US" sz="8000" spc="-15" dirty="0">
                <a:latin typeface="Arial MT"/>
                <a:cs typeface="Arial MT"/>
              </a:rPr>
              <a:t>Involved</a:t>
            </a:r>
            <a:r>
              <a:rPr lang="en-US" sz="8000" spc="5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In</a:t>
            </a:r>
            <a:r>
              <a:rPr lang="en-US" sz="8000" spc="-15" dirty="0">
                <a:latin typeface="Arial MT"/>
                <a:cs typeface="Arial MT"/>
              </a:rPr>
              <a:t> </a:t>
            </a:r>
            <a:r>
              <a:rPr lang="en-US" sz="8000" spc="-5" dirty="0">
                <a:latin typeface="Arial MT"/>
                <a:cs typeface="Arial MT"/>
              </a:rPr>
              <a:t>Proposed</a:t>
            </a:r>
            <a:r>
              <a:rPr lang="en-US" sz="8000" spc="30" dirty="0">
                <a:latin typeface="Arial MT"/>
                <a:cs typeface="Arial MT"/>
              </a:rPr>
              <a:t> </a:t>
            </a:r>
            <a:r>
              <a:rPr lang="en-US" sz="8000" spc="-10" dirty="0">
                <a:latin typeface="Arial MT"/>
                <a:cs typeface="Arial MT"/>
              </a:rPr>
              <a:t>System:-</a:t>
            </a:r>
          </a:p>
          <a:p>
            <a:pPr marL="432435" marR="4725035" lvl="1" indent="0">
              <a:lnSpc>
                <a:spcPct val="120000"/>
              </a:lnSpc>
              <a:spcBef>
                <a:spcPts val="20"/>
              </a:spcBef>
              <a:buSzPct val="105555"/>
              <a:buNone/>
              <a:tabLst>
                <a:tab pos="644525" algn="l"/>
              </a:tabLst>
            </a:pPr>
            <a:r>
              <a:rPr lang="en-US" sz="8000" spc="-10" dirty="0">
                <a:latin typeface="Arial MT"/>
                <a:cs typeface="Arial MT"/>
              </a:rPr>
              <a:t>1.</a:t>
            </a:r>
            <a:r>
              <a:rPr lang="en-US" sz="7200" spc="-10" dirty="0">
                <a:latin typeface="Arial MT"/>
                <a:cs typeface="Arial MT"/>
              </a:rPr>
              <a:t>O</a:t>
            </a:r>
            <a:r>
              <a:rPr lang="en-US" sz="7200" spc="-20" dirty="0">
                <a:latin typeface="Arial MT"/>
                <a:cs typeface="Arial MT"/>
              </a:rPr>
              <a:t>T</a:t>
            </a:r>
            <a:r>
              <a:rPr lang="en-US" sz="7200" spc="-5" dirty="0">
                <a:latin typeface="Arial MT"/>
                <a:cs typeface="Arial MT"/>
              </a:rPr>
              <a:t>P B</a:t>
            </a:r>
            <a:r>
              <a:rPr lang="en-US" sz="7200" dirty="0">
                <a:latin typeface="Arial MT"/>
                <a:cs typeface="Arial MT"/>
              </a:rPr>
              <a:t>a</a:t>
            </a:r>
            <a:r>
              <a:rPr lang="en-US" sz="7200" spc="10" dirty="0">
                <a:latin typeface="Arial MT"/>
                <a:cs typeface="Arial MT"/>
              </a:rPr>
              <a:t>s</a:t>
            </a:r>
            <a:r>
              <a:rPr lang="en-US" sz="7200" dirty="0">
                <a:latin typeface="Arial MT"/>
                <a:cs typeface="Arial MT"/>
              </a:rPr>
              <a:t>e</a:t>
            </a:r>
            <a:r>
              <a:rPr lang="en-US" sz="7200" spc="-5" dirty="0">
                <a:latin typeface="Arial MT"/>
                <a:cs typeface="Arial MT"/>
              </a:rPr>
              <a:t>d A</a:t>
            </a:r>
            <a:r>
              <a:rPr lang="en-US" sz="7200" dirty="0">
                <a:latin typeface="Arial MT"/>
                <a:cs typeface="Arial MT"/>
              </a:rPr>
              <a:t>ut</a:t>
            </a:r>
            <a:r>
              <a:rPr lang="en-US" sz="7200" spc="5" dirty="0">
                <a:latin typeface="Arial MT"/>
                <a:cs typeface="Arial MT"/>
              </a:rPr>
              <a:t>h</a:t>
            </a:r>
            <a:r>
              <a:rPr lang="en-US" sz="7200" dirty="0">
                <a:latin typeface="Arial MT"/>
                <a:cs typeface="Arial MT"/>
              </a:rPr>
              <a:t>ent</a:t>
            </a:r>
            <a:r>
              <a:rPr lang="en-US" sz="7200" spc="10" dirty="0">
                <a:latin typeface="Arial MT"/>
                <a:cs typeface="Arial MT"/>
              </a:rPr>
              <a:t>ic</a:t>
            </a:r>
            <a:r>
              <a:rPr lang="en-US" sz="7200" dirty="0">
                <a:latin typeface="Arial MT"/>
                <a:cs typeface="Arial MT"/>
              </a:rPr>
              <a:t>at</a:t>
            </a:r>
            <a:r>
              <a:rPr lang="en-US" sz="7200" spc="10" dirty="0">
                <a:latin typeface="Arial MT"/>
                <a:cs typeface="Arial MT"/>
              </a:rPr>
              <a:t>i</a:t>
            </a:r>
            <a:r>
              <a:rPr lang="en-US" sz="7200" spc="-25" dirty="0">
                <a:latin typeface="Arial MT"/>
                <a:cs typeface="Arial MT"/>
              </a:rPr>
              <a:t>o</a:t>
            </a:r>
            <a:r>
              <a:rPr lang="en-US" sz="7200" spc="-5" dirty="0">
                <a:latin typeface="Arial MT"/>
                <a:cs typeface="Arial MT"/>
              </a:rPr>
              <a:t>n  </a:t>
            </a:r>
          </a:p>
          <a:p>
            <a:pPr marL="432435" marR="4725035" lvl="1" indent="0">
              <a:lnSpc>
                <a:spcPct val="120000"/>
              </a:lnSpc>
              <a:spcBef>
                <a:spcPts val="20"/>
              </a:spcBef>
              <a:buSzPct val="105555"/>
              <a:buNone/>
              <a:tabLst>
                <a:tab pos="644525" algn="l"/>
              </a:tabLst>
            </a:pPr>
            <a:r>
              <a:rPr lang="en-US" sz="7200" spc="-5" dirty="0">
                <a:latin typeface="Arial MT"/>
                <a:cs typeface="Arial MT"/>
              </a:rPr>
              <a:t>2.Multi-Layer </a:t>
            </a:r>
            <a:r>
              <a:rPr lang="en-US" sz="7200" dirty="0">
                <a:latin typeface="Arial MT"/>
                <a:cs typeface="Arial MT"/>
              </a:rPr>
              <a:t>Encryption </a:t>
            </a:r>
            <a:r>
              <a:rPr lang="en-US" sz="7200" spc="5" dirty="0">
                <a:latin typeface="Arial MT"/>
                <a:cs typeface="Arial MT"/>
              </a:rPr>
              <a:t> </a:t>
            </a:r>
            <a:r>
              <a:rPr lang="en-US" sz="7200" dirty="0">
                <a:latin typeface="Arial MT"/>
                <a:cs typeface="Arial MT"/>
              </a:rPr>
              <a:t>3.Distributed</a:t>
            </a:r>
            <a:r>
              <a:rPr lang="en-US" sz="7200" spc="-55" dirty="0">
                <a:latin typeface="Arial MT"/>
                <a:cs typeface="Arial MT"/>
              </a:rPr>
              <a:t> </a:t>
            </a:r>
            <a:r>
              <a:rPr lang="en-US" sz="7200" dirty="0">
                <a:latin typeface="Arial MT"/>
                <a:cs typeface="Arial MT"/>
              </a:rPr>
              <a:t>Storage</a:t>
            </a:r>
          </a:p>
          <a:p>
            <a:pPr marL="114300" indent="0">
              <a:lnSpc>
                <a:spcPct val="120000"/>
              </a:lnSpc>
              <a:spcBef>
                <a:spcPts val="430"/>
              </a:spcBef>
              <a:buNone/>
            </a:pPr>
            <a:r>
              <a:rPr lang="en-US" sz="7200" dirty="0">
                <a:latin typeface="Arial MT"/>
                <a:cs typeface="Arial MT"/>
              </a:rPr>
              <a:t>     4.File</a:t>
            </a:r>
            <a:r>
              <a:rPr lang="en-US" sz="7200" spc="-60" dirty="0">
                <a:latin typeface="Arial MT"/>
                <a:cs typeface="Arial MT"/>
              </a:rPr>
              <a:t> </a:t>
            </a:r>
            <a:r>
              <a:rPr lang="en-US" sz="7200" dirty="0">
                <a:latin typeface="Arial MT"/>
                <a:cs typeface="Arial MT"/>
              </a:rPr>
              <a:t>Chunking</a:t>
            </a:r>
          </a:p>
          <a:p>
            <a:pPr marL="356870" marR="5080" indent="-344805" algn="just">
              <a:lnSpc>
                <a:spcPct val="17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endParaRPr lang="en-US" sz="8000" spc="-5" dirty="0">
              <a:latin typeface="Arial MT"/>
              <a:cs typeface="Arial MT"/>
            </a:endParaRPr>
          </a:p>
          <a:p>
            <a:pPr marL="12065" marR="5080" indent="0" algn="just">
              <a:spcBef>
                <a:spcPts val="90"/>
              </a:spcBef>
              <a:buNone/>
              <a:tabLst>
                <a:tab pos="357505" algn="l"/>
              </a:tabLst>
            </a:pPr>
            <a:endParaRPr lang="en-US" sz="8000" spc="-5" dirty="0">
              <a:latin typeface="Arial MT"/>
              <a:cs typeface="Arial MT"/>
            </a:endParaRPr>
          </a:p>
          <a:p>
            <a:pPr marL="12065" marR="5080" indent="0" algn="just">
              <a:spcBef>
                <a:spcPts val="90"/>
              </a:spcBef>
              <a:buNone/>
              <a:tabLst>
                <a:tab pos="357505" algn="l"/>
              </a:tabLst>
            </a:pPr>
            <a:endParaRPr lang="en-US" sz="8000" spc="-10" dirty="0">
              <a:latin typeface="Arial MT"/>
              <a:cs typeface="Arial MT"/>
            </a:endParaRPr>
          </a:p>
          <a:p>
            <a:pPr marL="432435" marR="4725035" lvl="1" indent="0">
              <a:lnSpc>
                <a:spcPct val="119200"/>
              </a:lnSpc>
              <a:spcBef>
                <a:spcPts val="20"/>
              </a:spcBef>
              <a:buSzPct val="105555"/>
              <a:buNone/>
              <a:tabLst>
                <a:tab pos="644525" algn="l"/>
              </a:tabLst>
            </a:pPr>
            <a:endParaRPr lang="en-US" sz="8000" spc="-5" dirty="0">
              <a:latin typeface="Arial MT"/>
              <a:cs typeface="Arial MT"/>
            </a:endParaRPr>
          </a:p>
          <a:p>
            <a:pPr marL="114300" indent="0">
              <a:lnSpc>
                <a:spcPct val="100000"/>
              </a:lnSpc>
              <a:spcBef>
                <a:spcPts val="430"/>
              </a:spcBef>
              <a:buNone/>
            </a:pPr>
            <a:r>
              <a:rPr lang="en-US" sz="7600" dirty="0">
                <a:latin typeface="Arial MT"/>
                <a:cs typeface="Arial MT"/>
              </a:rPr>
              <a:t>     </a:t>
            </a:r>
          </a:p>
          <a:p>
            <a:pPr marL="356870" marR="5080" indent="-344805" algn="just">
              <a:spcBef>
                <a:spcPts val="90"/>
              </a:spcBef>
              <a:tabLst>
                <a:tab pos="357505" algn="l"/>
              </a:tabLst>
            </a:pPr>
            <a:endParaRPr lang="en-US" sz="3800" dirty="0">
              <a:latin typeface="Arial MT"/>
              <a:cs typeface="Arial MT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endParaRPr lang="en-US" sz="3800" spc="-5" dirty="0">
              <a:latin typeface="Arial MT"/>
              <a:cs typeface="Arial MT"/>
            </a:endParaRPr>
          </a:p>
          <a:p>
            <a:pPr marL="12065" marR="5080" indent="0" algn="just">
              <a:lnSpc>
                <a:spcPct val="100000"/>
              </a:lnSpc>
              <a:spcBef>
                <a:spcPts val="484"/>
              </a:spcBef>
              <a:buNone/>
              <a:tabLst>
                <a:tab pos="427355" algn="l"/>
              </a:tabLst>
            </a:pPr>
            <a:r>
              <a:rPr lang="en-US" spc="-10" dirty="0">
                <a:latin typeface="Arial MT"/>
                <a:cs typeface="Arial MT"/>
              </a:rPr>
              <a:t>      </a:t>
            </a:r>
            <a:endParaRPr lang="en-US" sz="2000" dirty="0">
              <a:effectLst/>
              <a:latin typeface="Arial" panose="020B0604020202020204" pitchFamily="34" charset="0"/>
              <a:ea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B59C-BF58-490A-4765-107B0A0B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itchFamily="34" charset="0"/>
              </a:rPr>
              <a:t>PROPOSED SYSTEM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0365-354E-16D7-E9FE-B627CF22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6870" marR="5080" indent="-344805" algn="just">
              <a:lnSpc>
                <a:spcPct val="1501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lang="en-US" sz="2400" spc="-5" dirty="0">
                <a:latin typeface="Arial MT"/>
                <a:cs typeface="Arial MT"/>
              </a:rPr>
              <a:t>Multiple </a:t>
            </a:r>
            <a:r>
              <a:rPr lang="en-US" sz="2400" spc="-10" dirty="0">
                <a:latin typeface="Arial MT"/>
                <a:cs typeface="Arial MT"/>
              </a:rPr>
              <a:t>cloud </a:t>
            </a:r>
            <a:r>
              <a:rPr lang="en-US" sz="2400" dirty="0">
                <a:latin typeface="Arial MT"/>
                <a:cs typeface="Arial MT"/>
              </a:rPr>
              <a:t>systems </a:t>
            </a:r>
            <a:r>
              <a:rPr lang="en-US" sz="2400" spc="-5" dirty="0">
                <a:latin typeface="Arial MT"/>
                <a:cs typeface="Arial MT"/>
              </a:rPr>
              <a:t>distribute encrypted file portions, reducing </a:t>
            </a:r>
            <a:r>
              <a:rPr lang="en-US" sz="2400" spc="-10" dirty="0">
                <a:latin typeface="Arial MT"/>
                <a:cs typeface="Arial MT"/>
              </a:rPr>
              <a:t>the </a:t>
            </a:r>
            <a:r>
              <a:rPr lang="en-US" sz="2400" spc="-5" dirty="0">
                <a:latin typeface="Arial MT"/>
                <a:cs typeface="Arial MT"/>
              </a:rPr>
              <a:t>risk </a:t>
            </a:r>
            <a:r>
              <a:rPr lang="en-US" sz="2400" spc="5" dirty="0">
                <a:latin typeface="Arial MT"/>
                <a:cs typeface="Arial MT"/>
              </a:rPr>
              <a:t>of 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data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loss</a:t>
            </a:r>
            <a:r>
              <a:rPr lang="en-US" sz="2400" dirty="0">
                <a:latin typeface="Arial MT"/>
                <a:cs typeface="Arial MT"/>
              </a:rPr>
              <a:t> or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unwanted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access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that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comes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with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single-point</a:t>
            </a:r>
            <a:r>
              <a:rPr lang="en-US" sz="2400" spc="5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storage </a:t>
            </a:r>
            <a:r>
              <a:rPr lang="en-US" sz="2400" dirty="0">
                <a:latin typeface="Arial MT"/>
                <a:cs typeface="Arial MT"/>
              </a:rPr>
              <a:t> solutions.</a:t>
            </a:r>
          </a:p>
          <a:p>
            <a:pPr marL="356870" marR="5080" indent="-344805" algn="just">
              <a:lnSpc>
                <a:spcPct val="150000"/>
              </a:lnSpc>
              <a:spcBef>
                <a:spcPts val="434"/>
              </a:spcBef>
              <a:buFont typeface="Arial MT"/>
              <a:buChar char="•"/>
              <a:tabLst>
                <a:tab pos="421640" algn="l"/>
              </a:tabLst>
            </a:pPr>
            <a:r>
              <a:rPr lang="en-US" sz="2400" dirty="0"/>
              <a:t>	</a:t>
            </a:r>
            <a:r>
              <a:rPr lang="en-US" sz="2400" spc="-5" dirty="0">
                <a:latin typeface="Arial MT"/>
                <a:cs typeface="Arial MT"/>
              </a:rPr>
              <a:t>Our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approach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improves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resilience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against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possible</a:t>
            </a:r>
            <a:r>
              <a:rPr lang="en-US" sz="2400" spc="49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assaults</a:t>
            </a:r>
            <a:r>
              <a:rPr lang="en-US" sz="2400" spc="49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guarantees data availability even </a:t>
            </a:r>
            <a:r>
              <a:rPr lang="en-US" sz="2400" dirty="0">
                <a:latin typeface="Arial MT"/>
                <a:cs typeface="Arial MT"/>
              </a:rPr>
              <a:t>in the </a:t>
            </a:r>
            <a:r>
              <a:rPr lang="en-US" sz="2400" spc="-5" dirty="0">
                <a:latin typeface="Arial MT"/>
                <a:cs typeface="Arial MT"/>
              </a:rPr>
              <a:t>event </a:t>
            </a:r>
            <a:r>
              <a:rPr lang="en-US" sz="2400" dirty="0">
                <a:latin typeface="Arial MT"/>
                <a:cs typeface="Arial MT"/>
              </a:rPr>
              <a:t>of </a:t>
            </a:r>
            <a:r>
              <a:rPr lang="en-US" sz="2400" spc="-5" dirty="0">
                <a:latin typeface="Arial MT"/>
                <a:cs typeface="Arial MT"/>
              </a:rPr>
              <a:t>cloud </a:t>
            </a:r>
            <a:r>
              <a:rPr lang="en-US" sz="2400" spc="-10" dirty="0">
                <a:latin typeface="Arial MT"/>
                <a:cs typeface="Arial MT"/>
              </a:rPr>
              <a:t>service </a:t>
            </a:r>
            <a:r>
              <a:rPr lang="en-US" sz="2400" spc="-5" dirty="0">
                <a:latin typeface="Arial MT"/>
                <a:cs typeface="Arial MT"/>
              </a:rPr>
              <a:t>failures </a:t>
            </a:r>
            <a:r>
              <a:rPr lang="en-US" sz="2400" dirty="0">
                <a:latin typeface="Arial MT"/>
                <a:cs typeface="Arial MT"/>
              </a:rPr>
              <a:t>or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disruptions</a:t>
            </a:r>
            <a:r>
              <a:rPr lang="en-US" sz="2400" spc="-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by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distributing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data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infrastructures.</a:t>
            </a:r>
          </a:p>
          <a:p>
            <a:pPr marL="356870" marR="5080" indent="-344805" algn="just">
              <a:lnSpc>
                <a:spcPct val="110000"/>
              </a:lnSpc>
              <a:spcBef>
                <a:spcPts val="434"/>
              </a:spcBef>
              <a:buFont typeface="Arial MT"/>
              <a:buChar char="•"/>
              <a:tabLst>
                <a:tab pos="421640" algn="l"/>
              </a:tabLst>
            </a:pPr>
            <a:r>
              <a:rPr lang="en-US" sz="2400" spc="-5" dirty="0">
                <a:latin typeface="Arial MT"/>
                <a:cs typeface="Arial MT"/>
              </a:rPr>
              <a:t>Here </a:t>
            </a:r>
            <a:r>
              <a:rPr lang="en-US" sz="2400" dirty="0">
                <a:latin typeface="Arial MT"/>
                <a:cs typeface="Arial MT"/>
              </a:rPr>
              <a:t>uploaded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file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will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be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stored in</a:t>
            </a:r>
            <a:r>
              <a:rPr lang="en-US" sz="2400" spc="-5" dirty="0">
                <a:latin typeface="Arial MT"/>
                <a:cs typeface="Arial MT"/>
              </a:rPr>
              <a:t> 3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different</a:t>
            </a:r>
            <a:r>
              <a:rPr lang="en-US" sz="2400" spc="-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clouds(Distributed</a:t>
            </a:r>
            <a:r>
              <a:rPr lang="en-US" sz="2400" spc="-5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Storage).</a:t>
            </a:r>
          </a:p>
          <a:p>
            <a:pPr marL="356870" marR="5080" indent="-344805" algn="just">
              <a:lnSpc>
                <a:spcPct val="150000"/>
              </a:lnSpc>
              <a:spcBef>
                <a:spcPts val="434"/>
              </a:spcBef>
              <a:buFont typeface="Arial MT"/>
              <a:buChar char="•"/>
              <a:tabLst>
                <a:tab pos="421640" algn="l"/>
              </a:tabLst>
            </a:pPr>
            <a:endParaRPr lang="en-US" sz="2400" dirty="0">
              <a:latin typeface="Arial MT"/>
              <a:cs typeface="Arial MT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4278-4BCE-B35A-0409-49E4D6CC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5045-3151-95EB-188A-14FE1FA8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E2D7-9727-89E0-59BE-11F18E88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395F-FC97-B5EC-F69A-73AC48C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itchFamily="34" charset="0"/>
              </a:rPr>
              <a:t>PROPOSED SYSTEM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C41A-8644-E028-3120-3D661330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6870" indent="-344805">
              <a:lnSpc>
                <a:spcPct val="15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2400" spc="-5" dirty="0">
                <a:latin typeface="Arial MT"/>
                <a:cs typeface="Arial MT"/>
              </a:rPr>
              <a:t>In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order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optimize</a:t>
            </a:r>
            <a:r>
              <a:rPr lang="en-US" sz="2400" spc="3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storage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economy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and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strengthen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security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even </a:t>
            </a:r>
            <a:r>
              <a:rPr lang="en-US" sz="2400" dirty="0">
                <a:latin typeface="Arial MT"/>
                <a:cs typeface="Arial MT"/>
              </a:rPr>
              <a:t>more,</a:t>
            </a:r>
            <a:r>
              <a:rPr lang="en-US" sz="2400" spc="-5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the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encrypted</a:t>
            </a:r>
            <a:r>
              <a:rPr lang="en-US" sz="2400" spc="9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file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is</a:t>
            </a:r>
            <a:r>
              <a:rPr lang="en-US" sz="2400" spc="40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divided</a:t>
            </a:r>
            <a:r>
              <a:rPr lang="en-US" sz="2400" spc="7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into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20" dirty="0">
                <a:latin typeface="Arial MT"/>
                <a:cs typeface="Arial MT"/>
              </a:rPr>
              <a:t>smaller,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fixed-size</a:t>
            </a:r>
            <a:r>
              <a:rPr lang="en-US" sz="2400" spc="4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segments.</a:t>
            </a:r>
            <a:r>
              <a:rPr lang="en-US" sz="2400" dirty="0">
                <a:latin typeface="Arial MT"/>
                <a:cs typeface="Arial MT"/>
              </a:rPr>
              <a:t> </a:t>
            </a:r>
          </a:p>
          <a:p>
            <a:pPr marL="356870" indent="-344805">
              <a:lnSpc>
                <a:spcPct val="15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2400" spc="-5" dirty="0">
                <a:latin typeface="Arial MT"/>
                <a:cs typeface="Arial MT"/>
              </a:rPr>
              <a:t>Chunking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reduces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effect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of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individual</a:t>
            </a:r>
            <a:r>
              <a:rPr lang="en-US" sz="2400" spc="10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cloud</a:t>
            </a:r>
            <a:r>
              <a:rPr lang="en-US" sz="2400" spc="4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failures</a:t>
            </a:r>
            <a:r>
              <a:rPr lang="en-US" sz="2400" spc="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breaches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while</a:t>
            </a:r>
            <a:r>
              <a:rPr lang="en-US" sz="2400" spc="7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enabling</a:t>
            </a:r>
            <a:r>
              <a:rPr lang="en-US" sz="2400" spc="5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dispersed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storage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across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various</a:t>
            </a:r>
            <a:r>
              <a:rPr lang="en-US" sz="2400" spc="5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cloud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platforms</a:t>
            </a:r>
          </a:p>
          <a:p>
            <a:pPr marL="356870" marR="5080" indent="-344805">
              <a:lnSpc>
                <a:spcPct val="15000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lang="en-US" sz="2400" spc="-13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</a:t>
            </a:r>
            <a:r>
              <a:rPr lang="en-US" sz="2400" spc="-1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separate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encryption</a:t>
            </a:r>
            <a:r>
              <a:rPr lang="en-US" sz="2400" spc="9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technique</a:t>
            </a:r>
            <a:r>
              <a:rPr lang="en-US" sz="2400" spc="6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is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used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 </a:t>
            </a:r>
            <a:r>
              <a:rPr lang="en-US" sz="2400" spc="-10" dirty="0">
                <a:latin typeface="Arial MT"/>
                <a:cs typeface="Arial MT"/>
              </a:rPr>
              <a:t>separately</a:t>
            </a:r>
            <a:r>
              <a:rPr lang="en-US" sz="2400" spc="35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encrypt</a:t>
            </a:r>
            <a:r>
              <a:rPr lang="en-US" sz="2400" spc="7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each </a:t>
            </a:r>
            <a:r>
              <a:rPr lang="en-US" sz="2400" spc="-5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chunk,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spc="-15" dirty="0">
                <a:latin typeface="Arial MT"/>
                <a:cs typeface="Arial MT"/>
              </a:rPr>
              <a:t>which</a:t>
            </a:r>
            <a:r>
              <a:rPr lang="en-US" sz="2400" spc="6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increases the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storage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process's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complexity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and 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30" dirty="0">
                <a:latin typeface="Arial MT"/>
                <a:cs typeface="Arial MT"/>
              </a:rPr>
              <a:t>security.</a:t>
            </a:r>
            <a:endParaRPr lang="en-US" sz="2400" dirty="0">
              <a:latin typeface="Arial MT"/>
              <a:cs typeface="Arial MT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4AAB-EB18-1B99-18EB-A78E63C8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5C121-DAAE-B650-F512-2431FFC1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C7B6-717E-BE25-2334-3FFF9961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BD3B-DFCE-1F07-D66F-809FBB98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PROPOSED SYSTEM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2E26-1B5B-7455-BEDC-25160898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3C85-2839-90B7-7694-5E915778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0812-C3E9-96B5-342B-99C4F23F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4CAA-198E-9CDC-9C56-4580CC28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CB669E8-ED33-C8FF-9E8B-E289EAADC6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198872"/>
            <a:ext cx="5571988" cy="39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1616-5C21-2795-E75D-B3E86D91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CFA58-2146-E496-68F9-E08CF6C1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3 March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E4FA-636E-5D9B-08F5-A40DCD95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DA94-3A69-DF43-56DC-E3D74EE3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FF719-F63B-8CC1-EF8C-CED3EE67E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1"/>
            <a:ext cx="7918940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5B52A-BFE5-0490-9358-02F9B5E8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0D721-2190-7639-D9FB-4DC4724F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78E9-2CC3-66BD-AC6D-0CCEA6DD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D12B9-8399-79CA-A027-965E21802849}"/>
              </a:ext>
            </a:extLst>
          </p:cNvPr>
          <p:cNvSpPr txBox="1"/>
          <p:nvPr/>
        </p:nvSpPr>
        <p:spPr>
          <a:xfrm>
            <a:off x="1774004" y="381000"/>
            <a:ext cx="6934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74449-382F-3620-8EF8-5DBF85F9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524000"/>
            <a:ext cx="8077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7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1F3ED-D125-39EF-6AC8-69F46238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829E8-2D97-7061-18CB-1AEC9042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5B7F7-C468-12FE-FF27-D94500E6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78FED-2417-3496-D6CF-FA6603F345C1}"/>
              </a:ext>
            </a:extLst>
          </p:cNvPr>
          <p:cNvSpPr txBox="1"/>
          <p:nvPr/>
        </p:nvSpPr>
        <p:spPr>
          <a:xfrm>
            <a:off x="1600200" y="381000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658915-1762-974A-619C-487DC6D75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772400" cy="45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AADE2-0E8D-5433-AA2F-D8AB869F5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C3C6F-DC6F-9F25-8DCE-49325E7E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22DCE-809C-3C86-1A7C-E6C77145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89AB3-1433-6FEE-97B4-1BBD1A83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9FC3E-E7D7-EB25-77E4-779285D51E41}"/>
              </a:ext>
            </a:extLst>
          </p:cNvPr>
          <p:cNvSpPr txBox="1"/>
          <p:nvPr/>
        </p:nvSpPr>
        <p:spPr>
          <a:xfrm>
            <a:off x="1600200" y="381000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6E568-81A3-CE42-5D35-F9E8BB4B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8" y="1600200"/>
            <a:ext cx="7722943" cy="44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5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60EE-C687-0421-FE41-035516A5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85D5F-E629-9B68-7055-73643206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7C927-4AD4-A488-9E98-71635869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9956-E7CD-AF68-5FE8-E6206A8A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372A9-B905-19EA-4871-85AA81066132}"/>
              </a:ext>
            </a:extLst>
          </p:cNvPr>
          <p:cNvSpPr txBox="1"/>
          <p:nvPr/>
        </p:nvSpPr>
        <p:spPr>
          <a:xfrm>
            <a:off x="1600200" y="381000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CC218-F3D8-16B5-A563-CA25C769E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77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Objective(s)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Inferences from Literature Survey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07B52-3AEA-EAA1-CFFC-20DB57D2B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AD75F-0AC8-14A2-F9DC-546FC1FE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A7D7-38A9-9A31-989C-EE251B0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7B23B-F2F5-5ACD-4B1F-42FEBFE7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F69A2-D465-75E8-E7BB-8E44D676C10E}"/>
              </a:ext>
            </a:extLst>
          </p:cNvPr>
          <p:cNvSpPr txBox="1"/>
          <p:nvPr/>
        </p:nvSpPr>
        <p:spPr>
          <a:xfrm>
            <a:off x="1600200" y="381000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41841A-56EF-1866-549D-D34C2114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" y="1626344"/>
            <a:ext cx="7875871" cy="43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1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7E2E5-64C6-657D-C216-555ACB60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7A09F-BC78-799F-93C8-94614333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C91EE-E9D2-4365-FABF-076C20F5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7AE96-2F50-18D5-76A7-7623EA19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D1466-75C4-6EC6-4C61-9D22170107A8}"/>
              </a:ext>
            </a:extLst>
          </p:cNvPr>
          <p:cNvSpPr txBox="1"/>
          <p:nvPr/>
        </p:nvSpPr>
        <p:spPr>
          <a:xfrm>
            <a:off x="1600200" y="381000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1419C-23FA-07C6-219E-43A2CB71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1" y="1600200"/>
            <a:ext cx="7818217" cy="4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E-BDDD-3FF0-AE8A-9B3FAE8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Results and Discussion</a:t>
            </a:r>
            <a:br>
              <a:rPr lang="en-IN" sz="4400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70A1F-D241-0B6A-70FD-85E2C317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52C7-4BCF-728D-4BB1-5B50AF0B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3EE2-69CA-56EA-5708-24E93316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4346BB-27C7-57AE-D1CD-EB71F5BA0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384234"/>
          </a:xfrm>
        </p:spPr>
      </p:pic>
    </p:spTree>
    <p:extLst>
      <p:ext uri="{BB962C8B-B14F-4D97-AF65-F5344CB8AC3E}">
        <p14:creationId xmlns:p14="http://schemas.microsoft.com/office/powerpoint/2010/main" val="378458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0137-45C9-35DE-54E3-09CBE993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Results and Discussion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ABD0B5-672F-3C48-6361-1A1A457AC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3221-6B7F-F2E6-BA23-DE422801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31DC-15B7-1214-5037-19D0BFB5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CC6A-FBF2-6938-5A02-2C8EE0A6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1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FA3B-21DD-D8E2-5718-A7F5AA94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7814-06A0-2FFD-1147-AD6E3ABA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AB831-026F-30DD-EE4E-51B882D2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77CA-80B2-90F3-C74A-D4111567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97645-2FFD-0D73-71C1-A739B5491D4C}"/>
              </a:ext>
            </a:extLst>
          </p:cNvPr>
          <p:cNvSpPr txBox="1"/>
          <p:nvPr/>
        </p:nvSpPr>
        <p:spPr>
          <a:xfrm>
            <a:off x="1752601" y="327869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1C90F-86F0-FF62-B7ED-5DC2009F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4" y="1524000"/>
            <a:ext cx="8005492" cy="46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84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A325-537A-C658-BFC0-BBEFFE0F6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9D5A3-C65F-BA94-6ABC-835EAC7A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EF9BF-A97F-C64D-ADD9-5BCAC547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40A1-B017-28EE-8FF1-D18D71AC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4DD85-00D1-3B93-D076-4DEF72A0BADF}"/>
              </a:ext>
            </a:extLst>
          </p:cNvPr>
          <p:cNvSpPr txBox="1"/>
          <p:nvPr/>
        </p:nvSpPr>
        <p:spPr>
          <a:xfrm>
            <a:off x="1752601" y="327869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4986C-7FDD-C57F-040A-4FCBC0F9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3662"/>
            <a:ext cx="8280014" cy="44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2EDCD-BB09-5A8F-8DA9-2F5AF7C9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43384-29FA-EDB9-4002-9527D60A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3 March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A03C2-6DB2-07AD-2D70-2BD93B50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2879-C3D9-3BB4-4335-B285DBB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0A900-4BBF-D40F-5C0C-BFB88B908327}"/>
              </a:ext>
            </a:extLst>
          </p:cNvPr>
          <p:cNvSpPr txBox="1"/>
          <p:nvPr/>
        </p:nvSpPr>
        <p:spPr>
          <a:xfrm>
            <a:off x="1752601" y="327869"/>
            <a:ext cx="7391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Results and Discussion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51D04-4A99-B46E-CDF0-69A4A8C2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3662"/>
            <a:ext cx="8280014" cy="4426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1E450-CCB2-FA03-6021-55F951640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35384" cy="44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6870" marR="5080" indent="-344805" algn="just">
              <a:lnSpc>
                <a:spcPct val="130100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lang="en-US" sz="3200" spc="-5" dirty="0">
                <a:latin typeface="Arial MT"/>
                <a:cs typeface="Arial MT"/>
              </a:rPr>
              <a:t>Incorporating robust </a:t>
            </a:r>
            <a:r>
              <a:rPr lang="en-US" sz="3200" spc="-10" dirty="0">
                <a:latin typeface="Arial MT"/>
                <a:cs typeface="Arial MT"/>
              </a:rPr>
              <a:t>encryption and </a:t>
            </a:r>
            <a:r>
              <a:rPr lang="en-US" sz="3200" spc="-5" dirty="0">
                <a:latin typeface="Arial MT"/>
                <a:cs typeface="Arial MT"/>
              </a:rPr>
              <a:t>intelligent </a:t>
            </a:r>
            <a:r>
              <a:rPr lang="en-US" sz="3200" dirty="0">
                <a:latin typeface="Arial MT"/>
                <a:cs typeface="Arial MT"/>
              </a:rPr>
              <a:t>chunking </a:t>
            </a:r>
            <a:r>
              <a:rPr lang="en-US" sz="3200" spc="-5" dirty="0">
                <a:latin typeface="Arial MT"/>
                <a:cs typeface="Arial MT"/>
              </a:rPr>
              <a:t>into a </a:t>
            </a:r>
            <a:r>
              <a:rPr lang="en-US" sz="3200" dirty="0">
                <a:latin typeface="Arial MT"/>
                <a:cs typeface="Arial MT"/>
              </a:rPr>
              <a:t>cloud- </a:t>
            </a:r>
            <a:r>
              <a:rPr lang="en-US" sz="3200" spc="-54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based file </a:t>
            </a:r>
            <a:r>
              <a:rPr lang="en-US" sz="3200" dirty="0">
                <a:latin typeface="Arial MT"/>
                <a:cs typeface="Arial MT"/>
              </a:rPr>
              <a:t>management </a:t>
            </a:r>
            <a:r>
              <a:rPr lang="en-US" sz="3200" spc="-10" dirty="0">
                <a:latin typeface="Arial MT"/>
                <a:cs typeface="Arial MT"/>
              </a:rPr>
              <a:t>system </a:t>
            </a:r>
            <a:r>
              <a:rPr lang="en-US" sz="3200" spc="-5" dirty="0">
                <a:latin typeface="Arial MT"/>
                <a:cs typeface="Arial MT"/>
              </a:rPr>
              <a:t>greatly enhances data </a:t>
            </a:r>
            <a:r>
              <a:rPr lang="en-US" sz="3200" dirty="0">
                <a:latin typeface="Arial MT"/>
                <a:cs typeface="Arial MT"/>
              </a:rPr>
              <a:t>security </a:t>
            </a:r>
            <a:r>
              <a:rPr lang="en-US" sz="3200" spc="-10" dirty="0">
                <a:latin typeface="Arial MT"/>
                <a:cs typeface="Arial MT"/>
              </a:rPr>
              <a:t>and </a:t>
            </a:r>
            <a:r>
              <a:rPr lang="en-US" sz="3200" spc="-5" dirty="0">
                <a:latin typeface="Arial MT"/>
                <a:cs typeface="Arial MT"/>
              </a:rPr>
              <a:t> storage</a:t>
            </a:r>
            <a:r>
              <a:rPr lang="en-US" sz="3200" spc="15" dirty="0">
                <a:latin typeface="Arial MT"/>
                <a:cs typeface="Arial MT"/>
              </a:rPr>
              <a:t> </a:t>
            </a:r>
            <a:r>
              <a:rPr lang="en-US" sz="3200" spc="-25" dirty="0">
                <a:latin typeface="Arial MT"/>
                <a:cs typeface="Arial MT"/>
              </a:rPr>
              <a:t>efficiency.</a:t>
            </a:r>
            <a:endParaRPr lang="en-US" sz="3200" dirty="0">
              <a:latin typeface="Arial MT"/>
              <a:cs typeface="Arial MT"/>
            </a:endParaRPr>
          </a:p>
          <a:p>
            <a:pPr marL="356870" algn="just">
              <a:lnSpc>
                <a:spcPct val="100000"/>
              </a:lnSpc>
              <a:spcBef>
                <a:spcPts val="720"/>
              </a:spcBef>
            </a:pPr>
            <a:r>
              <a:rPr lang="en-US" sz="3200" spc="-10" dirty="0">
                <a:latin typeface="Arial MT"/>
                <a:cs typeface="Arial MT"/>
              </a:rPr>
              <a:t>vulnerabilities</a:t>
            </a:r>
            <a:r>
              <a:rPr lang="en-US" sz="3200" spc="12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present </a:t>
            </a:r>
            <a:r>
              <a:rPr lang="en-US" sz="3200" spc="-10" dirty="0">
                <a:latin typeface="Arial MT"/>
                <a:cs typeface="Arial MT"/>
              </a:rPr>
              <a:t>in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the</a:t>
            </a:r>
            <a:r>
              <a:rPr lang="en-US" sz="3200" spc="1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existing</a:t>
            </a:r>
            <a:r>
              <a:rPr lang="en-US" sz="3200" spc="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systems.</a:t>
            </a:r>
            <a:endParaRPr lang="en-US" sz="3200" dirty="0">
              <a:latin typeface="Arial MT"/>
              <a:cs typeface="Arial MT"/>
            </a:endParaRPr>
          </a:p>
          <a:p>
            <a:pPr marL="356870" indent="-344805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357505" algn="l"/>
              </a:tabLst>
            </a:pPr>
            <a:r>
              <a:rPr lang="en-US" sz="3200" spc="-5" dirty="0">
                <a:latin typeface="Arial MT"/>
                <a:cs typeface="Arial MT"/>
              </a:rPr>
              <a:t>This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ensures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data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confidentiality</a:t>
            </a:r>
            <a:r>
              <a:rPr lang="en-US" sz="3200" spc="4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and</a:t>
            </a:r>
            <a:r>
              <a:rPr lang="en-US" sz="3200" spc="1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reduces</a:t>
            </a:r>
            <a:r>
              <a:rPr lang="en-US" sz="3200" spc="1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storage</a:t>
            </a:r>
            <a:r>
              <a:rPr lang="en-US" sz="3200" spc="2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overhead.</a:t>
            </a:r>
            <a:endParaRPr lang="en-US" sz="3200" dirty="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30000"/>
              </a:lnSpc>
              <a:spcBef>
                <a:spcPts val="484"/>
              </a:spcBef>
              <a:buChar char="•"/>
              <a:tabLst>
                <a:tab pos="357505" algn="l"/>
              </a:tabLst>
            </a:pPr>
            <a:r>
              <a:rPr lang="en-US" sz="3200" spc="-10" dirty="0">
                <a:latin typeface="Arial MT"/>
                <a:cs typeface="Arial MT"/>
              </a:rPr>
              <a:t>Its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further 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implementation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showcases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its</a:t>
            </a:r>
            <a:r>
              <a:rPr lang="en-US" sz="3200" spc="-5" dirty="0">
                <a:latin typeface="Arial MT"/>
                <a:cs typeface="Arial MT"/>
              </a:rPr>
              <a:t> potential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to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be</a:t>
            </a:r>
            <a:r>
              <a:rPr lang="en-US" sz="3200" spc="-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an </a:t>
            </a:r>
            <a:r>
              <a:rPr lang="en-US" sz="3200" spc="-5" dirty="0">
                <a:latin typeface="Arial MT"/>
                <a:cs typeface="Arial MT"/>
              </a:rPr>
              <a:t> essential</a:t>
            </a:r>
            <a:r>
              <a:rPr lang="en-US" sz="3200" dirty="0">
                <a:latin typeface="Arial MT"/>
                <a:cs typeface="Arial MT"/>
              </a:rPr>
              <a:t> component</a:t>
            </a:r>
            <a:r>
              <a:rPr lang="en-US" sz="3200" spc="5" dirty="0">
                <a:latin typeface="Arial MT"/>
                <a:cs typeface="Arial MT"/>
              </a:rPr>
              <a:t> </a:t>
            </a:r>
            <a:r>
              <a:rPr lang="en-US" sz="3200" dirty="0">
                <a:latin typeface="Arial MT"/>
                <a:cs typeface="Arial MT"/>
              </a:rPr>
              <a:t>for</a:t>
            </a:r>
            <a:r>
              <a:rPr lang="en-US" sz="3200" spc="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secure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and</a:t>
            </a:r>
            <a:r>
              <a:rPr lang="en-US" sz="3200" spc="-5" dirty="0">
                <a:latin typeface="Arial MT"/>
                <a:cs typeface="Arial MT"/>
              </a:rPr>
              <a:t> optimized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Arial MT"/>
                <a:cs typeface="Arial MT"/>
              </a:rPr>
              <a:t>cloud-based</a:t>
            </a:r>
            <a:r>
              <a:rPr lang="en-US" sz="3200" dirty="0">
                <a:latin typeface="Arial MT"/>
                <a:cs typeface="Arial MT"/>
              </a:rPr>
              <a:t> file </a:t>
            </a:r>
            <a:r>
              <a:rPr lang="en-US" sz="3200" spc="5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handling.</a:t>
            </a:r>
            <a:endParaRPr lang="en-US" sz="32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A3D9-5B38-A267-7691-582DAE68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09EE-F211-8F10-9087-6FE72600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 L. Hubert and </a:t>
            </a:r>
            <a:r>
              <a:rPr lang="en-US" sz="2000" dirty="0" err="1">
                <a:effectLst/>
                <a:latin typeface="Arial MT"/>
                <a:ea typeface="Arial MT"/>
                <a:cs typeface="Arial MT"/>
              </a:rPr>
              <a:t>R.Sirdey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, "Authentication and Secured Executions for the Infrastructures as a the Service Layer of the Cloud Computing Model," 2013International Conference .</a:t>
            </a:r>
          </a:p>
          <a:p>
            <a:pPr lvl="0" algn="just">
              <a:buFont typeface="+mj-lt"/>
              <a:buAutoNum type="arabicPeriod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D. J. Ahn and J. Jeong, 2019 "A Bigdata Search Engine Based Cloud Computing Network." International Conference .</a:t>
            </a:r>
          </a:p>
          <a:p>
            <a:pPr lvl="0" algn="just">
              <a:buFont typeface="+mj-lt"/>
              <a:buAutoNum type="arabicPeriod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C. Xiao et al., "NV-</a:t>
            </a:r>
            <a:r>
              <a:rPr lang="en-US" sz="2000" dirty="0" err="1">
                <a:effectLst/>
                <a:latin typeface="Arial MT"/>
                <a:ea typeface="Arial MT"/>
                <a:cs typeface="Arial MT"/>
              </a:rPr>
              <a:t>eCryptfs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: Accelerating Enterprise-Level Cryptographic File System with Non-Volatile Memory," Journals &amp; Magazines. </a:t>
            </a:r>
          </a:p>
          <a:p>
            <a:pPr lvl="0" algn="just">
              <a:buFont typeface="+mj-lt"/>
              <a:buAutoNum type="arabicPeriod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M. -C. Yen, S. -Y. Chang and L. -P. Chang, "Lightweight, Integrated Data Deduplication for Write Stress Reduction of Mobile Flash Storage," Journals &amp; Magazines. </a:t>
            </a:r>
          </a:p>
          <a:p>
            <a:pPr lvl="0" algn="just">
              <a:buFont typeface="+mj-lt"/>
              <a:buAutoNum type="arabicPeriod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O. K. Jasim Mohammad, S. Abbas, E. - S. M. El-</a:t>
            </a:r>
            <a:r>
              <a:rPr lang="en-US" sz="2000" dirty="0" err="1">
                <a:effectLst/>
                <a:latin typeface="Arial MT"/>
                <a:ea typeface="Arial MT"/>
                <a:cs typeface="Arial MT"/>
              </a:rPr>
              <a:t>Horbaty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 and A. -B. M. Salem, 2019 , "A comparative study between modern encryption algorithms based on cloud computing environment", International Conference.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 </a:t>
            </a:r>
            <a:endParaRPr lang="en-US" sz="2200" dirty="0">
              <a:effectLst/>
              <a:latin typeface="Arial MT"/>
              <a:ea typeface="Arial MT"/>
              <a:cs typeface="Arial MT"/>
            </a:endParaRPr>
          </a:p>
          <a:p>
            <a:pPr marL="0" lvl="0" indent="0" algn="just">
              <a:buNone/>
            </a:pPr>
            <a:endParaRPr lang="en-US" sz="2200" dirty="0">
              <a:effectLst/>
              <a:latin typeface="Arial MT"/>
              <a:ea typeface="Arial MT"/>
              <a:cs typeface="Arial MT"/>
            </a:endParaRPr>
          </a:p>
          <a:p>
            <a:pPr marL="0" indent="0" algn="just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Font typeface="+mj-lt"/>
              <a:buAutoNum type="arabicPeriod"/>
            </a:pPr>
            <a:endParaRPr lang="en-US" sz="2200" dirty="0">
              <a:latin typeface="Arial M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7FE9-29DA-0E49-B4DE-4727923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CAF0-101F-4054-BA93-843290D8A761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96BEE-4C03-3A3F-39AF-D11714A1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431B-9CC5-946D-2E4D-E25A5A48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3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2243-48C4-F124-E1B8-4EF58A26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4A71-43B2-7A15-305A-4E4A8AB3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M. -C. Yen, S. -Y. Chang and L. -P. Chang, "Lightweight, Integrated Data Deduplication for Write Stress Reduction of Mobile Flash Storage," Journals &amp; Magazines 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K. Yang and X. Jia, "An Efficient and Secure Dynamic Auditing Protocol for Data Storage in Cloud Computing", Journals &amp; Magazines.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L. Zhou, V. </a:t>
            </a:r>
            <a:r>
              <a:rPr lang="en-US" sz="2000" dirty="0" err="1">
                <a:effectLst/>
                <a:latin typeface="Arial MT"/>
                <a:ea typeface="Arial MT"/>
                <a:cs typeface="Arial MT"/>
              </a:rPr>
              <a:t>Varadharajan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 and M. Hitchens, "Achieving Secure Role-Based Access Control on Encrypted Data in Cloud Storage" 2013, Journals &amp;Magazines.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O. K. Jasim Mohammad, S. Abbas, E. - S. M. El-</a:t>
            </a:r>
            <a:r>
              <a:rPr lang="en-US" sz="2000" dirty="0" err="1">
                <a:effectLst/>
                <a:latin typeface="Arial MT"/>
                <a:ea typeface="Arial MT"/>
                <a:cs typeface="Arial MT"/>
              </a:rPr>
              <a:t>Horbaty</a:t>
            </a:r>
            <a:r>
              <a:rPr lang="en-US" sz="2000" dirty="0">
                <a:effectLst/>
                <a:latin typeface="Arial MT"/>
                <a:ea typeface="Arial MT"/>
                <a:cs typeface="Arial MT"/>
              </a:rPr>
              <a:t> and A. -B. M. Salem, 2019 , "A comparative study between modern encryption algorithms based on cloud computing environment", International Conference. </a:t>
            </a:r>
            <a:endParaRPr lang="en-IN" sz="2000" dirty="0">
              <a:effectLst/>
              <a:latin typeface="Arial MT"/>
              <a:ea typeface="Arial MT"/>
              <a:cs typeface="Arial MT"/>
            </a:endParaRPr>
          </a:p>
          <a:p>
            <a:pPr marL="457200" indent="-457200" algn="just">
              <a:buFont typeface="+mj-lt"/>
              <a:buAutoNum type="arabicPeriod" startAt="6"/>
            </a:pPr>
            <a:endParaRPr lang="en-US" sz="2200" dirty="0">
              <a:effectLst/>
              <a:latin typeface="Arial MT"/>
              <a:ea typeface="Arial MT"/>
              <a:cs typeface="Arial MT"/>
            </a:endParaRPr>
          </a:p>
          <a:p>
            <a:pPr marL="457200" indent="-457200" algn="just">
              <a:buFont typeface="+mj-lt"/>
              <a:buAutoNum type="arabicPeriod" startAt="6"/>
            </a:pPr>
            <a:endParaRPr lang="en-IN" sz="2200" dirty="0">
              <a:latin typeface="Arial M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CF12A-FDC3-7D66-01D0-9F83F696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D6D1-008A-05DE-FCEF-0CB4263D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50F8-FE2A-C52C-65CB-A0B3D02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4FF-969B-1EF5-3CD5-8CCB83BB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49875"/>
          </a:xfrm>
        </p:spPr>
        <p:txBody>
          <a:bodyPr>
            <a:noAutofit/>
          </a:bodyPr>
          <a:lstStyle/>
          <a:p>
            <a:pPr marL="12065" marR="6350" indent="0" algn="just">
              <a:lnSpc>
                <a:spcPct val="150000"/>
              </a:lnSpc>
              <a:spcBef>
                <a:spcPts val="90"/>
              </a:spcBef>
              <a:buNone/>
              <a:tabLst>
                <a:tab pos="357505" algn="l"/>
              </a:tabLst>
            </a:pPr>
            <a:r>
              <a:rPr lang="en-US" sz="2000" dirty="0">
                <a:latin typeface="Arial MT"/>
                <a:cs typeface="Arial MT"/>
              </a:rPr>
              <a:t>The safe </a:t>
            </a:r>
            <a:r>
              <a:rPr lang="en-US" sz="2000" spc="-5" dirty="0">
                <a:latin typeface="Arial MT"/>
                <a:cs typeface="Arial MT"/>
              </a:rPr>
              <a:t>storage </a:t>
            </a:r>
            <a:r>
              <a:rPr lang="en-US" sz="2000" spc="-10" dirty="0">
                <a:latin typeface="Arial MT"/>
                <a:cs typeface="Arial MT"/>
              </a:rPr>
              <a:t>and </a:t>
            </a:r>
            <a:r>
              <a:rPr lang="en-US" sz="2000" dirty="0">
                <a:latin typeface="Arial MT"/>
                <a:cs typeface="Arial MT"/>
              </a:rPr>
              <a:t>transfer </a:t>
            </a:r>
            <a:r>
              <a:rPr lang="en-US" sz="2000" spc="-20" dirty="0">
                <a:latin typeface="Arial MT"/>
                <a:cs typeface="Arial MT"/>
              </a:rPr>
              <a:t>of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 </a:t>
            </a:r>
            <a:r>
              <a:rPr lang="en-US" sz="2000" spc="-15" dirty="0">
                <a:latin typeface="Arial MT"/>
                <a:cs typeface="Arial MT"/>
              </a:rPr>
              <a:t>is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ensured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5" dirty="0">
                <a:latin typeface="Arial MT"/>
                <a:cs typeface="Arial MT"/>
              </a:rPr>
              <a:t>by </a:t>
            </a:r>
            <a:r>
              <a:rPr lang="en-US" sz="2000" dirty="0">
                <a:latin typeface="Arial MT"/>
                <a:cs typeface="Arial MT"/>
              </a:rPr>
              <a:t>the </a:t>
            </a:r>
            <a:r>
              <a:rPr lang="en-US" sz="2000" spc="-5" dirty="0">
                <a:latin typeface="Arial MT"/>
                <a:cs typeface="Arial MT"/>
              </a:rPr>
              <a:t>use </a:t>
            </a:r>
            <a:r>
              <a:rPr lang="en-US" sz="2000" spc="-10" dirty="0">
                <a:latin typeface="Arial MT"/>
                <a:cs typeface="Arial MT"/>
              </a:rPr>
              <a:t>of </a:t>
            </a:r>
            <a:r>
              <a:rPr lang="en-US" sz="2000" spc="-5" dirty="0">
                <a:latin typeface="Arial MT"/>
                <a:cs typeface="Arial MT"/>
              </a:rPr>
              <a:t> hashing</a:t>
            </a:r>
            <a:r>
              <a:rPr lang="en-US" sz="2000" dirty="0">
                <a:latin typeface="Arial MT"/>
                <a:cs typeface="Arial MT"/>
              </a:rPr>
              <a:t> algorithms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and</a:t>
            </a:r>
            <a:r>
              <a:rPr lang="en-US" sz="2000" spc="-5" dirty="0">
                <a:latin typeface="Arial MT"/>
                <a:cs typeface="Arial MT"/>
              </a:rPr>
              <a:t> cloud</a:t>
            </a:r>
            <a:r>
              <a:rPr lang="en-US" sz="2000" dirty="0">
                <a:latin typeface="Arial MT"/>
                <a:cs typeface="Arial MT"/>
              </a:rPr>
              <a:t> infrastructure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in</a:t>
            </a:r>
            <a:r>
              <a:rPr lang="en-US" sz="2000" spc="-5" dirty="0">
                <a:latin typeface="Arial MT"/>
                <a:cs typeface="Arial MT"/>
              </a:rPr>
              <a:t> the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design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of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 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encrypted</a:t>
            </a:r>
            <a:r>
              <a:rPr lang="en-US" sz="2000" spc="9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file chunking</a:t>
            </a:r>
            <a:r>
              <a:rPr lang="en-US" sz="2000" spc="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system . This </a:t>
            </a:r>
            <a:r>
              <a:rPr lang="en-US" sz="2000" spc="-10" dirty="0">
                <a:latin typeface="Arial MT"/>
                <a:cs typeface="Arial MT"/>
              </a:rPr>
              <a:t>system </a:t>
            </a:r>
            <a:r>
              <a:rPr lang="en-US" sz="2000" dirty="0">
                <a:latin typeface="Arial MT"/>
                <a:cs typeface="Arial MT"/>
              </a:rPr>
              <a:t>aim is to create an secured </a:t>
            </a:r>
            <a:r>
              <a:rPr lang="en-US" sz="2000">
                <a:latin typeface="Arial MT"/>
                <a:cs typeface="Arial MT"/>
              </a:rPr>
              <a:t>web application</a:t>
            </a:r>
            <a:r>
              <a:rPr lang="en-US" sz="2000" spc="-10">
                <a:latin typeface="Arial MT"/>
                <a:cs typeface="Arial MT"/>
              </a:rPr>
              <a:t>. </a:t>
            </a:r>
            <a:r>
              <a:rPr lang="en-US" sz="2000" dirty="0">
                <a:latin typeface="Arial MT"/>
                <a:cs typeface="Arial MT"/>
              </a:rPr>
              <a:t>The </a:t>
            </a:r>
            <a:r>
              <a:rPr lang="en-US" sz="2000" spc="-5" dirty="0">
                <a:latin typeface="Arial MT"/>
                <a:cs typeface="Arial MT"/>
              </a:rPr>
              <a:t>use </a:t>
            </a:r>
            <a:r>
              <a:rPr lang="en-US" sz="2000" spc="-10" dirty="0">
                <a:latin typeface="Arial MT"/>
                <a:cs typeface="Arial MT"/>
              </a:rPr>
              <a:t>of cloud </a:t>
            </a:r>
            <a:r>
              <a:rPr lang="en-US" sz="2000" spc="-5" dirty="0">
                <a:latin typeface="Arial MT"/>
                <a:cs typeface="Arial MT"/>
              </a:rPr>
              <a:t>infrastructure provides </a:t>
            </a:r>
            <a:r>
              <a:rPr lang="en-US" sz="2000" spc="-15" dirty="0">
                <a:latin typeface="Arial MT"/>
                <a:cs typeface="Arial MT"/>
              </a:rPr>
              <a:t>scalability, </a:t>
            </a:r>
            <a:r>
              <a:rPr lang="en-US" sz="2000" dirty="0">
                <a:latin typeface="Arial MT"/>
                <a:cs typeface="Arial MT"/>
              </a:rPr>
              <a:t>ease </a:t>
            </a:r>
            <a:r>
              <a:rPr lang="en-US" sz="2000" spc="-10" dirty="0">
                <a:latin typeface="Arial MT"/>
                <a:cs typeface="Arial MT"/>
              </a:rPr>
              <a:t>of </a:t>
            </a:r>
            <a:r>
              <a:rPr lang="en-US" sz="2000" spc="-5" dirty="0">
                <a:latin typeface="Arial MT"/>
                <a:cs typeface="Arial MT"/>
              </a:rPr>
              <a:t>access,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and </a:t>
            </a:r>
            <a:r>
              <a:rPr lang="en-US" sz="2000" spc="-5" dirty="0">
                <a:latin typeface="Arial MT"/>
                <a:cs typeface="Arial MT"/>
              </a:rPr>
              <a:t>cost </a:t>
            </a:r>
            <a:r>
              <a:rPr lang="en-US" sz="2000" spc="-10" dirty="0">
                <a:latin typeface="Arial MT"/>
                <a:cs typeface="Arial MT"/>
              </a:rPr>
              <a:t>effectiveness, </a:t>
            </a:r>
            <a:r>
              <a:rPr lang="en-US" sz="2000" dirty="0">
                <a:latin typeface="Arial MT"/>
                <a:cs typeface="Arial MT"/>
              </a:rPr>
              <a:t>making </a:t>
            </a:r>
            <a:r>
              <a:rPr lang="en-US" sz="2000" spc="-10" dirty="0">
                <a:latin typeface="Arial MT"/>
                <a:cs typeface="Arial MT"/>
              </a:rPr>
              <a:t>it an </a:t>
            </a:r>
            <a:r>
              <a:rPr lang="en-US" sz="2000" dirty="0">
                <a:latin typeface="Arial MT"/>
                <a:cs typeface="Arial MT"/>
              </a:rPr>
              <a:t>ideal </a:t>
            </a:r>
            <a:r>
              <a:rPr lang="en-US" sz="2000" spc="-5" dirty="0">
                <a:latin typeface="Arial MT"/>
                <a:cs typeface="Arial MT"/>
              </a:rPr>
              <a:t>choice </a:t>
            </a:r>
            <a:r>
              <a:rPr lang="en-US" sz="2000" spc="-10" dirty="0">
                <a:latin typeface="Arial MT"/>
                <a:cs typeface="Arial MT"/>
              </a:rPr>
              <a:t>for </a:t>
            </a:r>
            <a:r>
              <a:rPr lang="en-US" sz="2000" spc="-5" dirty="0">
                <a:latin typeface="Arial MT"/>
                <a:cs typeface="Arial MT"/>
              </a:rPr>
              <a:t>storing large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volumes </a:t>
            </a:r>
            <a:r>
              <a:rPr lang="en-US" sz="2000" spc="-10" dirty="0">
                <a:latin typeface="Arial MT"/>
                <a:cs typeface="Arial MT"/>
              </a:rPr>
              <a:t>of data </a:t>
            </a:r>
            <a:r>
              <a:rPr lang="en-US" sz="2000" spc="-20" dirty="0">
                <a:latin typeface="Arial MT"/>
                <a:cs typeface="Arial MT"/>
              </a:rPr>
              <a:t>securely. </a:t>
            </a:r>
            <a:r>
              <a:rPr lang="en-US" sz="2000" spc="-5" dirty="0">
                <a:latin typeface="Arial MT"/>
                <a:cs typeface="Arial MT"/>
              </a:rPr>
              <a:t>Hashing </a:t>
            </a:r>
            <a:r>
              <a:rPr lang="en-US" sz="2000" dirty="0">
                <a:latin typeface="Arial MT"/>
                <a:cs typeface="Arial MT"/>
              </a:rPr>
              <a:t>algorithms </a:t>
            </a:r>
            <a:r>
              <a:rPr lang="en-US" sz="2000" spc="-5" dirty="0">
                <a:latin typeface="Arial MT"/>
                <a:cs typeface="Arial MT"/>
              </a:rPr>
              <a:t>play a crucial </a:t>
            </a:r>
            <a:r>
              <a:rPr lang="en-US" sz="2000" dirty="0">
                <a:latin typeface="Arial MT"/>
                <a:cs typeface="Arial MT"/>
              </a:rPr>
              <a:t>role </a:t>
            </a:r>
            <a:r>
              <a:rPr lang="en-US" sz="2000" spc="-20" dirty="0">
                <a:latin typeface="Arial MT"/>
                <a:cs typeface="Arial MT"/>
              </a:rPr>
              <a:t>in 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this system </a:t>
            </a:r>
            <a:r>
              <a:rPr lang="en-US" sz="2000" dirty="0">
                <a:latin typeface="Arial MT"/>
                <a:cs typeface="Arial MT"/>
              </a:rPr>
              <a:t>by </a:t>
            </a:r>
            <a:r>
              <a:rPr lang="en-US" sz="2000" spc="-5" dirty="0">
                <a:latin typeface="Arial MT"/>
                <a:cs typeface="Arial MT"/>
              </a:rPr>
              <a:t>generating unique hash values </a:t>
            </a:r>
            <a:r>
              <a:rPr lang="en-US" sz="2000" dirty="0">
                <a:latin typeface="Arial MT"/>
                <a:cs typeface="Arial MT"/>
              </a:rPr>
              <a:t>for </a:t>
            </a:r>
            <a:r>
              <a:rPr lang="en-US" sz="2000" spc="-5" dirty="0">
                <a:latin typeface="Arial MT"/>
                <a:cs typeface="Arial MT"/>
              </a:rPr>
              <a:t>each file </a:t>
            </a:r>
            <a:r>
              <a:rPr lang="en-US" sz="2000" dirty="0">
                <a:latin typeface="Arial MT"/>
                <a:cs typeface="Arial MT"/>
              </a:rPr>
              <a:t>chunk, 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which</a:t>
            </a:r>
            <a:r>
              <a:rPr lang="en-US" sz="2000" spc="4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are</a:t>
            </a:r>
            <a:r>
              <a:rPr lang="en-US" sz="2000" spc="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used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for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integrity</a:t>
            </a:r>
            <a:r>
              <a:rPr lang="en-US" sz="2000" spc="4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verification .</a:t>
            </a:r>
            <a:r>
              <a:rPr lang="en-US" sz="2000" dirty="0">
                <a:latin typeface="Arial MT"/>
                <a:cs typeface="Arial MT"/>
              </a:rPr>
              <a:t>These</a:t>
            </a:r>
            <a:r>
              <a:rPr lang="en-US" sz="2000" spc="7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algorithms</a:t>
            </a:r>
            <a:r>
              <a:rPr lang="en-US" sz="2000" spc="9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ensure</a:t>
            </a:r>
            <a:r>
              <a:rPr lang="en-US" sz="2000" spc="6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that</a:t>
            </a:r>
            <a:r>
              <a:rPr lang="en-US" sz="2000" spc="7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the</a:t>
            </a:r>
            <a:r>
              <a:rPr lang="en-US" sz="2000" spc="9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</a:t>
            </a:r>
            <a:r>
              <a:rPr lang="en-US" sz="2000" spc="7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remains</a:t>
            </a:r>
            <a:r>
              <a:rPr lang="en-US" sz="2000" spc="11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intact</a:t>
            </a:r>
            <a:r>
              <a:rPr lang="en-US" sz="2000" spc="8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during</a:t>
            </a:r>
            <a:r>
              <a:rPr lang="en-US" sz="2000" spc="9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storage </a:t>
            </a:r>
            <a:r>
              <a:rPr lang="en-US" sz="2000" spc="-10" dirty="0">
                <a:latin typeface="Arial MT"/>
                <a:cs typeface="Arial MT"/>
              </a:rPr>
              <a:t>and</a:t>
            </a:r>
            <a:r>
              <a:rPr lang="en-US" sz="2000" spc="2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transmission</a:t>
            </a:r>
            <a:r>
              <a:rPr lang="en-US" sz="2000" spc="1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by</a:t>
            </a:r>
            <a:r>
              <a:rPr lang="en-US" sz="2000" spc="2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detecting</a:t>
            </a:r>
            <a:r>
              <a:rPr lang="en-US" sz="2000" spc="2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any</a:t>
            </a:r>
            <a:r>
              <a:rPr lang="en-US" sz="2000" spc="4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unauthorized</a:t>
            </a:r>
            <a:r>
              <a:rPr lang="en-US" sz="2000" spc="8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modifications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548D-CF43-4BC8-83D8-88CF4E87D1EF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6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3 March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690336"/>
            <a:ext cx="791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We thank God, Our Department, Guide, Panel Members, Supportive Professors and all Technical and non Technical staff who helped us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111132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to </a:t>
            </a:r>
            <a:r>
              <a:rPr lang="en-US" sz="2000" spc="-5" dirty="0">
                <a:latin typeface="Arial MT"/>
                <a:cs typeface="Arial MT"/>
              </a:rPr>
              <a:t>design, develop, </a:t>
            </a:r>
            <a:r>
              <a:rPr lang="en-US" sz="2000" dirty="0">
                <a:latin typeface="Arial MT"/>
                <a:cs typeface="Arial MT"/>
              </a:rPr>
              <a:t>and </a:t>
            </a:r>
            <a:r>
              <a:rPr lang="en-US" sz="2000" spc="-5" dirty="0">
                <a:latin typeface="Arial MT"/>
                <a:cs typeface="Arial MT"/>
              </a:rPr>
              <a:t>implement a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comprehensive </a:t>
            </a:r>
            <a:r>
              <a:rPr lang="en-US" sz="2000" dirty="0">
                <a:latin typeface="Arial MT"/>
                <a:cs typeface="Arial MT"/>
              </a:rPr>
              <a:t>file encryption </a:t>
            </a:r>
            <a:r>
              <a:rPr lang="en-US" sz="2000" spc="-5" dirty="0">
                <a:latin typeface="Arial MT"/>
                <a:cs typeface="Arial MT"/>
              </a:rPr>
              <a:t>and </a:t>
            </a:r>
            <a:r>
              <a:rPr lang="en-US" sz="2000" dirty="0">
                <a:latin typeface="Arial MT"/>
                <a:cs typeface="Arial MT"/>
              </a:rPr>
              <a:t>chunking </a:t>
            </a:r>
            <a:r>
              <a:rPr lang="en-US" sz="2000" spc="-10" dirty="0">
                <a:latin typeface="Arial MT"/>
                <a:cs typeface="Arial MT"/>
              </a:rPr>
              <a:t>system within </a:t>
            </a:r>
            <a:r>
              <a:rPr lang="en-US" sz="2000" spc="-5" dirty="0">
                <a:latin typeface="Arial MT"/>
                <a:cs typeface="Arial MT"/>
              </a:rPr>
              <a:t>a cloud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computing</a:t>
            </a:r>
            <a:r>
              <a:rPr lang="en-US" sz="2000" spc="-1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infrastructure.</a:t>
            </a:r>
            <a:endParaRPr lang="en-US" sz="2000" dirty="0">
              <a:latin typeface="Arial MT"/>
              <a:cs typeface="Arial MT"/>
            </a:endParaRPr>
          </a:p>
          <a:p>
            <a:pPr marL="421005" indent="-408940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421640" algn="l"/>
              </a:tabLst>
            </a:pPr>
            <a:r>
              <a:rPr lang="en-US" sz="2000" spc="-5" dirty="0">
                <a:latin typeface="Arial MT"/>
                <a:cs typeface="Arial MT"/>
              </a:rPr>
              <a:t>This</a:t>
            </a:r>
            <a:r>
              <a:rPr lang="en-US" sz="2000" spc="73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system</a:t>
            </a:r>
            <a:r>
              <a:rPr lang="en-US" sz="2000" spc="77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aims</a:t>
            </a:r>
            <a:r>
              <a:rPr lang="en-US" sz="2000" spc="73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to</a:t>
            </a:r>
            <a:r>
              <a:rPr lang="en-US" sz="2000" spc="7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significantly</a:t>
            </a:r>
            <a:r>
              <a:rPr lang="en-US" sz="2000" spc="71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enhance</a:t>
            </a:r>
            <a:r>
              <a:rPr lang="en-US" sz="2000" spc="75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</a:t>
            </a:r>
            <a:r>
              <a:rPr lang="en-US" sz="2000" spc="73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security</a:t>
            </a:r>
            <a:r>
              <a:rPr lang="en-US" sz="2000" spc="7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and</a:t>
            </a:r>
            <a:endParaRPr lang="en-US" sz="2000" dirty="0">
              <a:latin typeface="Arial MT"/>
              <a:cs typeface="Arial MT"/>
            </a:endParaRPr>
          </a:p>
          <a:p>
            <a:pPr marL="13970" indent="0" algn="just">
              <a:lnSpc>
                <a:spcPct val="100000"/>
              </a:lnSpc>
              <a:buNone/>
            </a:pPr>
            <a:r>
              <a:rPr lang="en-US" sz="2000" spc="-5" dirty="0">
                <a:latin typeface="Arial MT"/>
                <a:cs typeface="Arial MT"/>
              </a:rPr>
              <a:t>      management</a:t>
            </a:r>
            <a:r>
              <a:rPr lang="en-US" sz="2000" spc="-25" dirty="0">
                <a:latin typeface="Arial MT"/>
                <a:cs typeface="Arial MT"/>
              </a:rPr>
              <a:t> </a:t>
            </a:r>
            <a:r>
              <a:rPr lang="en-US" sz="2000" spc="-15" dirty="0">
                <a:latin typeface="Arial MT"/>
                <a:cs typeface="Arial MT"/>
              </a:rPr>
              <a:t>in</a:t>
            </a:r>
            <a:r>
              <a:rPr lang="en-US" sz="2000" spc="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cloud</a:t>
            </a:r>
            <a:r>
              <a:rPr lang="en-US" sz="2000" spc="2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environments.</a:t>
            </a:r>
            <a:endParaRPr lang="en-US" sz="2000" dirty="0">
              <a:latin typeface="Arial MT"/>
              <a:cs typeface="Arial MT"/>
            </a:endParaRPr>
          </a:p>
          <a:p>
            <a:pPr marL="356870" marR="6350" indent="-344805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357505" algn="l"/>
              </a:tabLst>
            </a:pPr>
            <a:r>
              <a:rPr lang="en-US" sz="2000" spc="5" dirty="0">
                <a:latin typeface="Arial MT"/>
                <a:cs typeface="Arial MT"/>
              </a:rPr>
              <a:t>The</a:t>
            </a:r>
            <a:r>
              <a:rPr lang="en-US" sz="2000" spc="1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primary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goals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include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the</a:t>
            </a:r>
            <a:r>
              <a:rPr lang="en-US" sz="2000" spc="-5" dirty="0">
                <a:latin typeface="Arial MT"/>
                <a:cs typeface="Arial MT"/>
              </a:rPr>
              <a:t> creation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of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robust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encryption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mechanisms </a:t>
            </a:r>
            <a:r>
              <a:rPr lang="en-US" sz="2000" spc="-10" dirty="0">
                <a:latin typeface="Arial MT"/>
                <a:cs typeface="Arial MT"/>
              </a:rPr>
              <a:t>to </a:t>
            </a:r>
            <a:r>
              <a:rPr lang="en-US" sz="2000" spc="-5" dirty="0">
                <a:latin typeface="Arial MT"/>
                <a:cs typeface="Arial MT"/>
              </a:rPr>
              <a:t>protect </a:t>
            </a:r>
            <a:r>
              <a:rPr lang="en-US" sz="2000" spc="-15" dirty="0">
                <a:latin typeface="Arial MT"/>
                <a:cs typeface="Arial MT"/>
              </a:rPr>
              <a:t>data </a:t>
            </a:r>
            <a:r>
              <a:rPr lang="en-US" sz="2000" spc="-10" dirty="0">
                <a:latin typeface="Arial MT"/>
                <a:cs typeface="Arial MT"/>
              </a:rPr>
              <a:t>at </a:t>
            </a:r>
            <a:r>
              <a:rPr lang="en-US" sz="2000" spc="-5" dirty="0">
                <a:latin typeface="Arial MT"/>
                <a:cs typeface="Arial MT"/>
              </a:rPr>
              <a:t>rest </a:t>
            </a:r>
            <a:r>
              <a:rPr lang="en-US" sz="2000" spc="-10" dirty="0">
                <a:latin typeface="Arial MT"/>
                <a:cs typeface="Arial MT"/>
              </a:rPr>
              <a:t>and </a:t>
            </a:r>
            <a:r>
              <a:rPr lang="en-US" sz="2000" spc="-15" dirty="0">
                <a:latin typeface="Arial MT"/>
                <a:cs typeface="Arial MT"/>
              </a:rPr>
              <a:t>in </a:t>
            </a:r>
            <a:r>
              <a:rPr lang="en-US" sz="2000" spc="-5" dirty="0">
                <a:latin typeface="Arial MT"/>
                <a:cs typeface="Arial MT"/>
              </a:rPr>
              <a:t>transit, </a:t>
            </a:r>
            <a:r>
              <a:rPr lang="en-US" sz="2000" spc="-10" dirty="0">
                <a:latin typeface="Arial MT"/>
                <a:cs typeface="Arial MT"/>
              </a:rPr>
              <a:t>the </a:t>
            </a:r>
            <a:r>
              <a:rPr lang="en-US" sz="2000" spc="-5" dirty="0">
                <a:latin typeface="Arial MT"/>
                <a:cs typeface="Arial MT"/>
              </a:rPr>
              <a:t>development 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of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efficient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data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chunking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techniques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to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optimize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storage</a:t>
            </a:r>
            <a:r>
              <a:rPr lang="en-US" sz="2000" dirty="0">
                <a:latin typeface="Arial MT"/>
                <a:cs typeface="Arial MT"/>
              </a:rPr>
              <a:t> and 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retrieval</a:t>
            </a:r>
            <a:r>
              <a:rPr lang="en-US" sz="2000" spc="3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processes.</a:t>
            </a:r>
          </a:p>
          <a:p>
            <a:pPr marL="356870" marR="5080" indent="-344805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357505" algn="l"/>
              </a:tabLst>
            </a:pPr>
            <a:r>
              <a:rPr lang="en-US" sz="2000" dirty="0">
                <a:latin typeface="Arial MT"/>
                <a:cs typeface="Arial MT"/>
              </a:rPr>
              <a:t>By </a:t>
            </a:r>
            <a:r>
              <a:rPr lang="en-US" sz="2000" spc="-5" dirty="0">
                <a:latin typeface="Arial MT"/>
                <a:cs typeface="Arial MT"/>
              </a:rPr>
              <a:t>achieving these objectives, </a:t>
            </a:r>
            <a:r>
              <a:rPr lang="en-US" sz="2000" spc="-10" dirty="0">
                <a:latin typeface="Arial MT"/>
                <a:cs typeface="Arial MT"/>
              </a:rPr>
              <a:t>this </a:t>
            </a:r>
            <a:r>
              <a:rPr lang="en-US" sz="2000" spc="-5" dirty="0">
                <a:latin typeface="Arial MT"/>
                <a:cs typeface="Arial MT"/>
              </a:rPr>
              <a:t>research seeks to </a:t>
            </a:r>
            <a:r>
              <a:rPr lang="en-US" sz="2000" spc="-10" dirty="0">
                <a:latin typeface="Arial MT"/>
                <a:cs typeface="Arial MT"/>
              </a:rPr>
              <a:t>contribute to </a:t>
            </a:r>
            <a:r>
              <a:rPr lang="en-US" sz="2000" spc="-5" dirty="0">
                <a:latin typeface="Arial MT"/>
                <a:cs typeface="Arial MT"/>
              </a:rPr>
              <a:t> the mitigation </a:t>
            </a:r>
            <a:r>
              <a:rPr lang="en-US" sz="2000" spc="-10" dirty="0">
                <a:latin typeface="Arial MT"/>
                <a:cs typeface="Arial MT"/>
              </a:rPr>
              <a:t>of data </a:t>
            </a:r>
            <a:r>
              <a:rPr lang="en-US" sz="2000" dirty="0">
                <a:latin typeface="Arial MT"/>
                <a:cs typeface="Arial MT"/>
              </a:rPr>
              <a:t>security risks, </a:t>
            </a:r>
            <a:r>
              <a:rPr lang="en-US" sz="2000" spc="-5" dirty="0">
                <a:latin typeface="Arial MT"/>
                <a:cs typeface="Arial MT"/>
              </a:rPr>
              <a:t>improve </a:t>
            </a:r>
            <a:r>
              <a:rPr lang="en-US" sz="2000" spc="-10" dirty="0">
                <a:latin typeface="Arial MT"/>
                <a:cs typeface="Arial MT"/>
              </a:rPr>
              <a:t>data </a:t>
            </a:r>
            <a:r>
              <a:rPr lang="en-US" sz="2000" dirty="0">
                <a:latin typeface="Arial MT"/>
                <a:cs typeface="Arial MT"/>
              </a:rPr>
              <a:t>availability and 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20" dirty="0">
                <a:latin typeface="Arial MT"/>
                <a:cs typeface="Arial MT"/>
              </a:rPr>
              <a:t>integrity,</a:t>
            </a:r>
            <a:r>
              <a:rPr lang="en-US" sz="2000" spc="-1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and</a:t>
            </a:r>
            <a:r>
              <a:rPr lang="en-US" sz="2000" spc="-5" dirty="0">
                <a:latin typeface="Arial MT"/>
                <a:cs typeface="Arial MT"/>
              </a:rPr>
              <a:t> provide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organizations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with</a:t>
            </a:r>
            <a:r>
              <a:rPr lang="en-US" sz="2000" spc="-5" dirty="0">
                <a:latin typeface="Arial MT"/>
                <a:cs typeface="Arial MT"/>
              </a:rPr>
              <a:t> a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tailored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solution</a:t>
            </a:r>
            <a:r>
              <a:rPr lang="en-US" sz="2000" dirty="0">
                <a:latin typeface="Arial MT"/>
                <a:cs typeface="Arial MT"/>
              </a:rPr>
              <a:t> for 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enhanced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data</a:t>
            </a:r>
            <a:r>
              <a:rPr lang="en-US" sz="2000" dirty="0">
                <a:latin typeface="Arial MT"/>
                <a:cs typeface="Arial MT"/>
              </a:rPr>
              <a:t> security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and</a:t>
            </a:r>
            <a:r>
              <a:rPr lang="en-US" sz="2000" spc="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management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within</a:t>
            </a:r>
            <a:r>
              <a:rPr lang="en-US" sz="2000" spc="-5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the</a:t>
            </a:r>
            <a:r>
              <a:rPr lang="en-US" sz="2000" spc="555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realm</a:t>
            </a:r>
            <a:r>
              <a:rPr lang="en-US" sz="2000" spc="535" dirty="0">
                <a:latin typeface="Arial MT"/>
                <a:cs typeface="Arial MT"/>
              </a:rPr>
              <a:t> </a:t>
            </a:r>
            <a:r>
              <a:rPr lang="en-US" sz="2000" spc="-35" dirty="0">
                <a:latin typeface="Arial MT"/>
                <a:cs typeface="Arial MT"/>
              </a:rPr>
              <a:t>of </a:t>
            </a:r>
            <a:r>
              <a:rPr lang="en-US" sz="2000" spc="-30" dirty="0">
                <a:latin typeface="Arial MT"/>
                <a:cs typeface="Arial MT"/>
              </a:rPr>
              <a:t> </a:t>
            </a:r>
            <a:r>
              <a:rPr lang="en-US" sz="2000" spc="-10" dirty="0">
                <a:latin typeface="Arial MT"/>
                <a:cs typeface="Arial MT"/>
              </a:rPr>
              <a:t>cloud</a:t>
            </a:r>
            <a:r>
              <a:rPr lang="en-US" sz="2000" spc="15" dirty="0">
                <a:latin typeface="Arial MT"/>
                <a:cs typeface="Arial MT"/>
              </a:rPr>
              <a:t> </a:t>
            </a:r>
            <a:r>
              <a:rPr lang="en-US" sz="2000" spc="-5" dirty="0">
                <a:latin typeface="Arial MT"/>
                <a:cs typeface="Arial MT"/>
              </a:rPr>
              <a:t>computing.</a:t>
            </a:r>
            <a:endParaRPr lang="en-US" sz="2000" dirty="0">
              <a:latin typeface="Arial MT"/>
              <a:cs typeface="Arial MT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E4DB-F4A9-4B55-8A4A-2E7F131B9C3D}" type="datetime3">
              <a:rPr lang="en-US" smtClean="0"/>
              <a:t>3 March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C3CE-068D-457A-B129-FDDB32156C83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B03E3E7-9B77-7D6A-6A3F-2B313C3BC3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71" y="1577975"/>
            <a:ext cx="789639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F68-BEA2-7D83-83CC-DB2FA3DB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1FE4-FDDC-C618-352A-C144A5BA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79A3F-D437-4D1F-B754-864497DF6759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7C33-DB32-8A92-0FB9-94A237F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8E7-C314-D639-6C8E-0B5C6D5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0EA71A-8A17-8366-1C7D-C235BA7C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" dirty="0"/>
              <a:t>s</a:t>
            </a:r>
            <a:endParaRPr lang="en-IN" sz="100" dirty="0"/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C4EC77BE-7A69-79BD-3F0C-91FEDDBF6A22}"/>
              </a:ext>
            </a:extLst>
          </p:cNvPr>
          <p:cNvPicPr/>
          <p:nvPr/>
        </p:nvPicPr>
        <p:blipFill rotWithShape="1">
          <a:blip r:embed="rId2" cstate="print"/>
          <a:srcRect l="-815" t="-2817" r="815" b="36783"/>
          <a:stretch/>
        </p:blipFill>
        <p:spPr>
          <a:xfrm>
            <a:off x="695059" y="1600200"/>
            <a:ext cx="783348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2260-2802-5347-A0D6-583CECF0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cs typeface="Arial" panose="020B0604020202020204" pitchFamily="34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C038-9FA6-B4C5-9C0D-135D8A7C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" dirty="0"/>
              <a:t>s</a:t>
            </a:r>
            <a:endParaRPr lang="en-IN" sz="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5EA2-1405-1D62-E002-29C5C150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B8E9-5845-CBE4-D0B3-F5B2DC0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47D-6228-4C12-6A13-34302D41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7523D283-D6A2-0388-5259-FAA89CF91DB1}"/>
              </a:ext>
            </a:extLst>
          </p:cNvPr>
          <p:cNvPicPr/>
          <p:nvPr/>
        </p:nvPicPr>
        <p:blipFill rotWithShape="1">
          <a:blip r:embed="rId2" cstate="print"/>
          <a:srcRect t="64055"/>
          <a:stretch/>
        </p:blipFill>
        <p:spPr>
          <a:xfrm>
            <a:off x="527540" y="1370013"/>
            <a:ext cx="8229600" cy="1988143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3EA2ADAA-C555-8A00-0A1B-CB7E3A1B4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6" t="15764" r="-2176" b="57984"/>
          <a:stretch/>
        </p:blipFill>
        <p:spPr>
          <a:xfrm>
            <a:off x="531499" y="3354144"/>
            <a:ext cx="8612501" cy="25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B160-D653-FC01-853C-73DA8D43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cs typeface="Arial" panose="020B0604020202020204" pitchFamily="34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0763-8154-7C92-B771-D90885B9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0" dirty="0"/>
              <a:t>s</a:t>
            </a:r>
            <a:endParaRPr lang="en-IN" sz="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BBEB-AC4F-2118-0050-728E7EE6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49BC5-4278-69BC-DAC9-269892F1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D5A5-9A9B-D399-E58C-77F3B06F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385B127A-6100-7C83-C678-91FEEEB92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57" b="6209"/>
          <a:stretch/>
        </p:blipFill>
        <p:spPr>
          <a:xfrm>
            <a:off x="298940" y="1350963"/>
            <a:ext cx="861250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794E-C7E9-FD86-0E19-91FDDA0D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cs typeface="Arial" panose="020B0604020202020204" pitchFamily="34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7440-3046-2FA3-5DFF-83E56CCF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5B57-3651-B18C-AE21-6007634F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3 March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4F00-2F49-65F4-CDAF-3D2210D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1EDD-1D0C-3708-3DEF-BA7E37D7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B595F48-9797-D7EB-DA8E-E5D420B23E6A}"/>
              </a:ext>
            </a:extLst>
          </p:cNvPr>
          <p:cNvSpPr txBox="1"/>
          <p:nvPr/>
        </p:nvSpPr>
        <p:spPr>
          <a:xfrm>
            <a:off x="1427544" y="4739735"/>
            <a:ext cx="54356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25"/>
              </a:lnSpc>
            </a:pP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5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68A2F831-57B8-9AF1-A0E1-387502CB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3" y="1382023"/>
            <a:ext cx="8357233" cy="49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159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1300</Words>
  <Application>Microsoft Office PowerPoint</Application>
  <PresentationFormat>On-screen Show (4:3)</PresentationFormat>
  <Paragraphs>187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MT</vt:lpstr>
      <vt:lpstr>Calibri</vt:lpstr>
      <vt:lpstr>Custom Design</vt:lpstr>
      <vt:lpstr>  </vt:lpstr>
      <vt:lpstr>AGENDA</vt:lpstr>
      <vt:lpstr>ABSTRACT</vt:lpstr>
      <vt:lpstr>OBJECTIVE(S)</vt:lpstr>
      <vt:lpstr>LITERATURE SURVEY</vt:lpstr>
      <vt:lpstr>LITERATURE SURVEY</vt:lpstr>
      <vt:lpstr>LITERATURE SURVEY</vt:lpstr>
      <vt:lpstr>LITERATURE SURVEY</vt:lpstr>
      <vt:lpstr>LITERATURE SURVEY</vt:lpstr>
      <vt:lpstr>INFERENCES FROM LITERATURE SURVEY</vt:lpstr>
      <vt:lpstr>PROPOSED SYSTEM </vt:lpstr>
      <vt:lpstr>PROPOSED SYSTEM </vt:lpstr>
      <vt:lpstr>PROPOSED SYSTEM </vt:lpstr>
      <vt:lpstr>PROPOSED SYSTEM </vt:lpstr>
      <vt:lpstr>Results and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and Discussion </vt:lpstr>
      <vt:lpstr>Results and Discussion </vt:lpstr>
      <vt:lpstr>PowerPoint Presentation</vt:lpstr>
      <vt:lpstr>PowerPoint Presentation</vt:lpstr>
      <vt:lpstr>PowerPoint Presentation</vt:lpstr>
      <vt:lpstr>CONCLUSION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jaya prakash</cp:lastModifiedBy>
  <cp:revision>109</cp:revision>
  <dcterms:created xsi:type="dcterms:W3CDTF">2019-11-06T07:48:53Z</dcterms:created>
  <dcterms:modified xsi:type="dcterms:W3CDTF">2025-03-03T02:01:47Z</dcterms:modified>
</cp:coreProperties>
</file>