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5"/>
  </p:notesMasterIdLst>
  <p:handoutMasterIdLst>
    <p:handoutMasterId r:id="rId16"/>
  </p:handoutMasterIdLst>
  <p:sldIdLst>
    <p:sldId id="268" r:id="rId2"/>
    <p:sldId id="256" r:id="rId3"/>
    <p:sldId id="282" r:id="rId4"/>
    <p:sldId id="283" r:id="rId5"/>
    <p:sldId id="290" r:id="rId6"/>
    <p:sldId id="284" r:id="rId7"/>
    <p:sldId id="287" r:id="rId8"/>
    <p:sldId id="285" r:id="rId9"/>
    <p:sldId id="288" r:id="rId10"/>
    <p:sldId id="286" r:id="rId11"/>
    <p:sldId id="289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2A1EA4F-D94B-4C92-B49A-EC6E64AC3C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VIT-CHENNAI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6CC5C39-31A9-4193-81FE-3FA9D2F70F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9D26E-528D-4654-83C0-B914A7FCDFB5}" type="datetimeFigureOut">
              <a:rPr lang="en-IN" smtClean="0"/>
              <a:pPr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8CDE71-A1ED-4CA5-B4FB-6794A7BCCD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VIT-CHENNAI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6748D7-EC4D-44A5-85E4-6A53C26EF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0FD1-D80F-400B-9781-84A734243E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0431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VIT-CHENNAI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57FAE-CE74-4D46-AB98-E656D03A8C5F}" type="datetimeFigureOut">
              <a:rPr lang="en-IN" smtClean="0"/>
              <a:pPr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VIT-CHENNAI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45EDD-4944-4622-AF0A-1B9A5FE24B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03645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852-3E97-4192-A5D1-075308D693D2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65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EFDE-4284-4E54-8E43-818086926C2C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884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962E-1F2D-4EAB-B7F8-B5F3657A3B2D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4256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540A-D382-4BFA-9334-C3D6B55A9010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6538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A595-358D-4983-A60C-CA6A5BDCAEFF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44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9CCB-0850-412A-AE83-9351C12EEBE6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3656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3E-8108-47FF-933A-FA5512E0EBB4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36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300-8D6D-473E-82FF-9492F6BA9A74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850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1AF1-F736-4453-8751-B7996008E763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74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ECDB-6292-4AC0-802C-34681FEBC538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4950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6C3934-CFE0-416E-8041-05B306CCE37D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487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C77D-D342-48D8-9118-86FE77954990}" type="datetime1">
              <a:rPr lang="en-IN" smtClean="0"/>
              <a:pPr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68F46D-86D0-4AE5-AD8C-2E18542C26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664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E5E31-E022-45E7-BB45-BEDCE504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837" y="1266092"/>
            <a:ext cx="9943508" cy="742407"/>
          </a:xfrm>
        </p:spPr>
        <p:txBody>
          <a:bodyPr>
            <a:normAutofit/>
          </a:bodyPr>
          <a:lstStyle/>
          <a:p>
            <a:r>
              <a:rPr lang="en-US" dirty="0"/>
              <a:t>  Guide approval 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9136E2-43F3-4231-A225-C7CA5A6543B9}"/>
              </a:ext>
            </a:extLst>
          </p:cNvPr>
          <p:cNvSpPr txBox="1"/>
          <p:nvPr/>
        </p:nvSpPr>
        <p:spPr>
          <a:xfrm>
            <a:off x="10086534" y="6377913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BFE74A0-D676-4348-9DA2-671CB23D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" y="45691"/>
            <a:ext cx="1553201" cy="169388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7100" y="1960160"/>
            <a:ext cx="8258247" cy="43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852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83212"/>
            <a:ext cx="9603275" cy="770542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7.) Adaboost 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Boosting is an ensemble modeling technique (1997)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is short for Adaptive Boosting and is a very popular boosting technique that combines multiple “weak classifiers” into a single “strong classifier”.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Create base learner sequentially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Remove errors after base learner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Base estimator (Decision tree , SVC)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9198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1069145"/>
            <a:ext cx="9605635" cy="795049"/>
          </a:xfrm>
        </p:spPr>
        <p:txBody>
          <a:bodyPr/>
          <a:lstStyle/>
          <a:p>
            <a:r>
              <a:rPr lang="en-IN" dirty="0" smtClean="0"/>
              <a:t>Prediction – </a:t>
            </a:r>
            <a:r>
              <a:rPr lang="en-IN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377440"/>
            <a:ext cx="4645152" cy="3082033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RESULTS</a:t>
            </a:r>
          </a:p>
          <a:p>
            <a:pPr algn="ctr">
              <a:buNone/>
            </a:pPr>
            <a:r>
              <a:rPr lang="en-US" dirty="0" smtClean="0"/>
              <a:t>F-score:  97.7021%</a:t>
            </a:r>
          </a:p>
          <a:p>
            <a:pPr algn="ctr">
              <a:buNone/>
            </a:pPr>
            <a:r>
              <a:rPr lang="en-US" dirty="0" smtClean="0"/>
              <a:t>Mean:  95.7680%</a:t>
            </a:r>
          </a:p>
          <a:p>
            <a:pPr algn="ctr">
              <a:buNone/>
            </a:pPr>
            <a:r>
              <a:rPr lang="en-US" dirty="0" smtClean="0"/>
              <a:t>Standard  Deviation:  0.4004%</a:t>
            </a:r>
          </a:p>
          <a:p>
            <a:pPr algn="ctr">
              <a:buNone/>
            </a:pPr>
            <a:r>
              <a:rPr lang="en-US" dirty="0" smtClean="0"/>
              <a:t>Accuracy:  95.8841%</a:t>
            </a:r>
          </a:p>
          <a:p>
            <a:endParaRPr lang="en-US" dirty="0"/>
          </a:p>
        </p:txBody>
      </p:sp>
      <p:pic>
        <p:nvPicPr>
          <p:cNvPr id="5" name="Content Placeholder 4" descr="ada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096" y="2017713"/>
            <a:ext cx="3947833" cy="34417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77913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25414"/>
            <a:ext cx="9603275" cy="728339"/>
          </a:xfrm>
        </p:spPr>
        <p:txBody>
          <a:bodyPr/>
          <a:lstStyle/>
          <a:p>
            <a:r>
              <a:rPr lang="en-IN" dirty="0" smtClean="0"/>
              <a:t>Conclusion:-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16407" y="2321169"/>
          <a:ext cx="8128000" cy="3320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6229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Classifiers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Accuracy</a:t>
                      </a:r>
                      <a:endParaRPr lang="en-US" sz="2400" dirty="0"/>
                    </a:p>
                  </a:txBody>
                  <a:tcPr/>
                </a:tc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Knn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latin typeface="Times New Roman" pitchFamily="18" charset="0"/>
                          <a:cs typeface="Times New Roman" pitchFamily="18" charset="0"/>
                        </a:rPr>
                        <a:t>98.4756%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Gausian</a:t>
                      </a:r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NB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96.0366%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96.6463%</a:t>
                      </a:r>
                    </a:p>
                  </a:txBody>
                  <a:tcPr/>
                </a:tc>
              </a:tr>
              <a:tr h="3291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Logistic Regression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96.6463% 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1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99.3902%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1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Random Forest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99.3902%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91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AdaBoost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95.8841%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9198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2314" y="2728184"/>
            <a:ext cx="59490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 YOU</a:t>
            </a:r>
            <a:endParaRPr lang="en-US" sz="8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4C1B7A-C133-417D-AC28-6388BC1E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863"/>
            <a:ext cx="9144000" cy="27191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M.C.A. (MASTER IN COMPUTER APPLICATION)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Conference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SATHIS KUMAR B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143EF0A-7E47-4542-8063-39833D56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972" y="3559126"/>
            <a:ext cx="9884775" cy="192727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RBL  SET 5002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 or non-ad prediction </a:t>
            </a:r>
            <a:endParaRPr lang="en-US" sz="2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– Nikhil Saraogi 21MCA1080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86A6B4-A0C8-4D61-A8BF-EFDCE3AD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3" y="131791"/>
            <a:ext cx="1500544" cy="1654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77913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89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2" y="990601"/>
            <a:ext cx="9603275" cy="86315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Previous  work:-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Project Introduction and aim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Dataset Exploration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Classifiers – </a:t>
            </a:r>
          </a:p>
          <a:p>
            <a:pPr marL="1141100" lvl="1" indent="-570550">
              <a:buFont typeface="+mj-lt"/>
              <a:buAutoNum type="arabicParenR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KNN</a:t>
            </a:r>
          </a:p>
          <a:p>
            <a:pPr marL="1141100" lvl="1" indent="-570550">
              <a:buFont typeface="+mj-lt"/>
              <a:buAutoNum type="arabicParenR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Gaussian NB</a:t>
            </a:r>
          </a:p>
          <a:p>
            <a:pPr marL="1141100" lvl="1" indent="-570550">
              <a:buFont typeface="+mj-lt"/>
              <a:buAutoNum type="arabicParenR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SVM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77913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84738"/>
            <a:ext cx="9603275" cy="869016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4.) Logistic Regression 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Supervised learning classification algorithm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 tool for analyzing binary and categorical data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Independent variable is used to predict the dependent variable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predict the probability of a target variable.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Sigmoid Function for probability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set  should be free of missing value.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77913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998806"/>
            <a:ext cx="9605635" cy="865388"/>
          </a:xfrm>
        </p:spPr>
        <p:txBody>
          <a:bodyPr/>
          <a:lstStyle/>
          <a:p>
            <a:r>
              <a:rPr lang="en-IN" dirty="0" smtClean="0"/>
              <a:t>Prediction –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335237"/>
            <a:ext cx="4645152" cy="3124236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RESULTS</a:t>
            </a:r>
          </a:p>
          <a:p>
            <a:pPr algn="ctr">
              <a:buNone/>
            </a:pPr>
            <a:r>
              <a:rPr lang="en-US" dirty="0" smtClean="0"/>
              <a:t>F-score:  98.1067% </a:t>
            </a:r>
          </a:p>
          <a:p>
            <a:pPr algn="ctr">
              <a:buNone/>
            </a:pPr>
            <a:r>
              <a:rPr lang="en-US" dirty="0" smtClean="0"/>
              <a:t>Mean:  94.8145%</a:t>
            </a:r>
          </a:p>
          <a:p>
            <a:pPr algn="ctr">
              <a:buNone/>
            </a:pPr>
            <a:r>
              <a:rPr lang="en-US" dirty="0" smtClean="0"/>
              <a:t>Standard  Deviation:  0.8757%</a:t>
            </a:r>
          </a:p>
          <a:p>
            <a:pPr algn="ctr">
              <a:buNone/>
            </a:pPr>
            <a:r>
              <a:rPr lang="en-US" dirty="0" smtClean="0"/>
              <a:t>Accuracy:  96.6463%</a:t>
            </a:r>
          </a:p>
          <a:p>
            <a:endParaRPr lang="en-US" dirty="0"/>
          </a:p>
        </p:txBody>
      </p:sp>
      <p:pic>
        <p:nvPicPr>
          <p:cNvPr id="5" name="Content Placeholder 4" descr="L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096" y="2017713"/>
            <a:ext cx="3947833" cy="34417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9198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55076"/>
            <a:ext cx="9603275" cy="798677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5.) Decision  Tree 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Supervised learning technique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tree-structured classifier, where internal nodes represent the features of a dataset, branches represent the decision rules and each leaf node represents the outcome.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graphical representation for getting all the possible solutions to a problem/decision based on given conditions.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Uses Entropy and Information Gain to construct a decision tree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9198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1097280"/>
            <a:ext cx="9605635" cy="766914"/>
          </a:xfrm>
        </p:spPr>
        <p:txBody>
          <a:bodyPr/>
          <a:lstStyle/>
          <a:p>
            <a:r>
              <a:rPr lang="en-IN" dirty="0" smtClean="0"/>
              <a:t>Prediction – Decision 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335237"/>
            <a:ext cx="4645152" cy="3110168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RESULTS</a:t>
            </a:r>
          </a:p>
          <a:p>
            <a:pPr algn="ctr">
              <a:buNone/>
            </a:pPr>
            <a:r>
              <a:rPr lang="en-US" dirty="0" smtClean="0"/>
              <a:t>F-score:  99.6534%</a:t>
            </a:r>
          </a:p>
          <a:p>
            <a:pPr algn="ctr">
              <a:buNone/>
            </a:pPr>
            <a:r>
              <a:rPr lang="en-US" dirty="0" smtClean="0"/>
              <a:t>Mean:  95.9593%</a:t>
            </a:r>
          </a:p>
          <a:p>
            <a:pPr algn="ctr">
              <a:buNone/>
            </a:pPr>
            <a:r>
              <a:rPr lang="en-US" dirty="0" smtClean="0"/>
              <a:t>Standard  Deviation:  0.8711%</a:t>
            </a:r>
          </a:p>
          <a:p>
            <a:pPr algn="ctr">
              <a:buNone/>
            </a:pPr>
            <a:r>
              <a:rPr lang="en-US" dirty="0" smtClean="0"/>
              <a:t>Accuracy:  99.3902%</a:t>
            </a:r>
          </a:p>
          <a:p>
            <a:endParaRPr lang="en-US" dirty="0"/>
          </a:p>
        </p:txBody>
      </p:sp>
      <p:pic>
        <p:nvPicPr>
          <p:cNvPr id="5" name="Content Placeholder 4" descr="DTC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096" y="2017713"/>
            <a:ext cx="3947833" cy="34417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77913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69145"/>
            <a:ext cx="9603275" cy="784609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6.) random forest 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349" y="1899139"/>
            <a:ext cx="10199076" cy="3840479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Supervised Machine Learning Algorithm that is used widely in Classification and Regression problems.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Based on the concept of ensemble learning, which is a process of combining multiple classifiers to solve a complex problem and to improve the performance of the model.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Builds decision trees on different samples and takes their majority vote for classification and average in case of regression.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greater number of trees in the forest leads to higher accuracy and prevents the problem of over-fitting.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91981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1069145"/>
            <a:ext cx="9605635" cy="795049"/>
          </a:xfrm>
        </p:spPr>
        <p:txBody>
          <a:bodyPr/>
          <a:lstStyle/>
          <a:p>
            <a:r>
              <a:rPr lang="en-IN" dirty="0" smtClean="0"/>
              <a:t>Prediction –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405575"/>
            <a:ext cx="4645152" cy="3053898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RESULTS</a:t>
            </a:r>
          </a:p>
          <a:p>
            <a:pPr algn="ctr">
              <a:buNone/>
            </a:pPr>
            <a:r>
              <a:rPr lang="en-US" dirty="0" smtClean="0"/>
              <a:t>F-score:  99.6540%</a:t>
            </a:r>
          </a:p>
          <a:p>
            <a:pPr algn="ctr">
              <a:buNone/>
            </a:pPr>
            <a:r>
              <a:rPr lang="en-US" dirty="0" smtClean="0"/>
              <a:t>Mean:  96.9508%</a:t>
            </a:r>
          </a:p>
          <a:p>
            <a:pPr algn="ctr">
              <a:buNone/>
            </a:pPr>
            <a:r>
              <a:rPr lang="en-US" dirty="0" smtClean="0"/>
              <a:t>Standard  Deviation:  0.8323%</a:t>
            </a:r>
          </a:p>
          <a:p>
            <a:pPr algn="ctr">
              <a:buNone/>
            </a:pPr>
            <a:r>
              <a:rPr lang="en-US" dirty="0" smtClean="0"/>
              <a:t>Accuracy:  99.3902%</a:t>
            </a:r>
          </a:p>
          <a:p>
            <a:endParaRPr lang="en-US" dirty="0"/>
          </a:p>
        </p:txBody>
      </p:sp>
      <p:pic>
        <p:nvPicPr>
          <p:cNvPr id="5" name="Content Placeholder 4" descr="rando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096" y="2017713"/>
            <a:ext cx="3947833" cy="34417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4D423C-474A-4D0C-9279-A72B42C09D5C}"/>
              </a:ext>
            </a:extLst>
          </p:cNvPr>
          <p:cNvSpPr txBox="1"/>
          <p:nvPr/>
        </p:nvSpPr>
        <p:spPr>
          <a:xfrm>
            <a:off x="10086534" y="6377913"/>
            <a:ext cx="1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-apple-system"/>
              </a:rPr>
              <a:t>   VIT - CHENNAI</a:t>
            </a:r>
            <a:endParaRPr lang="en-IN" sz="1200" dirty="0">
              <a:solidFill>
                <a:schemeClr val="bg1"/>
              </a:solidFill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250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  Guide approval :-</vt:lpstr>
      <vt:lpstr>SCHOOL OF COMPUTER SCIENCE AND ENGINEERING M.C.A. (MASTER IN COMPUTER APPLICATION) 21st SET Conference Under the Guidance of DR. SATHIS KUMAR B</vt:lpstr>
      <vt:lpstr>Previous  work:-</vt:lpstr>
      <vt:lpstr>4.) Logistic Regression :-</vt:lpstr>
      <vt:lpstr>Prediction – logistic regression</vt:lpstr>
      <vt:lpstr>5.) Decision  Tree :-</vt:lpstr>
      <vt:lpstr>Prediction – Decision  tree </vt:lpstr>
      <vt:lpstr>6.) random forest :-</vt:lpstr>
      <vt:lpstr>Prediction – Random forest</vt:lpstr>
      <vt:lpstr>7.) Adaboost :-</vt:lpstr>
      <vt:lpstr>Prediction – adaboost</vt:lpstr>
      <vt:lpstr>Conclusion:-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SCIENCE AND ENGINEERING M.C.A. (MASTER IN COMPUTER APPLICATION) 21st SET Conference Under the Guidance of DR. SATHIS KUMAR B</dc:title>
  <dc:creator>nikhil sarawgi</dc:creator>
  <cp:lastModifiedBy>Dell</cp:lastModifiedBy>
  <cp:revision>68</cp:revision>
  <dcterms:created xsi:type="dcterms:W3CDTF">2021-11-09T18:20:47Z</dcterms:created>
  <dcterms:modified xsi:type="dcterms:W3CDTF">2022-05-10T12:54:23Z</dcterms:modified>
</cp:coreProperties>
</file>