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0" d="100"/>
          <a:sy n="70" d="100"/>
        </p:scale>
        <p:origin x="-720" y="-16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467" y="802303"/>
            <a:ext cx="8635949"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466" y="3531208"/>
            <a:ext cx="8635949"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a:xfrm>
            <a:off x="2416190" y="329310"/>
            <a:ext cx="4973269" cy="309201"/>
          </a:xfrm>
        </p:spPr>
        <p:txBody>
          <a:bodyPr/>
          <a:lstStyle/>
          <a:p>
            <a:endParaRPr lang="en-US"/>
          </a:p>
        </p:txBody>
      </p:sp>
      <p:sp>
        <p:nvSpPr>
          <p:cNvPr id="6" name="Slide Number Placeholder 5"/>
          <p:cNvSpPr>
            <a:spLocks noGrp="1"/>
          </p:cNvSpPr>
          <p:nvPr>
            <p:ph type="sldNum" sz="quarter" idx="12"/>
          </p:nvPr>
        </p:nvSpPr>
        <p:spPr>
          <a:xfrm>
            <a:off x="1437481" y="798975"/>
            <a:ext cx="810913"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417466" y="3528542"/>
            <a:ext cx="863594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646582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1453709" y="1847088"/>
            <a:ext cx="96062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59884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7886" y="798978"/>
            <a:ext cx="161553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488" y="798978"/>
            <a:ext cx="7827812"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9437882" y="798978"/>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04256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53709" y="1847088"/>
            <a:ext cx="96062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56538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054" y="1756132"/>
            <a:ext cx="8642031"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053" y="3806199"/>
            <a:ext cx="8629323"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54053" y="3804985"/>
            <a:ext cx="86293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19443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032" y="804894"/>
            <a:ext cx="9604386"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145" y="2010883"/>
            <a:ext cx="4644547"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2937" y="2017344"/>
            <a:ext cx="4644547"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1453709" y="1847088"/>
            <a:ext cx="96062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83656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006" y="804168"/>
            <a:ext cx="9606412"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005" y="2019554"/>
            <a:ext cx="4644547"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005" y="2824274"/>
            <a:ext cx="4644547"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1529" y="2023008"/>
            <a:ext cx="4644547"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1529" y="2821495"/>
            <a:ext cx="4644547"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1453709" y="1847088"/>
            <a:ext cx="96062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81362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1453709" y="1847088"/>
            <a:ext cx="96062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48500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29745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485" y="798973"/>
            <a:ext cx="3272673"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057" y="798974"/>
            <a:ext cx="6011691"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487" y="3205496"/>
            <a:ext cx="3274588"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8094" y="3205491"/>
            <a:ext cx="326906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54950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6418" y="482172"/>
            <a:ext cx="4074004"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021" y="1129513"/>
            <a:ext cx="5531609"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3334" y="1122547"/>
            <a:ext cx="2790809"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146" y="3145992"/>
            <a:ext cx="5523685"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195" y="5469861"/>
            <a:ext cx="5526634" cy="320123"/>
          </a:xfrm>
        </p:spPr>
        <p:txBody>
          <a:bodyPr/>
          <a:lstStyle>
            <a:lvl1pPr algn="l">
              <a:defRPr/>
            </a:lvl1p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a:xfrm>
            <a:off x="1447195" y="318642"/>
            <a:ext cx="5540285"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7195" y="3143605"/>
            <a:ext cx="552663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08487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80"/>
            <a:ext cx="12190413"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0413" cy="742950"/>
          </a:xfrm>
          <a:prstGeom prst="rect">
            <a:avLst/>
          </a:prstGeom>
        </p:spPr>
      </p:pic>
      <p:sp>
        <p:nvSpPr>
          <p:cNvPr id="2" name="Title Placeholder 1"/>
          <p:cNvSpPr>
            <a:spLocks noGrp="1"/>
          </p:cNvSpPr>
          <p:nvPr>
            <p:ph type="title"/>
          </p:nvPr>
        </p:nvSpPr>
        <p:spPr>
          <a:xfrm>
            <a:off x="1451394" y="804522"/>
            <a:ext cx="960202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394" y="2015737"/>
            <a:ext cx="9602025" cy="34506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3157" y="330370"/>
            <a:ext cx="3500259"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6/1/2022</a:t>
            </a:fld>
            <a:endParaRPr lang="en-US"/>
          </a:p>
        </p:txBody>
      </p:sp>
      <p:sp>
        <p:nvSpPr>
          <p:cNvPr id="5" name="Footer Placeholder 4"/>
          <p:cNvSpPr>
            <a:spLocks noGrp="1"/>
          </p:cNvSpPr>
          <p:nvPr>
            <p:ph type="ftr" sz="quarter" idx="3"/>
          </p:nvPr>
        </p:nvSpPr>
        <p:spPr>
          <a:xfrm>
            <a:off x="1451394" y="329310"/>
            <a:ext cx="593806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00" y="798975"/>
            <a:ext cx="810913"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6128413"/>
            <a:ext cx="12190413"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666454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citeseerx.ist.psu.edu/viewdoc/summary?doi=10.1.1.35.568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7E5E31-E022-45E7-BB45-BEDCE50444A8}"/>
              </a:ext>
            </a:extLst>
          </p:cNvPr>
          <p:cNvSpPr>
            <a:spLocks noGrp="1"/>
          </p:cNvSpPr>
          <p:nvPr>
            <p:ph type="title"/>
          </p:nvPr>
        </p:nvSpPr>
        <p:spPr>
          <a:xfrm>
            <a:off x="1420657" y="1266096"/>
            <a:ext cx="9942214" cy="742407"/>
          </a:xfrm>
        </p:spPr>
        <p:txBody>
          <a:bodyPr>
            <a:normAutofit/>
          </a:bodyPr>
          <a:lstStyle/>
          <a:p>
            <a:r>
              <a:rPr lang="en-US" dirty="0"/>
              <a:t>  Guide approval :-</a:t>
            </a:r>
            <a:endParaRPr lang="en-IN" dirty="0"/>
          </a:p>
        </p:txBody>
      </p:sp>
      <p:sp>
        <p:nvSpPr>
          <p:cNvPr id="4" name="TextBox 3">
            <a:extLst>
              <a:ext uri="{FF2B5EF4-FFF2-40B4-BE49-F238E27FC236}">
                <a16:creationId xmlns="" xmlns:a16="http://schemas.microsoft.com/office/drawing/2014/main" id="{CE9136E2-43F3-4231-A225-C7CA5A6543B9}"/>
              </a:ext>
            </a:extLst>
          </p:cNvPr>
          <p:cNvSpPr txBox="1"/>
          <p:nvPr/>
        </p:nvSpPr>
        <p:spPr>
          <a:xfrm>
            <a:off x="10085222" y="6377918"/>
            <a:ext cx="1898893"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pic>
        <p:nvPicPr>
          <p:cNvPr id="5" name="Picture 4">
            <a:extLst>
              <a:ext uri="{FF2B5EF4-FFF2-40B4-BE49-F238E27FC236}">
                <a16:creationId xmlns="" xmlns:a16="http://schemas.microsoft.com/office/drawing/2014/main" id="{9BFE74A0-D676-4348-9DA2-671CB23DA1EF}"/>
              </a:ext>
            </a:extLst>
          </p:cNvPr>
          <p:cNvPicPr>
            <a:picLocks noChangeAspect="1"/>
          </p:cNvPicPr>
          <p:nvPr/>
        </p:nvPicPr>
        <p:blipFill>
          <a:blip r:embed="rId2"/>
          <a:stretch>
            <a:fillRect/>
          </a:stretch>
        </p:blipFill>
        <p:spPr>
          <a:xfrm>
            <a:off x="51050" y="45695"/>
            <a:ext cx="1552999" cy="1693889"/>
          </a:xfrm>
          <a:prstGeom prst="rect">
            <a:avLst/>
          </a:prstGeom>
        </p:spPr>
      </p:pic>
      <p:pic>
        <p:nvPicPr>
          <p:cNvPr id="6" name="Picture 5" descr="WhatsApp Image 2022-06-01 at 7.20.06 PM.jpeg"/>
          <p:cNvPicPr>
            <a:picLocks noChangeAspect="1"/>
          </p:cNvPicPr>
          <p:nvPr/>
        </p:nvPicPr>
        <p:blipFill>
          <a:blip r:embed="rId3"/>
          <a:stretch>
            <a:fillRect/>
          </a:stretch>
        </p:blipFill>
        <p:spPr>
          <a:xfrm>
            <a:off x="4266406" y="1905000"/>
            <a:ext cx="3581400" cy="4741333"/>
          </a:xfrm>
          <a:prstGeom prst="rect">
            <a:avLst/>
          </a:prstGeom>
        </p:spPr>
      </p:pic>
    </p:spTree>
    <p:extLst>
      <p:ext uri="{BB962C8B-B14F-4D97-AF65-F5344CB8AC3E}">
        <p14:creationId xmlns="" xmlns:p14="http://schemas.microsoft.com/office/powerpoint/2010/main" val="3885206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29" y="1153552"/>
            <a:ext cx="9604385" cy="710643"/>
          </a:xfrm>
        </p:spPr>
        <p:txBody>
          <a:bodyPr>
            <a:normAutofit/>
          </a:bodyPr>
          <a:lstStyle/>
          <a:p>
            <a:r>
              <a:rPr lang="en-IN" sz="2900" b="1" dirty="0" smtClean="0">
                <a:latin typeface="Times New Roman" pitchFamily="18" charset="0"/>
                <a:cs typeface="Times New Roman" pitchFamily="18" charset="0"/>
              </a:rPr>
              <a:t>3)  SUPPORT VECTOR MACHINE [SVM]</a:t>
            </a:r>
            <a:endParaRPr lang="en-US" sz="29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1447142" y="2010878"/>
            <a:ext cx="4896561" cy="3602131"/>
          </a:xfrm>
        </p:spPr>
        <p:txBody>
          <a:bodyPr>
            <a:noAutofit/>
          </a:bodyPr>
          <a:lstStyle/>
          <a:p>
            <a:r>
              <a:rPr lang="en-US" dirty="0" smtClean="0"/>
              <a:t>represents the training data in space differentiated into categories by large gaps</a:t>
            </a:r>
          </a:p>
          <a:p>
            <a:r>
              <a:rPr lang="en-US" dirty="0" smtClean="0"/>
              <a:t>useful in high dimensional spaces and is quite memory efficient because it only employs a subset of training points in its decision function.</a:t>
            </a:r>
            <a:endParaRPr lang="en-US" dirty="0"/>
          </a:p>
        </p:txBody>
      </p:sp>
      <p:sp>
        <p:nvSpPr>
          <p:cNvPr id="4" name="Content Placeholder 3"/>
          <p:cNvSpPr>
            <a:spLocks noGrp="1"/>
          </p:cNvSpPr>
          <p:nvPr>
            <p:ph sz="half" idx="2"/>
          </p:nvPr>
        </p:nvSpPr>
        <p:spPr>
          <a:xfrm>
            <a:off x="7256887" y="2419643"/>
            <a:ext cx="4108327" cy="2208629"/>
          </a:xfrm>
        </p:spPr>
        <p:txBody>
          <a:bodyPr>
            <a:normAutofit fontScale="92500" lnSpcReduction="10000"/>
          </a:bodyPr>
          <a:lstStyle/>
          <a:p>
            <a:pPr algn="ctr">
              <a:buNone/>
            </a:pPr>
            <a:r>
              <a:rPr lang="en-US" u="sng" dirty="0" smtClean="0"/>
              <a:t> MODEL – SVM1-LINEAR</a:t>
            </a:r>
          </a:p>
          <a:p>
            <a:pPr>
              <a:buNone/>
            </a:pPr>
            <a:r>
              <a:rPr lang="en-US" dirty="0" smtClean="0"/>
              <a:t>F-score: 98.1132% </a:t>
            </a:r>
          </a:p>
          <a:p>
            <a:pPr>
              <a:buNone/>
            </a:pPr>
            <a:r>
              <a:rPr lang="en-US" dirty="0" smtClean="0"/>
              <a:t>Mean: 94.8148% </a:t>
            </a:r>
          </a:p>
          <a:p>
            <a:pPr>
              <a:buNone/>
            </a:pPr>
            <a:r>
              <a:rPr lang="en-US" dirty="0" smtClean="0"/>
              <a:t>Standard Deviation: 0.9841%</a:t>
            </a:r>
          </a:p>
          <a:p>
            <a:pPr>
              <a:buNone/>
            </a:pPr>
            <a:r>
              <a:rPr lang="en-US" dirty="0" smtClean="0"/>
              <a:t> Accuracy: 96.6463%</a:t>
            </a:r>
            <a:endParaRPr lang="en-US" dirty="0"/>
          </a:p>
        </p:txBody>
      </p:sp>
      <p:sp>
        <p:nvSpPr>
          <p:cNvPr id="5" name="TextBox 4"/>
          <p:cNvSpPr txBox="1"/>
          <p:nvPr/>
        </p:nvSpPr>
        <p:spPr>
          <a:xfrm>
            <a:off x="6620333" y="4107767"/>
            <a:ext cx="4491698" cy="1015663"/>
          </a:xfrm>
          <a:prstGeom prst="rect">
            <a:avLst/>
          </a:prstGeom>
          <a:noFill/>
        </p:spPr>
        <p:txBody>
          <a:bodyPr wrap="square" rtlCol="0">
            <a:spAutoFit/>
          </a:bodyPr>
          <a:lstStyle/>
          <a:p>
            <a:pPr algn="ctr">
              <a:lnSpc>
                <a:spcPct val="150000"/>
              </a:lnSpc>
            </a:pPr>
            <a:r>
              <a:rPr lang="en-US" sz="2000" dirty="0" smtClean="0"/>
              <a:t/>
            </a:r>
            <a:br>
              <a:rPr lang="en-US" sz="2000" dirty="0" smtClean="0"/>
            </a:br>
            <a:endParaRPr lang="en-US" sz="2000" dirty="0"/>
          </a:p>
        </p:txBody>
      </p:sp>
      <p:sp>
        <p:nvSpPr>
          <p:cNvPr id="6" name="TextBox 5">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91" y="984738"/>
            <a:ext cx="9602025" cy="869016"/>
          </a:xfrm>
        </p:spPr>
        <p:txBody>
          <a:bodyPr/>
          <a:lstStyle/>
          <a:p>
            <a:r>
              <a:rPr lang="en-IN" b="1" dirty="0" smtClean="0">
                <a:latin typeface="Times New Roman" pitchFamily="18" charset="0"/>
                <a:cs typeface="Times New Roman" pitchFamily="18" charset="0"/>
              </a:rPr>
              <a:t>4.) Logistic Regression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Supervised learning classification algorithm</a:t>
            </a:r>
          </a:p>
          <a:p>
            <a:r>
              <a:rPr lang="en-US" sz="2400" dirty="0" smtClean="0">
                <a:latin typeface="Times New Roman" pitchFamily="18" charset="0"/>
                <a:cs typeface="Times New Roman" pitchFamily="18" charset="0"/>
              </a:rPr>
              <a:t>Great tool for analyzing binary and categorical data</a:t>
            </a:r>
          </a:p>
          <a:p>
            <a:r>
              <a:rPr lang="en-US" sz="2400" dirty="0" smtClean="0">
                <a:latin typeface="Times New Roman" pitchFamily="18" charset="0"/>
                <a:cs typeface="Times New Roman" pitchFamily="18" charset="0"/>
              </a:rPr>
              <a:t> Independent variable is used to predict the dependent variable</a:t>
            </a:r>
          </a:p>
          <a:p>
            <a:r>
              <a:rPr lang="en-US" sz="2400" dirty="0" smtClean="0">
                <a:latin typeface="Times New Roman" pitchFamily="18" charset="0"/>
                <a:cs typeface="Times New Roman" pitchFamily="18" charset="0"/>
              </a:rPr>
              <a:t>Used to predict the probability of a target variable.</a:t>
            </a:r>
          </a:p>
          <a:p>
            <a:r>
              <a:rPr lang="en-IN" sz="2400" dirty="0" smtClean="0">
                <a:latin typeface="Times New Roman" pitchFamily="18" charset="0"/>
                <a:cs typeface="Times New Roman" pitchFamily="18" charset="0"/>
              </a:rPr>
              <a:t>Use Sigmoid Function for probability</a:t>
            </a:r>
          </a:p>
          <a:p>
            <a:r>
              <a:rPr lang="en-IN" sz="2400" dirty="0" smtClean="0">
                <a:latin typeface="Times New Roman" pitchFamily="18" charset="0"/>
                <a:cs typeface="Times New Roman" pitchFamily="18" charset="0"/>
              </a:rPr>
              <a:t>Data set  should be free of missing value.</a:t>
            </a:r>
          </a:p>
          <a:p>
            <a:endParaRPr lang="en-US" sz="2400" dirty="0">
              <a:latin typeface="Times New Roman" pitchFamily="18" charset="0"/>
              <a:cs typeface="Times New Roman" pitchFamily="18" charset="0"/>
            </a:endParaRPr>
          </a:p>
        </p:txBody>
      </p:sp>
      <p:sp>
        <p:nvSpPr>
          <p:cNvPr id="5" name="TextBox 4">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29" y="998806"/>
            <a:ext cx="9604385" cy="865388"/>
          </a:xfrm>
        </p:spPr>
        <p:txBody>
          <a:bodyPr/>
          <a:lstStyle/>
          <a:p>
            <a:r>
              <a:rPr lang="en-IN" dirty="0" smtClean="0"/>
              <a:t>Prediction – logistic regression</a:t>
            </a:r>
            <a:endParaRPr lang="en-US" dirty="0"/>
          </a:p>
        </p:txBody>
      </p:sp>
      <p:sp>
        <p:nvSpPr>
          <p:cNvPr id="3" name="Content Placeholder 2"/>
          <p:cNvSpPr>
            <a:spLocks noGrp="1"/>
          </p:cNvSpPr>
          <p:nvPr>
            <p:ph sz="half" idx="1"/>
          </p:nvPr>
        </p:nvSpPr>
        <p:spPr>
          <a:xfrm>
            <a:off x="1447143" y="2335237"/>
            <a:ext cx="4644547" cy="3124236"/>
          </a:xfrm>
        </p:spPr>
        <p:txBody>
          <a:bodyPr/>
          <a:lstStyle/>
          <a:p>
            <a:pPr algn="ctr">
              <a:buNone/>
            </a:pPr>
            <a:r>
              <a:rPr lang="en-US" b="1" u="sng" dirty="0" smtClean="0"/>
              <a:t>RESULTS</a:t>
            </a:r>
          </a:p>
          <a:p>
            <a:pPr algn="ctr">
              <a:buNone/>
            </a:pPr>
            <a:r>
              <a:rPr lang="en-US" dirty="0" smtClean="0"/>
              <a:t>F-score:  98.1067% </a:t>
            </a:r>
          </a:p>
          <a:p>
            <a:pPr algn="ctr">
              <a:buNone/>
            </a:pPr>
            <a:r>
              <a:rPr lang="en-US" dirty="0" smtClean="0"/>
              <a:t>Mean:  94.8145%</a:t>
            </a:r>
          </a:p>
          <a:p>
            <a:pPr algn="ctr">
              <a:buNone/>
            </a:pPr>
            <a:r>
              <a:rPr lang="en-US" dirty="0" smtClean="0"/>
              <a:t>Standard  Deviation:  0.8757%</a:t>
            </a:r>
          </a:p>
          <a:p>
            <a:pPr algn="ctr">
              <a:buNone/>
            </a:pPr>
            <a:r>
              <a:rPr lang="en-US" dirty="0" smtClean="0"/>
              <a:t>Accuracy:  96.6463%</a:t>
            </a:r>
          </a:p>
          <a:p>
            <a:endParaRPr lang="en-US" dirty="0"/>
          </a:p>
        </p:txBody>
      </p:sp>
      <p:pic>
        <p:nvPicPr>
          <p:cNvPr id="5" name="Content Placeholder 4" descr="LR.png"/>
          <p:cNvPicPr>
            <a:picLocks noGrp="1" noChangeAspect="1"/>
          </p:cNvPicPr>
          <p:nvPr>
            <p:ph sz="half" idx="2"/>
          </p:nvPr>
        </p:nvPicPr>
        <p:blipFill>
          <a:blip r:embed="rId2"/>
          <a:stretch>
            <a:fillRect/>
          </a:stretch>
        </p:blipFill>
        <p:spPr>
          <a:xfrm>
            <a:off x="6761216" y="2017713"/>
            <a:ext cx="3947319" cy="3441700"/>
          </a:xfrm>
        </p:spPr>
      </p:pic>
      <p:sp>
        <p:nvSpPr>
          <p:cNvPr id="6" name="TextBox 5">
            <a:extLst>
              <a:ext uri="{FF2B5EF4-FFF2-40B4-BE49-F238E27FC236}">
                <a16:creationId xmlns="" xmlns:a16="http://schemas.microsoft.com/office/drawing/2014/main" id="{3A4D423C-474A-4D0C-9279-A72B42C09D5C}"/>
              </a:ext>
            </a:extLst>
          </p:cNvPr>
          <p:cNvSpPr txBox="1"/>
          <p:nvPr/>
        </p:nvSpPr>
        <p:spPr>
          <a:xfrm>
            <a:off x="10085221" y="6391982"/>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91" y="1055077"/>
            <a:ext cx="9602025" cy="798677"/>
          </a:xfrm>
        </p:spPr>
        <p:txBody>
          <a:bodyPr/>
          <a:lstStyle/>
          <a:p>
            <a:r>
              <a:rPr lang="en-IN" b="1" dirty="0" smtClean="0">
                <a:latin typeface="Times New Roman" pitchFamily="18" charset="0"/>
                <a:cs typeface="Times New Roman" pitchFamily="18" charset="0"/>
              </a:rPr>
              <a:t>5.) Decision  Tree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 Supervised learning technique </a:t>
            </a:r>
          </a:p>
          <a:p>
            <a:r>
              <a:rPr lang="en-US" sz="2400" dirty="0" smtClean="0">
                <a:latin typeface="Times New Roman" pitchFamily="18" charset="0"/>
                <a:cs typeface="Times New Roman" pitchFamily="18" charset="0"/>
              </a:rPr>
              <a:t>It is a tree-structured classifier, where internal nodes represent the features of a dataset, branches represent the decision rules and each leaf node represents the outcome.</a:t>
            </a:r>
          </a:p>
          <a:p>
            <a:r>
              <a:rPr lang="en-US" sz="2400" dirty="0" smtClean="0">
                <a:latin typeface="Times New Roman" pitchFamily="18" charset="0"/>
                <a:cs typeface="Times New Roman" pitchFamily="18" charset="0"/>
              </a:rPr>
              <a:t>It is a graphical representation for getting all the possible solutions to a problem/decision based on given conditions.</a:t>
            </a:r>
          </a:p>
          <a:p>
            <a:r>
              <a:rPr lang="en-US" sz="2400" dirty="0" smtClean="0">
                <a:latin typeface="Times New Roman" pitchFamily="18" charset="0"/>
                <a:cs typeface="Times New Roman" pitchFamily="18" charset="0"/>
              </a:rPr>
              <a:t> Uses Entropy and Information Gain to construct a decision tree</a:t>
            </a:r>
          </a:p>
          <a:p>
            <a:endParaRPr lang="en-IN" sz="2400" dirty="0" smtClean="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3A4D423C-474A-4D0C-9279-A72B42C09D5C}"/>
              </a:ext>
            </a:extLst>
          </p:cNvPr>
          <p:cNvSpPr txBox="1"/>
          <p:nvPr/>
        </p:nvSpPr>
        <p:spPr>
          <a:xfrm>
            <a:off x="10085221" y="6391982"/>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29" y="1097280"/>
            <a:ext cx="9604385" cy="766914"/>
          </a:xfrm>
        </p:spPr>
        <p:txBody>
          <a:bodyPr/>
          <a:lstStyle/>
          <a:p>
            <a:r>
              <a:rPr lang="en-IN" dirty="0" smtClean="0"/>
              <a:t>Prediction – Decision  tree </a:t>
            </a:r>
            <a:endParaRPr lang="en-US" dirty="0"/>
          </a:p>
        </p:txBody>
      </p:sp>
      <p:sp>
        <p:nvSpPr>
          <p:cNvPr id="3" name="Content Placeholder 2"/>
          <p:cNvSpPr>
            <a:spLocks noGrp="1"/>
          </p:cNvSpPr>
          <p:nvPr>
            <p:ph sz="half" idx="1"/>
          </p:nvPr>
        </p:nvSpPr>
        <p:spPr>
          <a:xfrm>
            <a:off x="1447143" y="2335237"/>
            <a:ext cx="4644547" cy="3110168"/>
          </a:xfrm>
        </p:spPr>
        <p:txBody>
          <a:bodyPr/>
          <a:lstStyle/>
          <a:p>
            <a:pPr algn="ctr">
              <a:buNone/>
            </a:pPr>
            <a:r>
              <a:rPr lang="en-US" b="1" u="sng" dirty="0" smtClean="0"/>
              <a:t>RESULTS</a:t>
            </a:r>
          </a:p>
          <a:p>
            <a:pPr algn="ctr">
              <a:buNone/>
            </a:pPr>
            <a:r>
              <a:rPr lang="en-US" dirty="0" smtClean="0"/>
              <a:t>F-score:  99.6534%</a:t>
            </a:r>
          </a:p>
          <a:p>
            <a:pPr algn="ctr">
              <a:buNone/>
            </a:pPr>
            <a:r>
              <a:rPr lang="en-US" dirty="0" smtClean="0"/>
              <a:t>Mean:  95.9593%</a:t>
            </a:r>
          </a:p>
          <a:p>
            <a:pPr algn="ctr">
              <a:buNone/>
            </a:pPr>
            <a:r>
              <a:rPr lang="en-US" dirty="0" smtClean="0"/>
              <a:t>Standard  Deviation:  0.8711%</a:t>
            </a:r>
          </a:p>
          <a:p>
            <a:pPr algn="ctr">
              <a:buNone/>
            </a:pPr>
            <a:r>
              <a:rPr lang="en-US" dirty="0" smtClean="0"/>
              <a:t>Accuracy:  99.3902%</a:t>
            </a:r>
          </a:p>
          <a:p>
            <a:endParaRPr lang="en-US" dirty="0"/>
          </a:p>
        </p:txBody>
      </p:sp>
      <p:pic>
        <p:nvPicPr>
          <p:cNvPr id="5" name="Content Placeholder 4" descr="DTC.png"/>
          <p:cNvPicPr>
            <a:picLocks noGrp="1" noChangeAspect="1"/>
          </p:cNvPicPr>
          <p:nvPr>
            <p:ph sz="half" idx="2"/>
          </p:nvPr>
        </p:nvPicPr>
        <p:blipFill>
          <a:blip r:embed="rId2"/>
          <a:stretch>
            <a:fillRect/>
          </a:stretch>
        </p:blipFill>
        <p:spPr>
          <a:xfrm>
            <a:off x="6761216" y="2017713"/>
            <a:ext cx="3947319" cy="3441700"/>
          </a:xfrm>
        </p:spPr>
      </p:pic>
      <p:sp>
        <p:nvSpPr>
          <p:cNvPr id="6" name="TextBox 5">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91" y="1069146"/>
            <a:ext cx="9602025" cy="784609"/>
          </a:xfrm>
        </p:spPr>
        <p:txBody>
          <a:bodyPr/>
          <a:lstStyle/>
          <a:p>
            <a:r>
              <a:rPr lang="en-IN" b="1" dirty="0" smtClean="0">
                <a:latin typeface="Times New Roman" pitchFamily="18" charset="0"/>
                <a:cs typeface="Times New Roman" pitchFamily="18" charset="0"/>
              </a:rPr>
              <a:t>6.) random forest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11205" y="1899140"/>
            <a:ext cx="10197748" cy="3840479"/>
          </a:xfrm>
        </p:spPr>
        <p:txBody>
          <a:bodyPr>
            <a:noAutofit/>
          </a:bodyPr>
          <a:lstStyle/>
          <a:p>
            <a:pPr algn="just"/>
            <a:r>
              <a:rPr lang="en-US" sz="2200" dirty="0" smtClean="0">
                <a:latin typeface="Times New Roman" pitchFamily="18" charset="0"/>
                <a:cs typeface="Times New Roman" pitchFamily="18" charset="0"/>
              </a:rPr>
              <a:t>Supervised Machine Learning Algorithm that is used widely in Classification and Regression problems.</a:t>
            </a:r>
          </a:p>
          <a:p>
            <a:pPr algn="just"/>
            <a:r>
              <a:rPr lang="en-US" sz="2200" dirty="0" smtClean="0">
                <a:latin typeface="Times New Roman" pitchFamily="18" charset="0"/>
                <a:cs typeface="Times New Roman" pitchFamily="18" charset="0"/>
              </a:rPr>
              <a:t>Based on the concept of ensemble learning, which is a process of combining multiple classifiers to solve a complex problem and to improve the performance of the model.</a:t>
            </a:r>
          </a:p>
          <a:p>
            <a:pPr algn="just"/>
            <a:r>
              <a:rPr lang="en-US" sz="2200" dirty="0" smtClean="0">
                <a:latin typeface="Times New Roman" pitchFamily="18" charset="0"/>
                <a:cs typeface="Times New Roman" pitchFamily="18" charset="0"/>
              </a:rPr>
              <a:t>Builds decision trees on different samples and takes their majority vote for classification and average in case of regression.</a:t>
            </a:r>
          </a:p>
          <a:p>
            <a:pPr algn="just"/>
            <a:r>
              <a:rPr lang="en-US" sz="2200" dirty="0" smtClean="0">
                <a:latin typeface="Times New Roman" pitchFamily="18" charset="0"/>
                <a:cs typeface="Times New Roman" pitchFamily="18" charset="0"/>
              </a:rPr>
              <a:t>The greater number of trees in the forest leads to higher accuracy and prevents the problem of over-fitting.</a:t>
            </a:r>
            <a:endParaRPr lang="en-US" sz="2200" dirty="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3A4D423C-474A-4D0C-9279-A72B42C09D5C}"/>
              </a:ext>
            </a:extLst>
          </p:cNvPr>
          <p:cNvSpPr txBox="1"/>
          <p:nvPr/>
        </p:nvSpPr>
        <p:spPr>
          <a:xfrm>
            <a:off x="10085221" y="6391982"/>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29" y="1069146"/>
            <a:ext cx="9604385" cy="795049"/>
          </a:xfrm>
        </p:spPr>
        <p:txBody>
          <a:bodyPr/>
          <a:lstStyle/>
          <a:p>
            <a:r>
              <a:rPr lang="en-IN" dirty="0" smtClean="0"/>
              <a:t>Prediction – Random forest</a:t>
            </a:r>
            <a:endParaRPr lang="en-US" dirty="0"/>
          </a:p>
        </p:txBody>
      </p:sp>
      <p:sp>
        <p:nvSpPr>
          <p:cNvPr id="3" name="Content Placeholder 2"/>
          <p:cNvSpPr>
            <a:spLocks noGrp="1"/>
          </p:cNvSpPr>
          <p:nvPr>
            <p:ph sz="half" idx="1"/>
          </p:nvPr>
        </p:nvSpPr>
        <p:spPr>
          <a:xfrm>
            <a:off x="1447143" y="2405575"/>
            <a:ext cx="4644547" cy="3053898"/>
          </a:xfrm>
        </p:spPr>
        <p:txBody>
          <a:bodyPr/>
          <a:lstStyle/>
          <a:p>
            <a:pPr algn="ctr">
              <a:buNone/>
            </a:pPr>
            <a:r>
              <a:rPr lang="en-US" b="1" u="sng" dirty="0" smtClean="0"/>
              <a:t>RESULTS</a:t>
            </a:r>
          </a:p>
          <a:p>
            <a:pPr algn="ctr">
              <a:buNone/>
            </a:pPr>
            <a:r>
              <a:rPr lang="en-US" dirty="0" smtClean="0"/>
              <a:t>F-score:  99.6540%</a:t>
            </a:r>
          </a:p>
          <a:p>
            <a:pPr algn="ctr">
              <a:buNone/>
            </a:pPr>
            <a:r>
              <a:rPr lang="en-US" dirty="0" smtClean="0"/>
              <a:t>Mean:  96.9508%</a:t>
            </a:r>
          </a:p>
          <a:p>
            <a:pPr algn="ctr">
              <a:buNone/>
            </a:pPr>
            <a:r>
              <a:rPr lang="en-US" dirty="0" smtClean="0"/>
              <a:t>Standard  Deviation:  0.8323%</a:t>
            </a:r>
          </a:p>
          <a:p>
            <a:pPr algn="ctr">
              <a:buNone/>
            </a:pPr>
            <a:r>
              <a:rPr lang="en-US" dirty="0" smtClean="0"/>
              <a:t>Accuracy:  99.3902%</a:t>
            </a:r>
          </a:p>
          <a:p>
            <a:endParaRPr lang="en-US" dirty="0"/>
          </a:p>
        </p:txBody>
      </p:sp>
      <p:pic>
        <p:nvPicPr>
          <p:cNvPr id="5" name="Content Placeholder 4" descr="random.png"/>
          <p:cNvPicPr>
            <a:picLocks noGrp="1" noChangeAspect="1"/>
          </p:cNvPicPr>
          <p:nvPr>
            <p:ph sz="half" idx="2"/>
          </p:nvPr>
        </p:nvPicPr>
        <p:blipFill>
          <a:blip r:embed="rId2"/>
          <a:stretch>
            <a:fillRect/>
          </a:stretch>
        </p:blipFill>
        <p:spPr>
          <a:xfrm>
            <a:off x="6761216" y="2017713"/>
            <a:ext cx="3947319" cy="3441700"/>
          </a:xfrm>
        </p:spPr>
      </p:pic>
      <p:sp>
        <p:nvSpPr>
          <p:cNvPr id="6" name="TextBox 5">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91" y="1083212"/>
            <a:ext cx="9602025" cy="770542"/>
          </a:xfrm>
        </p:spPr>
        <p:txBody>
          <a:bodyPr/>
          <a:lstStyle/>
          <a:p>
            <a:r>
              <a:rPr lang="en-IN" b="1" dirty="0" smtClean="0">
                <a:latin typeface="Times New Roman" pitchFamily="18" charset="0"/>
                <a:cs typeface="Times New Roman" pitchFamily="18" charset="0"/>
              </a:rPr>
              <a:t>7.) Adaboost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Boosting is an ensemble modeling technique (1997)</a:t>
            </a:r>
          </a:p>
          <a:p>
            <a:r>
              <a:rPr lang="en-US" sz="2200" dirty="0" err="1" smtClean="0">
                <a:latin typeface="Times New Roman" pitchFamily="18" charset="0"/>
                <a:cs typeface="Times New Roman" pitchFamily="18" charset="0"/>
              </a:rPr>
              <a:t>AdaBoost</a:t>
            </a:r>
            <a:r>
              <a:rPr lang="en-US" sz="2200" dirty="0" smtClean="0">
                <a:latin typeface="Times New Roman" pitchFamily="18" charset="0"/>
                <a:cs typeface="Times New Roman" pitchFamily="18" charset="0"/>
              </a:rPr>
              <a:t> is short for Adaptive Boosting and is a very popular boosting technique that combines multiple “weak classifiers” into a single “strong classifier”.</a:t>
            </a:r>
          </a:p>
          <a:p>
            <a:r>
              <a:rPr lang="en-IN" sz="2200" dirty="0" smtClean="0">
                <a:latin typeface="Times New Roman" pitchFamily="18" charset="0"/>
                <a:cs typeface="Times New Roman" pitchFamily="18" charset="0"/>
              </a:rPr>
              <a:t>Create base learner sequentially</a:t>
            </a:r>
          </a:p>
          <a:p>
            <a:r>
              <a:rPr lang="en-IN" sz="2200" dirty="0" smtClean="0">
                <a:latin typeface="Times New Roman" pitchFamily="18" charset="0"/>
                <a:cs typeface="Times New Roman" pitchFamily="18" charset="0"/>
              </a:rPr>
              <a:t>Remove errors after base learner </a:t>
            </a:r>
            <a:r>
              <a:rPr lang="en-IN" sz="2200" dirty="0" err="1" smtClean="0">
                <a:latin typeface="Times New Roman" pitchFamily="18" charset="0"/>
                <a:cs typeface="Times New Roman" pitchFamily="18" charset="0"/>
              </a:rPr>
              <a:t>modeling</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Base estimator (Decision tree , SVC)</a:t>
            </a:r>
            <a:endParaRPr lang="en-US" sz="2200" dirty="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3A4D423C-474A-4D0C-9279-A72B42C09D5C}"/>
              </a:ext>
            </a:extLst>
          </p:cNvPr>
          <p:cNvSpPr txBox="1"/>
          <p:nvPr/>
        </p:nvSpPr>
        <p:spPr>
          <a:xfrm>
            <a:off x="10085221" y="6391982"/>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29" y="1069146"/>
            <a:ext cx="9604385" cy="795049"/>
          </a:xfrm>
        </p:spPr>
        <p:txBody>
          <a:bodyPr/>
          <a:lstStyle/>
          <a:p>
            <a:r>
              <a:rPr lang="en-IN" dirty="0" smtClean="0"/>
              <a:t>Prediction – </a:t>
            </a:r>
            <a:r>
              <a:rPr lang="en-IN" dirty="0" err="1" smtClean="0"/>
              <a:t>adaboost</a:t>
            </a:r>
            <a:endParaRPr lang="en-US" dirty="0"/>
          </a:p>
        </p:txBody>
      </p:sp>
      <p:sp>
        <p:nvSpPr>
          <p:cNvPr id="3" name="Content Placeholder 2"/>
          <p:cNvSpPr>
            <a:spLocks noGrp="1"/>
          </p:cNvSpPr>
          <p:nvPr>
            <p:ph sz="half" idx="1"/>
          </p:nvPr>
        </p:nvSpPr>
        <p:spPr>
          <a:xfrm>
            <a:off x="1447143" y="2377440"/>
            <a:ext cx="4644547" cy="3082033"/>
          </a:xfrm>
        </p:spPr>
        <p:txBody>
          <a:bodyPr/>
          <a:lstStyle/>
          <a:p>
            <a:pPr algn="ctr">
              <a:buNone/>
            </a:pPr>
            <a:r>
              <a:rPr lang="en-US" b="1" u="sng" dirty="0" smtClean="0"/>
              <a:t>RESULTS</a:t>
            </a:r>
          </a:p>
          <a:p>
            <a:pPr algn="ctr">
              <a:buNone/>
            </a:pPr>
            <a:r>
              <a:rPr lang="en-US" dirty="0" smtClean="0"/>
              <a:t>F-score:  97.7021%</a:t>
            </a:r>
          </a:p>
          <a:p>
            <a:pPr algn="ctr">
              <a:buNone/>
            </a:pPr>
            <a:r>
              <a:rPr lang="en-US" dirty="0" smtClean="0"/>
              <a:t>Mean:  95.7680%</a:t>
            </a:r>
          </a:p>
          <a:p>
            <a:pPr algn="ctr">
              <a:buNone/>
            </a:pPr>
            <a:r>
              <a:rPr lang="en-US" dirty="0" smtClean="0"/>
              <a:t>Standard  Deviation:  0.4004%</a:t>
            </a:r>
          </a:p>
          <a:p>
            <a:pPr algn="ctr">
              <a:buNone/>
            </a:pPr>
            <a:r>
              <a:rPr lang="en-US" dirty="0" smtClean="0"/>
              <a:t>Accuracy:  95.8841%</a:t>
            </a:r>
          </a:p>
          <a:p>
            <a:endParaRPr lang="en-US" dirty="0"/>
          </a:p>
        </p:txBody>
      </p:sp>
      <p:pic>
        <p:nvPicPr>
          <p:cNvPr id="5" name="Content Placeholder 4" descr="ada.png"/>
          <p:cNvPicPr>
            <a:picLocks noGrp="1" noChangeAspect="1"/>
          </p:cNvPicPr>
          <p:nvPr>
            <p:ph sz="half" idx="2"/>
          </p:nvPr>
        </p:nvPicPr>
        <p:blipFill>
          <a:blip r:embed="rId2"/>
          <a:stretch>
            <a:fillRect/>
          </a:stretch>
        </p:blipFill>
        <p:spPr>
          <a:xfrm>
            <a:off x="6761216" y="2017713"/>
            <a:ext cx="3947319" cy="3441700"/>
          </a:xfrm>
        </p:spPr>
      </p:pic>
      <p:sp>
        <p:nvSpPr>
          <p:cNvPr id="6" name="TextBox 5">
            <a:extLst>
              <a:ext uri="{FF2B5EF4-FFF2-40B4-BE49-F238E27FC236}">
                <a16:creationId xmlns="" xmlns:a16="http://schemas.microsoft.com/office/drawing/2014/main" id="{3A4D423C-474A-4D0C-9279-A72B42C09D5C}"/>
              </a:ext>
            </a:extLst>
          </p:cNvPr>
          <p:cNvSpPr txBox="1"/>
          <p:nvPr/>
        </p:nvSpPr>
        <p:spPr>
          <a:xfrm>
            <a:off x="10085221" y="6400800"/>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94" y="1066800"/>
            <a:ext cx="9602025" cy="786957"/>
          </a:xfrm>
        </p:spPr>
        <p:txBody>
          <a:bodyPr/>
          <a:lstStyle/>
          <a:p>
            <a:r>
              <a:rPr lang="en-IN" dirty="0" smtClean="0"/>
              <a:t>8) gradient Boosting</a:t>
            </a:r>
            <a:endParaRPr lang="en-US" dirty="0"/>
          </a:p>
        </p:txBody>
      </p:sp>
      <p:sp>
        <p:nvSpPr>
          <p:cNvPr id="3" name="Content Placeholder 2"/>
          <p:cNvSpPr>
            <a:spLocks noGrp="1"/>
          </p:cNvSpPr>
          <p:nvPr>
            <p:ph idx="1"/>
          </p:nvPr>
        </p:nvSpPr>
        <p:spPr>
          <a:xfrm>
            <a:off x="1451394" y="2015737"/>
            <a:ext cx="9602025" cy="3623063"/>
          </a:xfrm>
        </p:spPr>
        <p:txBody>
          <a:bodyPr>
            <a:normAutofit/>
          </a:bodyPr>
          <a:lstStyle/>
          <a:p>
            <a:pPr algn="just"/>
            <a:r>
              <a:rPr lang="en-US" dirty="0" smtClean="0"/>
              <a:t>Used for predicting not only continuous target variable (as a </a:t>
            </a:r>
            <a:r>
              <a:rPr lang="en-US" dirty="0" err="1" smtClean="0"/>
              <a:t>Regressor</a:t>
            </a:r>
            <a:r>
              <a:rPr lang="en-US" dirty="0" smtClean="0"/>
              <a:t>) but also categorical target variable (as a Classifier)</a:t>
            </a:r>
          </a:p>
          <a:p>
            <a:r>
              <a:rPr lang="en-US" dirty="0" smtClean="0"/>
              <a:t> In gradient boosting, each predictor corrects its predecessor’s error. </a:t>
            </a:r>
          </a:p>
          <a:p>
            <a:r>
              <a:rPr lang="en-US" dirty="0" smtClean="0"/>
              <a:t> As gradient boosting is one of the boosting algorithms it is used to minimize bias error of the model.</a:t>
            </a:r>
          </a:p>
          <a:p>
            <a:r>
              <a:rPr lang="en-US" dirty="0" smtClean="0"/>
              <a:t> This algorithm is to find the best value of </a:t>
            </a:r>
            <a:r>
              <a:rPr lang="en-US" dirty="0" err="1" smtClean="0"/>
              <a:t>n_estimators</a:t>
            </a:r>
            <a:r>
              <a:rPr lang="en-US" dirty="0" smtClean="0"/>
              <a:t>.</a:t>
            </a:r>
          </a:p>
          <a:p>
            <a:r>
              <a:rPr lang="en-US" dirty="0" smtClean="0"/>
              <a:t>Objective here is to minimize this loss function by adding weak learners using gradient descent</a:t>
            </a:r>
          </a:p>
          <a:p>
            <a:endParaRPr lang="en-US" dirty="0"/>
          </a:p>
        </p:txBody>
      </p:sp>
      <p:sp>
        <p:nvSpPr>
          <p:cNvPr id="6" name="TextBox 5">
            <a:extLst>
              <a:ext uri="{FF2B5EF4-FFF2-40B4-BE49-F238E27FC236}">
                <a16:creationId xmlns="" xmlns:a16="http://schemas.microsoft.com/office/drawing/2014/main" id="{3A4D423C-474A-4D0C-9279-A72B42C09D5C}"/>
              </a:ext>
            </a:extLst>
          </p:cNvPr>
          <p:cNvSpPr txBox="1"/>
          <p:nvPr/>
        </p:nvSpPr>
        <p:spPr>
          <a:xfrm>
            <a:off x="10085221" y="6400800"/>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4C1B7A-C133-417D-AC28-6388BC1EA419}"/>
              </a:ext>
            </a:extLst>
          </p:cNvPr>
          <p:cNvSpPr>
            <a:spLocks noGrp="1"/>
          </p:cNvSpPr>
          <p:nvPr>
            <p:ph type="ctrTitle"/>
          </p:nvPr>
        </p:nvSpPr>
        <p:spPr>
          <a:xfrm>
            <a:off x="1523802" y="709864"/>
            <a:ext cx="9142810" cy="2719137"/>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SCHOOL OF COMPUTER SCIENCE AND ENGINEERING</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M.C.A. (MASTER IN COMPUTER APPLICATION)</a:t>
            </a:r>
            <a:br>
              <a:rPr lang="en-US" sz="3200" b="1" dirty="0">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21</a:t>
            </a:r>
            <a:r>
              <a:rPr lang="en-US" sz="3200" b="1" baseline="30000" dirty="0">
                <a:solidFill>
                  <a:schemeClr val="tx1"/>
                </a:solidFill>
                <a:latin typeface="Times New Roman" panose="02020603050405020304" pitchFamily="18" charset="0"/>
                <a:cs typeface="Times New Roman" panose="02020603050405020304" pitchFamily="18" charset="0"/>
              </a:rPr>
              <a:t>st</a:t>
            </a:r>
            <a:r>
              <a:rPr lang="en-US" sz="3200" b="1" dirty="0">
                <a:solidFill>
                  <a:schemeClr val="tx1"/>
                </a:solidFill>
                <a:latin typeface="Times New Roman" panose="02020603050405020304" pitchFamily="18" charset="0"/>
                <a:cs typeface="Times New Roman" panose="02020603050405020304" pitchFamily="18" charset="0"/>
              </a:rPr>
              <a:t> SET Conference</a:t>
            </a:r>
            <a:br>
              <a:rPr lang="en-US" sz="3200" b="1"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Under the Guidance of</a:t>
            </a:r>
            <a:br>
              <a:rPr lang="en-US" sz="3200" b="1"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DR. SATHIS KUMAR B</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7143EF0A-7E47-4542-8063-39833D56A7D8}"/>
              </a:ext>
            </a:extLst>
          </p:cNvPr>
          <p:cNvSpPr>
            <a:spLocks noGrp="1"/>
          </p:cNvSpPr>
          <p:nvPr>
            <p:ph type="subTitle" idx="1"/>
          </p:nvPr>
        </p:nvSpPr>
        <p:spPr>
          <a:xfrm>
            <a:off x="1448784" y="3559127"/>
            <a:ext cx="9883488" cy="1927273"/>
          </a:xfrm>
        </p:spPr>
        <p:txBody>
          <a:bodyPr>
            <a:noAutofit/>
          </a:bodyPr>
          <a:lstStyle/>
          <a:p>
            <a:pPr algn="ctr"/>
            <a:r>
              <a:rPr lang="en-US" sz="2400" b="1" dirty="0" smtClean="0">
                <a:solidFill>
                  <a:schemeClr val="tx1"/>
                </a:solidFill>
                <a:latin typeface="Times New Roman" panose="02020603050405020304" pitchFamily="18" charset="0"/>
                <a:cs typeface="Times New Roman" panose="02020603050405020304" pitchFamily="18" charset="0"/>
              </a:rPr>
              <a:t>RBL  SET 5002</a:t>
            </a:r>
            <a:endParaRPr lang="en-US" sz="2400" b="1" dirty="0">
              <a:solidFill>
                <a:schemeClr val="tx1"/>
              </a:solidFill>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Project </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 or non-ad prediction </a:t>
            </a:r>
            <a:endParaRPr lang="en-US" sz="2800"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l"/>
            <a:r>
              <a:rPr lang="en-US" sz="2000" b="1" dirty="0">
                <a:latin typeface="Times New Roman" panose="02020603050405020304" pitchFamily="18" charset="0"/>
                <a:cs typeface="Times New Roman" panose="02020603050405020304" pitchFamily="18" charset="0"/>
              </a:rPr>
              <a:t>Presenter – Nikhil Saraogi 21MCA1080</a:t>
            </a:r>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endParaRPr>
          </a:p>
          <a:p>
            <a:pPr algn="l"/>
            <a:endParaRPr lang="en-IN" sz="2000" b="1" dirty="0"/>
          </a:p>
        </p:txBody>
      </p:sp>
      <p:pic>
        <p:nvPicPr>
          <p:cNvPr id="7" name="Picture 6">
            <a:extLst>
              <a:ext uri="{FF2B5EF4-FFF2-40B4-BE49-F238E27FC236}">
                <a16:creationId xmlns="" xmlns:a16="http://schemas.microsoft.com/office/drawing/2014/main" id="{6F86A6B4-A0C8-4D61-A8BF-EFDCE3AD730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2441" y="131791"/>
            <a:ext cx="1500349" cy="16548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extLst>
      <p:ext uri="{BB962C8B-B14F-4D97-AF65-F5344CB8AC3E}">
        <p14:creationId xmlns="" xmlns:p14="http://schemas.microsoft.com/office/powerpoint/2010/main" val="1128995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29" y="1069146"/>
            <a:ext cx="9604385" cy="795049"/>
          </a:xfrm>
        </p:spPr>
        <p:txBody>
          <a:bodyPr/>
          <a:lstStyle/>
          <a:p>
            <a:r>
              <a:rPr lang="en-IN" dirty="0" smtClean="0"/>
              <a:t>Prediction –  gradient Boosting</a:t>
            </a:r>
            <a:endParaRPr lang="en-US" dirty="0"/>
          </a:p>
        </p:txBody>
      </p:sp>
      <p:sp>
        <p:nvSpPr>
          <p:cNvPr id="3" name="Content Placeholder 2"/>
          <p:cNvSpPr>
            <a:spLocks noGrp="1"/>
          </p:cNvSpPr>
          <p:nvPr>
            <p:ph sz="half" idx="1"/>
          </p:nvPr>
        </p:nvSpPr>
        <p:spPr>
          <a:xfrm>
            <a:off x="1447143" y="2377440"/>
            <a:ext cx="4644547" cy="3082033"/>
          </a:xfrm>
        </p:spPr>
        <p:txBody>
          <a:bodyPr/>
          <a:lstStyle/>
          <a:p>
            <a:pPr algn="ctr">
              <a:buNone/>
            </a:pPr>
            <a:r>
              <a:rPr lang="en-US" b="1" u="sng" dirty="0" smtClean="0"/>
              <a:t>RESULTS</a:t>
            </a:r>
          </a:p>
          <a:p>
            <a:pPr algn="ctr">
              <a:buNone/>
            </a:pPr>
            <a:r>
              <a:rPr lang="en-US" dirty="0" smtClean="0"/>
              <a:t>F-score: </a:t>
            </a:r>
            <a:r>
              <a:rPr lang="en-IN" dirty="0" smtClean="0"/>
              <a:t>99.13%</a:t>
            </a:r>
            <a:endParaRPr lang="en-US" dirty="0" smtClean="0"/>
          </a:p>
          <a:p>
            <a:pPr algn="ctr">
              <a:buNone/>
            </a:pPr>
            <a:r>
              <a:rPr lang="en-US" dirty="0" smtClean="0"/>
              <a:t>Mean: </a:t>
            </a:r>
            <a:r>
              <a:rPr lang="en-IN" dirty="0" smtClean="0"/>
              <a:t>97.10%</a:t>
            </a:r>
            <a:endParaRPr lang="en-US" dirty="0" smtClean="0"/>
          </a:p>
          <a:p>
            <a:pPr algn="ctr">
              <a:buNone/>
            </a:pPr>
            <a:r>
              <a:rPr lang="en-US" dirty="0" smtClean="0"/>
              <a:t>Standard  Deviation: </a:t>
            </a:r>
            <a:r>
              <a:rPr lang="en-IN" dirty="0" smtClean="0"/>
              <a:t>0.484%</a:t>
            </a:r>
            <a:endParaRPr lang="en-US" dirty="0" smtClean="0"/>
          </a:p>
          <a:p>
            <a:pPr algn="ctr">
              <a:buNone/>
            </a:pPr>
            <a:r>
              <a:rPr lang="en-US" dirty="0" smtClean="0"/>
              <a:t>Accuracy: 98.4756%</a:t>
            </a:r>
            <a:endParaRPr lang="en-US" dirty="0"/>
          </a:p>
        </p:txBody>
      </p:sp>
      <p:pic>
        <p:nvPicPr>
          <p:cNvPr id="5" name="Content Placeholder 4" descr="ada.png"/>
          <p:cNvPicPr>
            <a:picLocks noGrp="1" noChangeAspect="1"/>
          </p:cNvPicPr>
          <p:nvPr>
            <p:ph sz="half" idx="2"/>
          </p:nvPr>
        </p:nvPicPr>
        <p:blipFill>
          <a:blip r:embed="rId2"/>
          <a:stretch>
            <a:fillRect/>
          </a:stretch>
        </p:blipFill>
        <p:spPr>
          <a:xfrm>
            <a:off x="6761216" y="2017713"/>
            <a:ext cx="3947319" cy="3441700"/>
          </a:xfrm>
        </p:spPr>
      </p:pic>
      <p:sp>
        <p:nvSpPr>
          <p:cNvPr id="6" name="TextBox 5">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94" y="914400"/>
            <a:ext cx="9602025" cy="939357"/>
          </a:xfrm>
        </p:spPr>
        <p:txBody>
          <a:bodyPr/>
          <a:lstStyle/>
          <a:p>
            <a:r>
              <a:rPr lang="en-IN" dirty="0" smtClean="0"/>
              <a:t>9) MLP</a:t>
            </a:r>
            <a:endParaRPr lang="en-US" dirty="0"/>
          </a:p>
        </p:txBody>
      </p:sp>
      <p:sp>
        <p:nvSpPr>
          <p:cNvPr id="3" name="Content Placeholder 2"/>
          <p:cNvSpPr>
            <a:spLocks noGrp="1"/>
          </p:cNvSpPr>
          <p:nvPr>
            <p:ph idx="1"/>
          </p:nvPr>
        </p:nvSpPr>
        <p:spPr/>
        <p:txBody>
          <a:bodyPr/>
          <a:lstStyle/>
          <a:p>
            <a:r>
              <a:rPr lang="en-US" dirty="0" err="1" smtClean="0"/>
              <a:t>MLPClassifier</a:t>
            </a:r>
            <a:r>
              <a:rPr lang="en-US" dirty="0" smtClean="0"/>
              <a:t> stands for </a:t>
            </a:r>
            <a:r>
              <a:rPr lang="en-US" b="1" dirty="0" smtClean="0"/>
              <a:t>Multi-layer </a:t>
            </a:r>
            <a:r>
              <a:rPr lang="en-US" b="1" dirty="0" err="1" smtClean="0"/>
              <a:t>Perceptron</a:t>
            </a:r>
            <a:r>
              <a:rPr lang="en-US" b="1" dirty="0" smtClean="0"/>
              <a:t> classifier</a:t>
            </a:r>
            <a:r>
              <a:rPr lang="en-US" dirty="0" smtClean="0"/>
              <a:t> which in the name itself connects to a Neural Network.</a:t>
            </a:r>
          </a:p>
          <a:p>
            <a:r>
              <a:rPr lang="en-US" dirty="0" smtClean="0"/>
              <a:t>The advantages of Multi-layer </a:t>
            </a:r>
            <a:r>
              <a:rPr lang="en-US" dirty="0" err="1" smtClean="0"/>
              <a:t>Perceptron</a:t>
            </a:r>
            <a:r>
              <a:rPr lang="en-US" dirty="0" smtClean="0"/>
              <a:t> are:</a:t>
            </a:r>
          </a:p>
          <a:p>
            <a:pPr lvl="1"/>
            <a:r>
              <a:rPr lang="en-US" dirty="0" smtClean="0"/>
              <a:t>Capability to learn non-linear models.</a:t>
            </a:r>
          </a:p>
          <a:p>
            <a:pPr lvl="1"/>
            <a:r>
              <a:rPr lang="en-US" dirty="0" smtClean="0"/>
              <a:t>Capability to learn models in real-time (on-line learning) using </a:t>
            </a:r>
            <a:r>
              <a:rPr lang="en-US" dirty="0" err="1" smtClean="0"/>
              <a:t>partial_it</a:t>
            </a:r>
            <a:r>
              <a:rPr lang="en-US" dirty="0" smtClean="0"/>
              <a:t>.</a:t>
            </a:r>
          </a:p>
          <a:p>
            <a:pPr algn="just"/>
            <a:r>
              <a:rPr lang="en-US" dirty="0" smtClean="0"/>
              <a:t>MLP with hidden layers have a non-convex loss function where there exists more than one local minimum. Therefore different random weight initializations can lead to different validation accuracy.</a:t>
            </a:r>
          </a:p>
          <a:p>
            <a:endParaRPr lang="en-US" dirty="0" smtClean="0"/>
          </a:p>
          <a:p>
            <a:endParaRPr lang="en-US" dirty="0" smtClean="0"/>
          </a:p>
          <a:p>
            <a:endParaRPr lang="en-US" dirty="0" smtClean="0"/>
          </a:p>
          <a:p>
            <a:endParaRPr lang="en-US" dirty="0"/>
          </a:p>
        </p:txBody>
      </p:sp>
      <p:sp>
        <p:nvSpPr>
          <p:cNvPr id="4" name="TextBox 3">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29" y="1069146"/>
            <a:ext cx="9604385" cy="795049"/>
          </a:xfrm>
        </p:spPr>
        <p:txBody>
          <a:bodyPr/>
          <a:lstStyle/>
          <a:p>
            <a:r>
              <a:rPr lang="en-IN" dirty="0" smtClean="0"/>
              <a:t>Prediction –  </a:t>
            </a:r>
            <a:r>
              <a:rPr lang="en-IN" dirty="0" err="1" smtClean="0"/>
              <a:t>mlp</a:t>
            </a:r>
            <a:endParaRPr lang="en-US" dirty="0"/>
          </a:p>
        </p:txBody>
      </p:sp>
      <p:sp>
        <p:nvSpPr>
          <p:cNvPr id="3" name="Content Placeholder 2"/>
          <p:cNvSpPr>
            <a:spLocks noGrp="1"/>
          </p:cNvSpPr>
          <p:nvPr>
            <p:ph sz="half" idx="1"/>
          </p:nvPr>
        </p:nvSpPr>
        <p:spPr>
          <a:xfrm>
            <a:off x="1447143" y="2377440"/>
            <a:ext cx="4644547" cy="3082033"/>
          </a:xfrm>
        </p:spPr>
        <p:txBody>
          <a:bodyPr/>
          <a:lstStyle/>
          <a:p>
            <a:pPr algn="ctr">
              <a:buNone/>
            </a:pPr>
            <a:r>
              <a:rPr lang="en-US" b="1" u="sng" dirty="0" smtClean="0"/>
              <a:t>RESULTS</a:t>
            </a:r>
          </a:p>
          <a:p>
            <a:pPr algn="ctr">
              <a:buNone/>
            </a:pPr>
            <a:r>
              <a:rPr lang="en-US" dirty="0" smtClean="0"/>
              <a:t>F-score: </a:t>
            </a:r>
            <a:r>
              <a:rPr lang="en-IN" dirty="0" smtClean="0"/>
              <a:t>99.04%</a:t>
            </a:r>
            <a:endParaRPr lang="en-US" dirty="0" smtClean="0"/>
          </a:p>
          <a:p>
            <a:pPr algn="ctr">
              <a:buNone/>
            </a:pPr>
            <a:r>
              <a:rPr lang="en-US" dirty="0" smtClean="0"/>
              <a:t>Mean: </a:t>
            </a:r>
            <a:r>
              <a:rPr lang="en-IN" dirty="0" smtClean="0"/>
              <a:t>96.56%</a:t>
            </a:r>
            <a:endParaRPr lang="en-US" dirty="0" smtClean="0"/>
          </a:p>
          <a:p>
            <a:pPr algn="ctr">
              <a:buNone/>
            </a:pPr>
            <a:r>
              <a:rPr lang="en-US" dirty="0" smtClean="0"/>
              <a:t>Standard  Deviation: </a:t>
            </a:r>
            <a:r>
              <a:rPr lang="en-IN" dirty="0" smtClean="0"/>
              <a:t>0.762%</a:t>
            </a:r>
            <a:endParaRPr lang="en-US" dirty="0" smtClean="0"/>
          </a:p>
          <a:p>
            <a:pPr algn="ctr">
              <a:buNone/>
            </a:pPr>
            <a:r>
              <a:rPr lang="en-US" dirty="0" smtClean="0"/>
              <a:t>Accuracy: </a:t>
            </a:r>
            <a:r>
              <a:rPr lang="en-IN" dirty="0" smtClean="0"/>
              <a:t>98.32%</a:t>
            </a:r>
            <a:endParaRPr lang="en-US" dirty="0" smtClean="0"/>
          </a:p>
          <a:p>
            <a:endParaRPr lang="en-US" dirty="0"/>
          </a:p>
        </p:txBody>
      </p:sp>
      <p:pic>
        <p:nvPicPr>
          <p:cNvPr id="5" name="Content Placeholder 4" descr="ada.png"/>
          <p:cNvPicPr>
            <a:picLocks noGrp="1" noChangeAspect="1"/>
          </p:cNvPicPr>
          <p:nvPr>
            <p:ph sz="half" idx="2"/>
          </p:nvPr>
        </p:nvPicPr>
        <p:blipFill>
          <a:blip r:embed="rId2"/>
          <a:stretch>
            <a:fillRect/>
          </a:stretch>
        </p:blipFill>
        <p:spPr>
          <a:xfrm>
            <a:off x="6761216" y="2017713"/>
            <a:ext cx="3947319" cy="3441700"/>
          </a:xfrm>
        </p:spPr>
      </p:pic>
      <p:sp>
        <p:nvSpPr>
          <p:cNvPr id="6" name="TextBox 5">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94" y="1219200"/>
            <a:ext cx="9602025" cy="634557"/>
          </a:xfrm>
        </p:spPr>
        <p:txBody>
          <a:bodyPr/>
          <a:lstStyle/>
          <a:p>
            <a:r>
              <a:rPr lang="en-IN" dirty="0" smtClean="0"/>
              <a:t>RESULT:-</a:t>
            </a:r>
            <a:endParaRPr lang="en-US" dirty="0"/>
          </a:p>
        </p:txBody>
      </p:sp>
      <p:graphicFrame>
        <p:nvGraphicFramePr>
          <p:cNvPr id="3" name="Table 2"/>
          <p:cNvGraphicFramePr>
            <a:graphicFrameLocks noGrp="1"/>
          </p:cNvGraphicFramePr>
          <p:nvPr/>
        </p:nvGraphicFramePr>
        <p:xfrm>
          <a:off x="3123406" y="1981201"/>
          <a:ext cx="5638800" cy="4073237"/>
        </p:xfrm>
        <a:graphic>
          <a:graphicData uri="http://schemas.openxmlformats.org/drawingml/2006/table">
            <a:tbl>
              <a:tblPr/>
              <a:tblGrid>
                <a:gridCol w="1488069"/>
                <a:gridCol w="1138663"/>
                <a:gridCol w="930507"/>
                <a:gridCol w="930507"/>
                <a:gridCol w="1151054"/>
              </a:tblGrid>
              <a:tr h="457199">
                <a:tc>
                  <a:txBody>
                    <a:bodyPr/>
                    <a:lstStyle/>
                    <a:p>
                      <a:pPr algn="ctr">
                        <a:lnSpc>
                          <a:spcPct val="107000"/>
                        </a:lnSpc>
                        <a:spcAft>
                          <a:spcPts val="0"/>
                        </a:spcAft>
                      </a:pPr>
                      <a:r>
                        <a:rPr lang="en-IN" sz="1200" b="1" dirty="0">
                          <a:solidFill>
                            <a:schemeClr val="accent4"/>
                          </a:solidFill>
                          <a:latin typeface="Times New Roman"/>
                          <a:ea typeface="Calibri"/>
                          <a:cs typeface="Times New Roman"/>
                        </a:rPr>
                        <a:t>Classifier</a:t>
                      </a:r>
                      <a:endParaRPr lang="en-US" sz="1200" dirty="0">
                        <a:solidFill>
                          <a:schemeClr val="accent4"/>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dirty="0">
                          <a:solidFill>
                            <a:schemeClr val="accent4"/>
                          </a:solidFill>
                          <a:latin typeface="Times New Roman"/>
                          <a:ea typeface="Calibri"/>
                          <a:cs typeface="Times New Roman"/>
                        </a:rPr>
                        <a:t>Accuracy</a:t>
                      </a:r>
                      <a:endParaRPr lang="en-US" sz="1200" dirty="0">
                        <a:solidFill>
                          <a:schemeClr val="accent4"/>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dirty="0">
                          <a:solidFill>
                            <a:schemeClr val="accent4"/>
                          </a:solidFill>
                          <a:latin typeface="Times New Roman"/>
                          <a:ea typeface="Calibri"/>
                          <a:cs typeface="Times New Roman"/>
                        </a:rPr>
                        <a:t>F-Score</a:t>
                      </a:r>
                      <a:endParaRPr lang="en-US" sz="1200" dirty="0">
                        <a:solidFill>
                          <a:schemeClr val="accent4"/>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dirty="0">
                          <a:solidFill>
                            <a:schemeClr val="accent4"/>
                          </a:solidFill>
                          <a:latin typeface="Times New Roman"/>
                          <a:ea typeface="Calibri"/>
                          <a:cs typeface="Times New Roman"/>
                        </a:rPr>
                        <a:t>Mean</a:t>
                      </a:r>
                      <a:endParaRPr lang="en-US" sz="1200" dirty="0">
                        <a:solidFill>
                          <a:schemeClr val="accent4"/>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dirty="0">
                          <a:solidFill>
                            <a:schemeClr val="accent4"/>
                          </a:solidFill>
                          <a:latin typeface="Times New Roman"/>
                          <a:ea typeface="Calibri"/>
                          <a:cs typeface="Times New Roman"/>
                        </a:rPr>
                        <a:t>Standard Deviation</a:t>
                      </a:r>
                      <a:endParaRPr lang="en-US" sz="1200" dirty="0">
                        <a:solidFill>
                          <a:schemeClr val="accent4"/>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algn="ctr">
                        <a:lnSpc>
                          <a:spcPct val="107000"/>
                        </a:lnSpc>
                        <a:spcAft>
                          <a:spcPts val="0"/>
                        </a:spcAft>
                      </a:pPr>
                      <a:r>
                        <a:rPr lang="en-IN" sz="1200" b="1">
                          <a:solidFill>
                            <a:srgbClr val="7030A0"/>
                          </a:solidFill>
                          <a:latin typeface="Times New Roman"/>
                          <a:ea typeface="Calibri"/>
                          <a:cs typeface="Times New Roman"/>
                        </a:rPr>
                        <a:t>Knn</a:t>
                      </a:r>
                      <a:endParaRPr lang="en-US" sz="1200">
                        <a:solidFill>
                          <a:srgbClr val="7030A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98.47%</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99.13%</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96.49%</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0.65%</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algn="ctr">
                        <a:lnSpc>
                          <a:spcPct val="107000"/>
                        </a:lnSpc>
                        <a:spcAft>
                          <a:spcPts val="0"/>
                        </a:spcAft>
                      </a:pPr>
                      <a:r>
                        <a:rPr lang="en-IN" sz="1200" b="1">
                          <a:solidFill>
                            <a:srgbClr val="7030A0"/>
                          </a:solidFill>
                          <a:latin typeface="Times New Roman"/>
                          <a:ea typeface="Calibri"/>
                          <a:cs typeface="Times New Roman"/>
                        </a:rPr>
                        <a:t>SVM</a:t>
                      </a:r>
                      <a:endParaRPr lang="en-US" sz="1200">
                        <a:solidFill>
                          <a:srgbClr val="7030A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96.64%</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98.11%</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94.81%</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0.98%</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algn="ctr">
                        <a:lnSpc>
                          <a:spcPct val="107000"/>
                        </a:lnSpc>
                        <a:spcAft>
                          <a:spcPts val="0"/>
                        </a:spcAft>
                      </a:pPr>
                      <a:r>
                        <a:rPr lang="en-IN" sz="1200" b="1">
                          <a:solidFill>
                            <a:srgbClr val="7030A0"/>
                          </a:solidFill>
                          <a:latin typeface="Times New Roman"/>
                          <a:ea typeface="Calibri"/>
                          <a:cs typeface="Times New Roman"/>
                        </a:rPr>
                        <a:t>Gaussian NB</a:t>
                      </a:r>
                      <a:endParaRPr lang="en-US" sz="1200">
                        <a:solidFill>
                          <a:srgbClr val="7030A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96.03%</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97.75%</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94.92%</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0.72%</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algn="ctr">
                        <a:lnSpc>
                          <a:spcPct val="107000"/>
                        </a:lnSpc>
                        <a:spcAft>
                          <a:spcPts val="0"/>
                        </a:spcAft>
                      </a:pPr>
                      <a:r>
                        <a:rPr lang="en-IN" sz="1200" b="1">
                          <a:solidFill>
                            <a:srgbClr val="7030A0"/>
                          </a:solidFill>
                          <a:latin typeface="Times New Roman"/>
                          <a:ea typeface="Calibri"/>
                          <a:cs typeface="Times New Roman"/>
                        </a:rPr>
                        <a:t>Logistic Regression</a:t>
                      </a:r>
                      <a:endParaRPr lang="en-US" sz="1200">
                        <a:solidFill>
                          <a:srgbClr val="7030A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96.64%</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98.10%</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94.81%</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0.875%</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algn="ctr">
                        <a:lnSpc>
                          <a:spcPct val="107000"/>
                        </a:lnSpc>
                        <a:spcAft>
                          <a:spcPts val="0"/>
                        </a:spcAft>
                      </a:pPr>
                      <a:r>
                        <a:rPr lang="en-IN" sz="1200" b="1">
                          <a:solidFill>
                            <a:srgbClr val="7030A0"/>
                          </a:solidFill>
                          <a:latin typeface="Times New Roman"/>
                          <a:ea typeface="Calibri"/>
                          <a:cs typeface="Times New Roman"/>
                        </a:rPr>
                        <a:t>Decision Tree</a:t>
                      </a:r>
                      <a:endParaRPr lang="en-US" sz="1200">
                        <a:solidFill>
                          <a:srgbClr val="7030A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99.39%</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99.65%</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95.95%</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0.871%</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algn="ctr">
                        <a:lnSpc>
                          <a:spcPct val="107000"/>
                        </a:lnSpc>
                        <a:spcAft>
                          <a:spcPts val="0"/>
                        </a:spcAft>
                      </a:pPr>
                      <a:r>
                        <a:rPr lang="en-IN" sz="1200" b="1">
                          <a:solidFill>
                            <a:srgbClr val="7030A0"/>
                          </a:solidFill>
                          <a:latin typeface="Times New Roman"/>
                          <a:ea typeface="Calibri"/>
                          <a:cs typeface="Times New Roman"/>
                        </a:rPr>
                        <a:t>Random Forest</a:t>
                      </a:r>
                      <a:endParaRPr lang="en-US" sz="1200">
                        <a:solidFill>
                          <a:srgbClr val="7030A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99.39%</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99.65%</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96.95%</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0.832%</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algn="ctr">
                        <a:lnSpc>
                          <a:spcPct val="107000"/>
                        </a:lnSpc>
                        <a:spcAft>
                          <a:spcPts val="0"/>
                        </a:spcAft>
                      </a:pPr>
                      <a:r>
                        <a:rPr lang="en-IN" sz="1200" b="1">
                          <a:solidFill>
                            <a:srgbClr val="7030A0"/>
                          </a:solidFill>
                          <a:latin typeface="Times New Roman"/>
                          <a:ea typeface="Calibri"/>
                          <a:cs typeface="Times New Roman"/>
                        </a:rPr>
                        <a:t>AdaBoost</a:t>
                      </a:r>
                      <a:endParaRPr lang="en-US" sz="1200">
                        <a:solidFill>
                          <a:srgbClr val="7030A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95.88%</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97.70%</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95.76%</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latin typeface="Times New Roman"/>
                          <a:ea typeface="Calibri"/>
                          <a:cs typeface="Times New Roman"/>
                        </a:rPr>
                        <a:t>0.400%</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algn="ctr">
                        <a:lnSpc>
                          <a:spcPct val="107000"/>
                        </a:lnSpc>
                        <a:spcAft>
                          <a:spcPts val="0"/>
                        </a:spcAft>
                      </a:pPr>
                      <a:r>
                        <a:rPr lang="en-IN" sz="1200" b="1">
                          <a:solidFill>
                            <a:srgbClr val="7030A0"/>
                          </a:solidFill>
                          <a:latin typeface="Times New Roman"/>
                          <a:ea typeface="Calibri"/>
                          <a:cs typeface="Times New Roman"/>
                        </a:rPr>
                        <a:t>Gradient Boosting</a:t>
                      </a:r>
                      <a:endParaRPr lang="en-US" sz="1200">
                        <a:solidFill>
                          <a:srgbClr val="7030A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solidFill>
                            <a:srgbClr val="212121"/>
                          </a:solidFill>
                          <a:latin typeface="Times New Roman"/>
                          <a:ea typeface="Calibri"/>
                          <a:cs typeface="Times New Roman"/>
                        </a:rPr>
                        <a:t>98.47%</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solidFill>
                            <a:srgbClr val="212121"/>
                          </a:solidFill>
                          <a:latin typeface="Times New Roman"/>
                          <a:ea typeface="Calibri"/>
                          <a:cs typeface="Times New Roman"/>
                        </a:rPr>
                        <a:t>99.13%</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solidFill>
                            <a:srgbClr val="212121"/>
                          </a:solidFill>
                          <a:latin typeface="Times New Roman"/>
                          <a:ea typeface="Calibri"/>
                          <a:cs typeface="Times New Roman"/>
                        </a:rPr>
                        <a:t>97.10%</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solidFill>
                            <a:srgbClr val="212121"/>
                          </a:solidFill>
                          <a:latin typeface="Times New Roman"/>
                          <a:ea typeface="Calibri"/>
                          <a:cs typeface="Times New Roman"/>
                        </a:rPr>
                        <a:t>0.484%</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algn="ctr">
                        <a:lnSpc>
                          <a:spcPct val="107000"/>
                        </a:lnSpc>
                        <a:spcAft>
                          <a:spcPts val="0"/>
                        </a:spcAft>
                      </a:pPr>
                      <a:r>
                        <a:rPr lang="en-IN" sz="1200" b="1" dirty="0">
                          <a:solidFill>
                            <a:srgbClr val="7030A0"/>
                          </a:solidFill>
                          <a:latin typeface="Times New Roman"/>
                          <a:ea typeface="Calibri"/>
                          <a:cs typeface="Times New Roman"/>
                        </a:rPr>
                        <a:t>MLP</a:t>
                      </a:r>
                      <a:endParaRPr lang="en-US" sz="1200" dirty="0">
                        <a:solidFill>
                          <a:srgbClr val="7030A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solidFill>
                            <a:srgbClr val="212121"/>
                          </a:solidFill>
                          <a:latin typeface="Times New Roman"/>
                          <a:ea typeface="Calibri"/>
                          <a:cs typeface="Times New Roman"/>
                        </a:rPr>
                        <a:t>98.32%</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solidFill>
                            <a:srgbClr val="212121"/>
                          </a:solidFill>
                          <a:latin typeface="Times New Roman"/>
                          <a:ea typeface="Calibri"/>
                          <a:cs typeface="Times New Roman"/>
                        </a:rPr>
                        <a:t>99.04%</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a:solidFill>
                            <a:srgbClr val="212121"/>
                          </a:solidFill>
                          <a:latin typeface="Times New Roman"/>
                          <a:ea typeface="Calibri"/>
                          <a:cs typeface="Times New Roman"/>
                        </a:rPr>
                        <a:t>96.56%</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b="1" dirty="0">
                          <a:solidFill>
                            <a:srgbClr val="212121"/>
                          </a:solidFill>
                          <a:latin typeface="Times New Roman"/>
                          <a:ea typeface="Calibri"/>
                          <a:cs typeface="Times New Roman"/>
                        </a:rPr>
                        <a:t>0.762%</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 (9).jpg"/>
          <p:cNvPicPr>
            <a:picLocks noChangeAspect="1"/>
          </p:cNvPicPr>
          <p:nvPr/>
        </p:nvPicPr>
        <p:blipFill>
          <a:blip r:embed="rId2"/>
          <a:stretch>
            <a:fillRect/>
          </a:stretch>
        </p:blipFill>
        <p:spPr>
          <a:xfrm>
            <a:off x="3123406" y="1524000"/>
            <a:ext cx="5424488" cy="3609750"/>
          </a:xfrm>
          <a:prstGeom prst="rect">
            <a:avLst/>
          </a:prstGeom>
        </p:spPr>
      </p:pic>
      <p:sp>
        <p:nvSpPr>
          <p:cNvPr id="4" name="TextBox 3">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91" y="928468"/>
            <a:ext cx="9602025" cy="925286"/>
          </a:xfrm>
        </p:spPr>
        <p:txBody>
          <a:bodyPr/>
          <a:lstStyle/>
          <a:p>
            <a:r>
              <a:rPr lang="en-IN" dirty="0" smtClean="0"/>
              <a:t>Description:-</a:t>
            </a:r>
            <a:endParaRPr lang="en-US" dirty="0"/>
          </a:p>
        </p:txBody>
      </p:sp>
      <p:sp>
        <p:nvSpPr>
          <p:cNvPr id="3" name="Content Placeholder 2"/>
          <p:cNvSpPr>
            <a:spLocks noGrp="1"/>
          </p:cNvSpPr>
          <p:nvPr>
            <p:ph idx="1"/>
          </p:nvPr>
        </p:nvSpPr>
        <p:spPr/>
        <p:txBody>
          <a:bodyPr/>
          <a:lstStyle/>
          <a:p>
            <a:r>
              <a:rPr lang="en-US" dirty="0" smtClean="0"/>
              <a:t>These data are from the paper </a:t>
            </a:r>
            <a:r>
              <a:rPr lang="en-US" dirty="0" smtClean="0">
                <a:hlinkClick r:id="rId2"/>
              </a:rPr>
              <a:t>Learning to remove Internet advertisements </a:t>
            </a:r>
            <a:r>
              <a:rPr lang="en-US" dirty="0" smtClean="0"/>
              <a:t>. The dataset represents a set of possible advertisements on Internet pages. The attributes encode the geometry of the image (if available) as well as phrases occurring in the URL, the image's URL and alt text, the anchor text, and words occurring near the anchor text. There are two class labels: advertisement ("ad") and not advertisement ("nonad"). The interesting fact about this data is that someone might wish to filter the WebPages from irrelevant advertisements, as part of some preprocessing procedure (e.g. useful for subsequent classification of the website).</a:t>
            </a:r>
            <a:endParaRPr lang="en-US" dirty="0"/>
          </a:p>
        </p:txBody>
      </p:sp>
      <p:sp>
        <p:nvSpPr>
          <p:cNvPr id="5" name="TextBox 4">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91" y="1083212"/>
            <a:ext cx="9602025" cy="770542"/>
          </a:xfrm>
        </p:spPr>
        <p:txBody>
          <a:bodyPr/>
          <a:lstStyle/>
          <a:p>
            <a:r>
              <a:rPr lang="en-IN" dirty="0" smtClean="0"/>
              <a:t>Data size :-</a:t>
            </a:r>
            <a:endParaRPr lang="en-US" dirty="0"/>
          </a:p>
        </p:txBody>
      </p:sp>
      <p:sp>
        <p:nvSpPr>
          <p:cNvPr id="3" name="Content Placeholder 2"/>
          <p:cNvSpPr>
            <a:spLocks noGrp="1"/>
          </p:cNvSpPr>
          <p:nvPr>
            <p:ph idx="1"/>
          </p:nvPr>
        </p:nvSpPr>
        <p:spPr/>
        <p:txBody>
          <a:bodyPr/>
          <a:lstStyle/>
          <a:p>
            <a:r>
              <a:rPr lang="en-US" sz="2400" b="1" dirty="0" smtClean="0"/>
              <a:t>Attributes</a:t>
            </a:r>
            <a:r>
              <a:rPr lang="en-US" sz="2400" dirty="0" smtClean="0"/>
              <a:t>: The data has 1558 attributes (3 </a:t>
            </a:r>
            <a:r>
              <a:rPr lang="en-US" sz="2400" dirty="0" err="1" smtClean="0"/>
              <a:t>continous</a:t>
            </a:r>
            <a:r>
              <a:rPr lang="en-US" sz="2400" dirty="0" smtClean="0"/>
              <a:t>; others binary;) One or more of the three </a:t>
            </a:r>
            <a:r>
              <a:rPr lang="en-US" sz="2400" dirty="0" err="1" smtClean="0"/>
              <a:t>continous</a:t>
            </a:r>
            <a:r>
              <a:rPr lang="en-US" sz="2400" dirty="0" smtClean="0"/>
              <a:t> features are missing in 28% of the instances. It has height, width, aspect ratio and local: 19 caption features, 111 alt features, 495 base URL features, 472 destination URL features, and 457 </a:t>
            </a:r>
            <a:r>
              <a:rPr lang="en-US" sz="2400" dirty="0" err="1" smtClean="0"/>
              <a:t>inmage</a:t>
            </a:r>
            <a:r>
              <a:rPr lang="en-US" sz="2400" dirty="0" smtClean="0"/>
              <a:t> URL features.</a:t>
            </a:r>
          </a:p>
          <a:p>
            <a:r>
              <a:rPr lang="en-US" sz="2400" b="1" dirty="0" smtClean="0"/>
              <a:t>Number of records</a:t>
            </a:r>
            <a:r>
              <a:rPr lang="en-US" sz="2400" dirty="0" smtClean="0"/>
              <a:t>: The data has 3279 instances (2821 </a:t>
            </a:r>
            <a:r>
              <a:rPr lang="en-US" sz="2400" dirty="0" err="1" smtClean="0"/>
              <a:t>nonads</a:t>
            </a:r>
            <a:r>
              <a:rPr lang="en-US" sz="2400" dirty="0" smtClean="0"/>
              <a:t>, 458 ads).</a:t>
            </a:r>
          </a:p>
          <a:p>
            <a:endParaRPr lang="en-US" dirty="0"/>
          </a:p>
        </p:txBody>
      </p:sp>
      <p:sp>
        <p:nvSpPr>
          <p:cNvPr id="4" name="TextBox 3">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91" y="1055078"/>
            <a:ext cx="9602025" cy="798677"/>
          </a:xfrm>
        </p:spPr>
        <p:txBody>
          <a:bodyPr/>
          <a:lstStyle/>
          <a:p>
            <a:r>
              <a:rPr lang="en-IN" dirty="0" smtClean="0"/>
              <a:t>Task :-</a:t>
            </a:r>
            <a:endParaRPr lang="en-US" dirty="0"/>
          </a:p>
        </p:txBody>
      </p:sp>
      <p:sp>
        <p:nvSpPr>
          <p:cNvPr id="3" name="Content Placeholder 2"/>
          <p:cNvSpPr>
            <a:spLocks noGrp="1"/>
          </p:cNvSpPr>
          <p:nvPr>
            <p:ph idx="1"/>
          </p:nvPr>
        </p:nvSpPr>
        <p:spPr/>
        <p:txBody>
          <a:bodyPr>
            <a:normAutofit/>
          </a:bodyPr>
          <a:lstStyle/>
          <a:p>
            <a:r>
              <a:rPr lang="en-US" sz="2400" dirty="0" smtClean="0"/>
              <a:t>Prepare the data for mining and perform an exploratory data analysis. The data mining task is to predict whether an image is an advertisement ("ad") or not ("nonad"). As I am not given an explicit training/test split you need to decide on a reasonable way of assessing performance. Perform feature reduction in order to significantly reduce the number of features. </a:t>
            </a:r>
            <a:endParaRPr lang="en-US" sz="2400" dirty="0"/>
          </a:p>
        </p:txBody>
      </p:sp>
      <p:sp>
        <p:nvSpPr>
          <p:cNvPr id="4" name="TextBox 3">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91" y="998806"/>
            <a:ext cx="9602025" cy="854948"/>
          </a:xfrm>
        </p:spPr>
        <p:txBody>
          <a:bodyPr/>
          <a:lstStyle/>
          <a:p>
            <a:r>
              <a:rPr lang="en-IN" dirty="0" smtClean="0"/>
              <a:t>Challenges:-</a:t>
            </a:r>
            <a:endParaRPr lang="en-US" dirty="0"/>
          </a:p>
        </p:txBody>
      </p:sp>
      <p:sp>
        <p:nvSpPr>
          <p:cNvPr id="3" name="Content Placeholder 2"/>
          <p:cNvSpPr>
            <a:spLocks noGrp="1"/>
          </p:cNvSpPr>
          <p:nvPr>
            <p:ph idx="1"/>
          </p:nvPr>
        </p:nvSpPr>
        <p:spPr/>
        <p:txBody>
          <a:bodyPr>
            <a:normAutofit/>
          </a:bodyPr>
          <a:lstStyle/>
          <a:p>
            <a:r>
              <a:rPr lang="en-US" sz="2400" dirty="0" smtClean="0"/>
              <a:t>There is an imbalance in the number of instances for each classes. Also the number of attributes are very high in comparison to the size of the dataset, which suggests that efficient feature reduction is very important. One or more of the three continuous features are missing in 28% of the data.</a:t>
            </a:r>
            <a:endParaRPr lang="en-US" sz="2400" dirty="0"/>
          </a:p>
        </p:txBody>
      </p:sp>
      <p:sp>
        <p:nvSpPr>
          <p:cNvPr id="4" name="TextBox 3">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29" y="1097280"/>
            <a:ext cx="9604385" cy="766914"/>
          </a:xfrm>
        </p:spPr>
        <p:txBody>
          <a:bodyPr/>
          <a:lstStyle/>
          <a:p>
            <a:r>
              <a:rPr lang="en-IN" dirty="0" smtClean="0"/>
              <a:t>Classifiers :-</a:t>
            </a:r>
            <a:endParaRPr lang="en-US" dirty="0"/>
          </a:p>
        </p:txBody>
      </p:sp>
      <p:sp>
        <p:nvSpPr>
          <p:cNvPr id="3" name="Content Placeholder 2"/>
          <p:cNvSpPr>
            <a:spLocks noGrp="1"/>
          </p:cNvSpPr>
          <p:nvPr>
            <p:ph sz="half" idx="1"/>
          </p:nvPr>
        </p:nvSpPr>
        <p:spPr/>
        <p:txBody>
          <a:bodyPr>
            <a:normAutofit/>
          </a:bodyPr>
          <a:lstStyle/>
          <a:p>
            <a:pPr>
              <a:buFont typeface="Wingdings" pitchFamily="2" charset="2"/>
              <a:buChar char="Ø"/>
            </a:pPr>
            <a:r>
              <a:rPr lang="en-IN" dirty="0" smtClean="0"/>
              <a:t>K Nearest </a:t>
            </a:r>
            <a:r>
              <a:rPr lang="en-IN" dirty="0" err="1" smtClean="0"/>
              <a:t>Neighbors</a:t>
            </a:r>
            <a:endParaRPr lang="en-IN" dirty="0" smtClean="0"/>
          </a:p>
          <a:p>
            <a:pPr>
              <a:buFont typeface="Wingdings" pitchFamily="2" charset="2"/>
              <a:buChar char="Ø"/>
            </a:pPr>
            <a:r>
              <a:rPr lang="en-IN" dirty="0" smtClean="0"/>
              <a:t>Gaussian NB</a:t>
            </a:r>
          </a:p>
          <a:p>
            <a:pPr>
              <a:buFont typeface="Wingdings" pitchFamily="2" charset="2"/>
              <a:buChar char="Ø"/>
            </a:pPr>
            <a:r>
              <a:rPr lang="en-IN" dirty="0" smtClean="0"/>
              <a:t>SVM</a:t>
            </a:r>
          </a:p>
          <a:p>
            <a:pPr>
              <a:buFont typeface="Wingdings" pitchFamily="2" charset="2"/>
              <a:buChar char="Ø"/>
            </a:pPr>
            <a:r>
              <a:rPr lang="en-IN" dirty="0" smtClean="0"/>
              <a:t>Random Forest</a:t>
            </a:r>
          </a:p>
          <a:p>
            <a:pPr>
              <a:buFont typeface="Wingdings" pitchFamily="2" charset="2"/>
              <a:buChar char="Ø"/>
            </a:pPr>
            <a:r>
              <a:rPr lang="en-IN" dirty="0" err="1" smtClean="0"/>
              <a:t>AdaBoost</a:t>
            </a:r>
            <a:r>
              <a:rPr lang="en-IN" dirty="0" smtClean="0"/>
              <a:t> Classifier</a:t>
            </a:r>
          </a:p>
          <a:p>
            <a:endParaRPr lang="en-US" dirty="0"/>
          </a:p>
        </p:txBody>
      </p:sp>
      <p:sp>
        <p:nvSpPr>
          <p:cNvPr id="4" name="Content Placeholder 3"/>
          <p:cNvSpPr>
            <a:spLocks noGrp="1"/>
          </p:cNvSpPr>
          <p:nvPr>
            <p:ph sz="half" idx="2"/>
          </p:nvPr>
        </p:nvSpPr>
        <p:spPr/>
        <p:txBody>
          <a:bodyPr>
            <a:normAutofit/>
          </a:bodyPr>
          <a:lstStyle/>
          <a:p>
            <a:pPr>
              <a:buFont typeface="Wingdings" pitchFamily="2" charset="2"/>
              <a:buChar char="Ø"/>
            </a:pPr>
            <a:r>
              <a:rPr lang="en-IN" dirty="0" smtClean="0"/>
              <a:t>Gradient Boosting</a:t>
            </a:r>
          </a:p>
          <a:p>
            <a:pPr>
              <a:buFont typeface="Wingdings" pitchFamily="2" charset="2"/>
              <a:buChar char="Ø"/>
            </a:pPr>
            <a:r>
              <a:rPr lang="en-IN" dirty="0" smtClean="0"/>
              <a:t>Decision Tree</a:t>
            </a:r>
          </a:p>
          <a:p>
            <a:pPr>
              <a:buFont typeface="Wingdings" pitchFamily="2" charset="2"/>
              <a:buChar char="Ø"/>
            </a:pPr>
            <a:r>
              <a:rPr lang="en-IN" dirty="0" smtClean="0"/>
              <a:t>Logistic Regression</a:t>
            </a:r>
          </a:p>
          <a:p>
            <a:pPr>
              <a:buFont typeface="Wingdings" pitchFamily="2" charset="2"/>
              <a:buChar char="Ø"/>
            </a:pPr>
            <a:r>
              <a:rPr lang="en-IN" dirty="0" smtClean="0"/>
              <a:t>XG Boost</a:t>
            </a:r>
          </a:p>
          <a:p>
            <a:endParaRPr lang="en-US" dirty="0"/>
          </a:p>
        </p:txBody>
      </p:sp>
      <p:sp>
        <p:nvSpPr>
          <p:cNvPr id="5" name="TextBox 4">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3" y="1139484"/>
            <a:ext cx="9606410" cy="720999"/>
          </a:xfrm>
        </p:spPr>
        <p:txBody>
          <a:bodyPr>
            <a:normAutofit fontScale="90000"/>
          </a:bodyPr>
          <a:lstStyle/>
          <a:p>
            <a:pPr marL="514350" indent="-514350">
              <a:buFont typeface="+mj-lt"/>
              <a:buAutoNum type="arabicParenR"/>
            </a:pPr>
            <a:r>
              <a:rPr lang="en-US" b="1" dirty="0" smtClean="0">
                <a:latin typeface="Times New Roman" pitchFamily="18" charset="0"/>
                <a:cs typeface="Times New Roman" pitchFamily="18" charset="0"/>
              </a:rPr>
              <a:t>K-Nearest Neighbours</a:t>
            </a:r>
            <a:r>
              <a:rPr lang="en-US" b="1" dirty="0" smtClean="0"/>
              <a:t/>
            </a:r>
            <a:br>
              <a:rPr lang="en-US" b="1" dirty="0" smtClean="0"/>
            </a:br>
            <a:endParaRPr lang="en-US" dirty="0"/>
          </a:p>
        </p:txBody>
      </p:sp>
      <p:sp>
        <p:nvSpPr>
          <p:cNvPr id="4" name="Content Placeholder 3"/>
          <p:cNvSpPr>
            <a:spLocks noGrp="1"/>
          </p:cNvSpPr>
          <p:nvPr>
            <p:ph sz="half" idx="2"/>
          </p:nvPr>
        </p:nvSpPr>
        <p:spPr>
          <a:xfrm>
            <a:off x="1447003" y="2110155"/>
            <a:ext cx="4644547" cy="3358572"/>
          </a:xfrm>
        </p:spPr>
        <p:txBody>
          <a:bodyPr>
            <a:normAutofit fontScale="92500"/>
          </a:bodyPr>
          <a:lstStyle/>
          <a:p>
            <a:r>
              <a:rPr lang="en-US" dirty="0" smtClean="0"/>
              <a:t>non-linear prediction boundaries as it’s a non-linear classifier</a:t>
            </a:r>
          </a:p>
          <a:p>
            <a:r>
              <a:rPr lang="en-US" dirty="0" smtClean="0"/>
              <a:t>Predicts the class of a new test data point by finding its k nearest neighbours' class. </a:t>
            </a:r>
          </a:p>
          <a:p>
            <a:r>
              <a:rPr lang="en-US" dirty="0" smtClean="0"/>
              <a:t>you’d have to count the number of data points present in different categories, and you’d assign the new data point to the category with the most neighbors. </a:t>
            </a:r>
          </a:p>
          <a:p>
            <a:endParaRPr lang="en-US" dirty="0"/>
          </a:p>
        </p:txBody>
      </p:sp>
      <p:sp>
        <p:nvSpPr>
          <p:cNvPr id="6" name="Content Placeholder 5"/>
          <p:cNvSpPr>
            <a:spLocks noGrp="1"/>
          </p:cNvSpPr>
          <p:nvPr>
            <p:ph sz="quarter" idx="4"/>
          </p:nvPr>
        </p:nvSpPr>
        <p:spPr>
          <a:xfrm>
            <a:off x="6411527" y="2110155"/>
            <a:ext cx="4644547" cy="3348708"/>
          </a:xfrm>
        </p:spPr>
        <p:txBody>
          <a:bodyPr/>
          <a:lstStyle/>
          <a:p>
            <a:pPr algn="ctr">
              <a:buNone/>
            </a:pPr>
            <a:r>
              <a:rPr lang="en-US" b="1" u="sng" dirty="0" smtClean="0"/>
              <a:t>RESULTS</a:t>
            </a:r>
          </a:p>
          <a:p>
            <a:pPr algn="ctr">
              <a:buNone/>
            </a:pPr>
            <a:r>
              <a:rPr lang="en-US" dirty="0" smtClean="0"/>
              <a:t>F-score: 99.1319% </a:t>
            </a:r>
          </a:p>
          <a:p>
            <a:pPr algn="ctr">
              <a:buNone/>
            </a:pPr>
            <a:r>
              <a:rPr lang="en-US" dirty="0" smtClean="0"/>
              <a:t>Mean: 96.4929% </a:t>
            </a:r>
          </a:p>
          <a:p>
            <a:pPr algn="ctr">
              <a:buNone/>
            </a:pPr>
            <a:r>
              <a:rPr lang="en-US" dirty="0" smtClean="0"/>
              <a:t>Standard  Deviation: 0.6542%</a:t>
            </a:r>
          </a:p>
          <a:p>
            <a:pPr algn="ctr">
              <a:buNone/>
            </a:pPr>
            <a:r>
              <a:rPr lang="en-US" dirty="0" smtClean="0"/>
              <a:t>Accuracy: 98.4756%</a:t>
            </a:r>
          </a:p>
        </p:txBody>
      </p:sp>
      <p:sp>
        <p:nvSpPr>
          <p:cNvPr id="7" name="TextBox 6">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29" y="1139484"/>
            <a:ext cx="9604385" cy="724711"/>
          </a:xfrm>
        </p:spPr>
        <p:txBody>
          <a:bodyPr>
            <a:normAutofit/>
          </a:bodyPr>
          <a:lstStyle/>
          <a:p>
            <a:r>
              <a:rPr lang="en-IN" sz="2800" b="1" dirty="0" smtClean="0"/>
              <a:t>2</a:t>
            </a:r>
            <a:r>
              <a:rPr lang="en-IN" sz="2800" b="1" dirty="0" smtClean="0">
                <a:latin typeface="Times New Roman" pitchFamily="18" charset="0"/>
                <a:cs typeface="Times New Roman" pitchFamily="18" charset="0"/>
              </a:rPr>
              <a:t>)  </a:t>
            </a:r>
            <a:r>
              <a:rPr lang="en-US" sz="2900" b="1" dirty="0" smtClean="0">
                <a:latin typeface="Times New Roman" pitchFamily="18" charset="0"/>
                <a:cs typeface="Times New Roman" pitchFamily="18" charset="0"/>
              </a:rPr>
              <a:t>Gaussian Naive Bayes </a:t>
            </a:r>
            <a:endParaRPr lang="en-US" sz="29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1251862" y="2010878"/>
            <a:ext cx="4839828" cy="3742808"/>
          </a:xfrm>
        </p:spPr>
        <p:txBody>
          <a:bodyPr>
            <a:normAutofit fontScale="85000" lnSpcReduction="20000"/>
          </a:bodyPr>
          <a:lstStyle/>
          <a:p>
            <a:r>
              <a:rPr lang="en-US" sz="2400" dirty="0" smtClean="0"/>
              <a:t>Gaussian Naive Bayes is a variant of Naive Bayes that follows Gaussian normal distribution and supports continuous data</a:t>
            </a:r>
          </a:p>
          <a:p>
            <a:r>
              <a:rPr lang="en-US" sz="2400" dirty="0" smtClean="0"/>
              <a:t>. It doesn't require as much training data.</a:t>
            </a:r>
          </a:p>
          <a:p>
            <a:r>
              <a:rPr lang="en-US" sz="2400" dirty="0" smtClean="0"/>
              <a:t>It handles both continuous and discrete data.</a:t>
            </a:r>
          </a:p>
          <a:p>
            <a:r>
              <a:rPr lang="en-US" sz="2400" dirty="0" smtClean="0"/>
              <a:t>It is highly scalable with the number of predictors and data points.</a:t>
            </a:r>
          </a:p>
          <a:p>
            <a:r>
              <a:rPr lang="en-US" sz="2400" dirty="0" smtClean="0"/>
              <a:t>It is fast and can be used to make real-time predictions</a:t>
            </a:r>
          </a:p>
          <a:p>
            <a:endParaRPr lang="en-US" dirty="0"/>
          </a:p>
        </p:txBody>
      </p:sp>
      <p:sp>
        <p:nvSpPr>
          <p:cNvPr id="4" name="Content Placeholder 3"/>
          <p:cNvSpPr>
            <a:spLocks noGrp="1"/>
          </p:cNvSpPr>
          <p:nvPr>
            <p:ph sz="half" idx="2"/>
          </p:nvPr>
        </p:nvSpPr>
        <p:spPr>
          <a:xfrm>
            <a:off x="6412936" y="2017342"/>
            <a:ext cx="4755358" cy="3539395"/>
          </a:xfrm>
        </p:spPr>
        <p:txBody>
          <a:bodyPr>
            <a:noAutofit/>
          </a:bodyPr>
          <a:lstStyle/>
          <a:p>
            <a:pPr algn="ctr">
              <a:buNone/>
            </a:pPr>
            <a:r>
              <a:rPr lang="en-US" b="1" u="sng" dirty="0" smtClean="0"/>
              <a:t>RESULTS</a:t>
            </a:r>
          </a:p>
          <a:p>
            <a:pPr algn="ctr">
              <a:buNone/>
            </a:pPr>
            <a:r>
              <a:rPr lang="en-US" dirty="0" smtClean="0"/>
              <a:t>F-score: 97.7586% </a:t>
            </a:r>
          </a:p>
          <a:p>
            <a:pPr algn="ctr">
              <a:buNone/>
            </a:pPr>
            <a:r>
              <a:rPr lang="en-US" dirty="0" smtClean="0"/>
              <a:t>Mean: 94.9290% </a:t>
            </a:r>
          </a:p>
          <a:p>
            <a:pPr algn="ctr">
              <a:buNone/>
            </a:pPr>
            <a:r>
              <a:rPr lang="en-US" dirty="0" smtClean="0"/>
              <a:t>Standard Deviation: 0.7261% </a:t>
            </a:r>
          </a:p>
          <a:p>
            <a:pPr algn="ctr">
              <a:buNone/>
            </a:pPr>
            <a:r>
              <a:rPr lang="en-US" dirty="0" smtClean="0"/>
              <a:t>Accuracy: 96.0366%</a:t>
            </a:r>
            <a:endParaRPr lang="en-US" dirty="0"/>
          </a:p>
        </p:txBody>
      </p:sp>
      <p:sp>
        <p:nvSpPr>
          <p:cNvPr id="5" name="TextBox 4">
            <a:extLst>
              <a:ext uri="{FF2B5EF4-FFF2-40B4-BE49-F238E27FC236}">
                <a16:creationId xmlns="" xmlns:a16="http://schemas.microsoft.com/office/drawing/2014/main" id="{3A4D423C-474A-4D0C-9279-A72B42C09D5C}"/>
              </a:ext>
            </a:extLst>
          </p:cNvPr>
          <p:cNvSpPr txBox="1"/>
          <p:nvPr/>
        </p:nvSpPr>
        <p:spPr>
          <a:xfrm>
            <a:off x="10085221" y="6377914"/>
            <a:ext cx="1898892"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theme/theme1.xml><?xml version="1.0" encoding="utf-8"?>
<a:theme xmlns:a="http://schemas.openxmlformats.org/drawingml/2006/main" name="Theme1">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Theme1</Template>
  <TotalTime>158</TotalTime>
  <Words>802</Words>
  <Application>Microsoft Office PowerPoint</Application>
  <PresentationFormat>Custom</PresentationFormat>
  <Paragraphs>201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Theme1</vt:lpstr>
      <vt:lpstr>  Guide approval :-</vt:lpstr>
      <vt:lpstr>SCHOOL OF COMPUTER SCIENCE AND ENGINEERING M.C.A. (MASTER IN COMPUTER APPLICATION) 21st SET Conference Under the Guidance of DR. SATHIS KUMAR B</vt:lpstr>
      <vt:lpstr>Description:-</vt:lpstr>
      <vt:lpstr>Data size :-</vt:lpstr>
      <vt:lpstr>Task :-</vt:lpstr>
      <vt:lpstr>Challenges:-</vt:lpstr>
      <vt:lpstr>Classifiers :-</vt:lpstr>
      <vt:lpstr>K-Nearest Neighbours </vt:lpstr>
      <vt:lpstr>2)  Gaussian Naive Bayes </vt:lpstr>
      <vt:lpstr>3)  SUPPORT VECTOR MACHINE [SVM]</vt:lpstr>
      <vt:lpstr>4.) Logistic Regression :-</vt:lpstr>
      <vt:lpstr>Prediction – logistic regression</vt:lpstr>
      <vt:lpstr>5.) Decision  Tree :-</vt:lpstr>
      <vt:lpstr>Prediction – Decision  tree </vt:lpstr>
      <vt:lpstr>6.) random forest :-</vt:lpstr>
      <vt:lpstr>Prediction – Random forest</vt:lpstr>
      <vt:lpstr>7.) Adaboost :-</vt:lpstr>
      <vt:lpstr>Prediction – adaboost</vt:lpstr>
      <vt:lpstr>8) gradient Boosting</vt:lpstr>
      <vt:lpstr>Prediction –  gradient Boosting</vt:lpstr>
      <vt:lpstr>9) MLP</vt:lpstr>
      <vt:lpstr>Prediction –  mlp</vt:lpstr>
      <vt:lpstr>RESULT:-</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Guide approval :-</dc:title>
  <dc:creator>Dell</dc:creator>
  <cp:lastModifiedBy>Dell</cp:lastModifiedBy>
  <cp:revision>14</cp:revision>
  <dcterms:created xsi:type="dcterms:W3CDTF">2006-08-16T00:00:00Z</dcterms:created>
  <dcterms:modified xsi:type="dcterms:W3CDTF">2022-06-01T13:55:27Z</dcterms:modified>
</cp:coreProperties>
</file>