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14"/>
  </p:notesMasterIdLst>
  <p:handoutMasterIdLst>
    <p:handoutMasterId r:id="rId15"/>
  </p:handoutMasterIdLst>
  <p:sldIdLst>
    <p:sldId id="268" r:id="rId2"/>
    <p:sldId id="256" r:id="rId3"/>
    <p:sldId id="269" r:id="rId4"/>
    <p:sldId id="270" r:id="rId5"/>
    <p:sldId id="271" r:id="rId6"/>
    <p:sldId id="272" r:id="rId7"/>
    <p:sldId id="275" r:id="rId8"/>
    <p:sldId id="277" r:id="rId9"/>
    <p:sldId id="278" r:id="rId10"/>
    <p:sldId id="279" r:id="rId11"/>
    <p:sldId id="281" r:id="rId12"/>
    <p:sldId id="28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06" autoAdjust="0"/>
    <p:restoredTop sz="94660"/>
  </p:normalViewPr>
  <p:slideViewPr>
    <p:cSldViewPr snapToGrid="0">
      <p:cViewPr varScale="1">
        <p:scale>
          <a:sx n="68" d="100"/>
          <a:sy n="68" d="100"/>
        </p:scale>
        <p:origin x="-83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2A1EA4F-D94B-4C92-B49A-EC6E64AC3C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VIT-CHENNAI</a:t>
            </a:r>
          </a:p>
        </p:txBody>
      </p:sp>
      <p:sp>
        <p:nvSpPr>
          <p:cNvPr id="3" name="Date Placeholder 2">
            <a:extLst>
              <a:ext uri="{FF2B5EF4-FFF2-40B4-BE49-F238E27FC236}">
                <a16:creationId xmlns="" xmlns:a16="http://schemas.microsoft.com/office/drawing/2014/main" id="{96CC5C39-31A9-4193-81FE-3FA9D2F70F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69D26E-528D-4654-83C0-B914A7FCDFB5}" type="datetimeFigureOut">
              <a:rPr lang="en-IN" smtClean="0"/>
              <a:pPr/>
              <a:t>06-04-2022</a:t>
            </a:fld>
            <a:endParaRPr lang="en-IN"/>
          </a:p>
        </p:txBody>
      </p:sp>
      <p:sp>
        <p:nvSpPr>
          <p:cNvPr id="4" name="Footer Placeholder 3">
            <a:extLst>
              <a:ext uri="{FF2B5EF4-FFF2-40B4-BE49-F238E27FC236}">
                <a16:creationId xmlns="" xmlns:a16="http://schemas.microsoft.com/office/drawing/2014/main" id="{938CDE71-A1ED-4CA5-B4FB-6794A7BCCD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VIT-CHENNAI</a:t>
            </a:r>
          </a:p>
        </p:txBody>
      </p:sp>
      <p:sp>
        <p:nvSpPr>
          <p:cNvPr id="5" name="Slide Number Placeholder 4">
            <a:extLst>
              <a:ext uri="{FF2B5EF4-FFF2-40B4-BE49-F238E27FC236}">
                <a16:creationId xmlns="" xmlns:a16="http://schemas.microsoft.com/office/drawing/2014/main" id="{9F6748D7-EC4D-44A5-85E4-6A53C26EF7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A30FD1-D80F-400B-9781-84A734243E2A}" type="slidenum">
              <a:rPr lang="en-IN" smtClean="0"/>
              <a:pPr/>
              <a:t>‹#›</a:t>
            </a:fld>
            <a:endParaRPr lang="en-IN"/>
          </a:p>
        </p:txBody>
      </p:sp>
    </p:spTree>
    <p:extLst>
      <p:ext uri="{BB962C8B-B14F-4D97-AF65-F5344CB8AC3E}">
        <p14:creationId xmlns="" xmlns:p14="http://schemas.microsoft.com/office/powerpoint/2010/main" val="41804314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VIT-CHENNAI</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57FAE-CE74-4D46-AB98-E656D03A8C5F}" type="datetimeFigureOut">
              <a:rPr lang="en-IN" smtClean="0"/>
              <a:pPr/>
              <a:t>06-04-2022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VIT-CHENNAI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45EDD-4944-4622-AF0A-1B9A5FE24BF1}" type="slidenum">
              <a:rPr lang="en-IN" smtClean="0"/>
              <a:pPr/>
              <a:t>‹#›</a:t>
            </a:fld>
            <a:endParaRPr lang="en-IN"/>
          </a:p>
        </p:txBody>
      </p:sp>
    </p:spTree>
    <p:extLst>
      <p:ext uri="{BB962C8B-B14F-4D97-AF65-F5344CB8AC3E}">
        <p14:creationId xmlns="" xmlns:p14="http://schemas.microsoft.com/office/powerpoint/2010/main" val="33403645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4D7852-3E97-4192-A5D1-075308D693D2}" type="datetime1">
              <a:rPr lang="en-IN" smtClean="0"/>
              <a:pPr/>
              <a:t>06-04-2022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A68F46D-86D0-4AE5-AD8C-2E18542C26BE}"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646582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FEFDE-4284-4E54-8E43-818086926C2C}" type="datetime1">
              <a:rPr lang="en-IN" smtClean="0"/>
              <a:pPr/>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F46D-86D0-4AE5-AD8C-2E18542C26BE}"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59884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B962E-1F2D-4EAB-B7F8-B5F3657A3B2D}" type="datetime1">
              <a:rPr lang="en-IN" smtClean="0"/>
              <a:pPr/>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F46D-86D0-4AE5-AD8C-2E18542C26BE}"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04256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C540A-D382-4BFA-9334-C3D6B55A9010}" type="datetime1">
              <a:rPr lang="en-IN" smtClean="0"/>
              <a:pPr/>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F46D-86D0-4AE5-AD8C-2E18542C26BE}"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56538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EA595-358D-4983-A60C-CA6A5BDCAEFF}" type="datetime1">
              <a:rPr lang="en-IN" smtClean="0"/>
              <a:pPr/>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8F46D-86D0-4AE5-AD8C-2E18542C26BE}"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19443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B9CCB-0850-412A-AE83-9351C12EEBE6}" type="datetime1">
              <a:rPr lang="en-IN" smtClean="0"/>
              <a:pPr/>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F46D-86D0-4AE5-AD8C-2E18542C26BE}"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83656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AEC43E-8108-47FF-933A-FA5512E0EBB4}" type="datetime1">
              <a:rPr lang="en-IN" smtClean="0"/>
              <a:pPr/>
              <a:t>06-04-2022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8F46D-86D0-4AE5-AD8C-2E18542C26BE}"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81362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AF0300-8D6D-473E-82FF-9492F6BA9A74}" type="datetime1">
              <a:rPr lang="en-IN" smtClean="0"/>
              <a:pPr/>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8F46D-86D0-4AE5-AD8C-2E18542C26BE}"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48500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C1AF1-F736-4453-8751-B7996008E763}" type="datetime1">
              <a:rPr lang="en-IN" smtClean="0"/>
              <a:pPr/>
              <a:t>06-04-2022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8F46D-86D0-4AE5-AD8C-2E18542C26BE}" type="slidenum">
              <a:rPr lang="en-IN" smtClean="0"/>
              <a:pPr/>
              <a:t>‹#›</a:t>
            </a:fld>
            <a:endParaRPr lang="en-IN"/>
          </a:p>
        </p:txBody>
      </p:sp>
    </p:spTree>
    <p:extLst>
      <p:ext uri="{BB962C8B-B14F-4D97-AF65-F5344CB8AC3E}">
        <p14:creationId xmlns="" xmlns:p14="http://schemas.microsoft.com/office/powerpoint/2010/main" val="229745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FAECDB-6292-4AC0-802C-34681FEBC538}" type="datetime1">
              <a:rPr lang="en-IN" smtClean="0"/>
              <a:pPr/>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8F46D-86D0-4AE5-AD8C-2E18542C26BE}"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54950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56C3934-CFE0-416E-8041-05B306CCE37D}" type="datetime1">
              <a:rPr lang="en-IN" smtClean="0"/>
              <a:pPr/>
              <a:t>06-04-2022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A68F46D-86D0-4AE5-AD8C-2E18542C26BE}"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08487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69C77D-D342-48D8-9118-86FE77954990}" type="datetime1">
              <a:rPr lang="en-IN" smtClean="0"/>
              <a:pPr/>
              <a:t>06-04-2022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A68F46D-86D0-4AE5-AD8C-2E18542C26BE}"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6664544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citeseerx.ist.psu.edu/viewdoc/summary?doi=10.1.1.35.568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7E5E31-E022-45E7-BB45-BEDCE50444A8}"/>
              </a:ext>
            </a:extLst>
          </p:cNvPr>
          <p:cNvSpPr>
            <a:spLocks noGrp="1"/>
          </p:cNvSpPr>
          <p:nvPr>
            <p:ph type="title"/>
          </p:nvPr>
        </p:nvSpPr>
        <p:spPr>
          <a:xfrm>
            <a:off x="1420837" y="1266092"/>
            <a:ext cx="9943508" cy="742407"/>
          </a:xfrm>
        </p:spPr>
        <p:txBody>
          <a:bodyPr>
            <a:normAutofit/>
          </a:bodyPr>
          <a:lstStyle/>
          <a:p>
            <a:r>
              <a:rPr lang="en-US" dirty="0"/>
              <a:t>  Guide approval :-</a:t>
            </a:r>
            <a:endParaRPr lang="en-IN" dirty="0"/>
          </a:p>
        </p:txBody>
      </p:sp>
      <p:sp>
        <p:nvSpPr>
          <p:cNvPr id="4" name="TextBox 3">
            <a:extLst>
              <a:ext uri="{FF2B5EF4-FFF2-40B4-BE49-F238E27FC236}">
                <a16:creationId xmlns="" xmlns:a16="http://schemas.microsoft.com/office/drawing/2014/main" id="{CE9136E2-43F3-4231-A225-C7CA5A6543B9}"/>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pic>
        <p:nvPicPr>
          <p:cNvPr id="5" name="Picture 4">
            <a:extLst>
              <a:ext uri="{FF2B5EF4-FFF2-40B4-BE49-F238E27FC236}">
                <a16:creationId xmlns="" xmlns:a16="http://schemas.microsoft.com/office/drawing/2014/main" id="{9BFE74A0-D676-4348-9DA2-671CB23DA1EF}"/>
              </a:ext>
            </a:extLst>
          </p:cNvPr>
          <p:cNvPicPr>
            <a:picLocks noChangeAspect="1"/>
          </p:cNvPicPr>
          <p:nvPr/>
        </p:nvPicPr>
        <p:blipFill>
          <a:blip r:embed="rId2"/>
          <a:stretch>
            <a:fillRect/>
          </a:stretch>
        </p:blipFill>
        <p:spPr>
          <a:xfrm>
            <a:off x="51054" y="45691"/>
            <a:ext cx="1553201" cy="1693889"/>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2123562" y="1908516"/>
            <a:ext cx="7864499" cy="4032185"/>
          </a:xfrm>
          <a:prstGeom prst="rect">
            <a:avLst/>
          </a:prstGeom>
          <a:noFill/>
          <a:ln w="9525">
            <a:noFill/>
            <a:miter lim="800000"/>
            <a:headEnd/>
            <a:tailEnd/>
          </a:ln>
          <a:effectLst/>
        </p:spPr>
      </p:pic>
    </p:spTree>
    <p:extLst>
      <p:ext uri="{BB962C8B-B14F-4D97-AF65-F5344CB8AC3E}">
        <p14:creationId xmlns="" xmlns:p14="http://schemas.microsoft.com/office/powerpoint/2010/main" val="388520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217" y="1153551"/>
            <a:ext cx="9605635" cy="710643"/>
          </a:xfrm>
        </p:spPr>
        <p:txBody>
          <a:bodyPr>
            <a:normAutofit/>
          </a:bodyPr>
          <a:lstStyle/>
          <a:p>
            <a:r>
              <a:rPr lang="en-IN" sz="2900" b="1" dirty="0" smtClean="0">
                <a:latin typeface="Times New Roman" pitchFamily="18" charset="0"/>
                <a:cs typeface="Times New Roman" pitchFamily="18" charset="0"/>
              </a:rPr>
              <a:t>3)  SUPPORT VECTOR MACHINE [SVM]</a:t>
            </a:r>
            <a:endParaRPr lang="en-US" sz="29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1447331" y="2010877"/>
            <a:ext cx="4897198" cy="3602131"/>
          </a:xfrm>
        </p:spPr>
        <p:txBody>
          <a:bodyPr>
            <a:noAutofit/>
          </a:bodyPr>
          <a:lstStyle/>
          <a:p>
            <a:r>
              <a:rPr lang="en-US" dirty="0" smtClean="0"/>
              <a:t>represents the training data in space differentiated into categories by large gaps</a:t>
            </a:r>
          </a:p>
          <a:p>
            <a:r>
              <a:rPr lang="en-US" dirty="0" smtClean="0"/>
              <a:t>useful in high dimensional spaces and is quite memory efficient because it only employs a subset of training points in its decision function.</a:t>
            </a:r>
            <a:endParaRPr lang="en-US" dirty="0"/>
          </a:p>
        </p:txBody>
      </p:sp>
      <p:sp>
        <p:nvSpPr>
          <p:cNvPr id="4" name="Content Placeholder 3"/>
          <p:cNvSpPr>
            <a:spLocks noGrp="1"/>
          </p:cNvSpPr>
          <p:nvPr>
            <p:ph sz="half" idx="2"/>
          </p:nvPr>
        </p:nvSpPr>
        <p:spPr>
          <a:xfrm>
            <a:off x="7257832" y="2419642"/>
            <a:ext cx="4108862" cy="2208629"/>
          </a:xfrm>
        </p:spPr>
        <p:txBody>
          <a:bodyPr>
            <a:normAutofit fontScale="92500" lnSpcReduction="10000"/>
          </a:bodyPr>
          <a:lstStyle/>
          <a:p>
            <a:pPr algn="ctr">
              <a:buNone/>
            </a:pPr>
            <a:r>
              <a:rPr lang="en-US" u="sng" dirty="0" smtClean="0"/>
              <a:t> MODEL – SVM1-LINEAR</a:t>
            </a:r>
          </a:p>
          <a:p>
            <a:pPr>
              <a:buNone/>
            </a:pPr>
            <a:r>
              <a:rPr lang="en-US" dirty="0" smtClean="0"/>
              <a:t>F-score: 98.1132% </a:t>
            </a:r>
          </a:p>
          <a:p>
            <a:pPr>
              <a:buNone/>
            </a:pPr>
            <a:r>
              <a:rPr lang="en-US" dirty="0" smtClean="0"/>
              <a:t>Mean: 94.8148% </a:t>
            </a:r>
          </a:p>
          <a:p>
            <a:pPr>
              <a:buNone/>
            </a:pPr>
            <a:r>
              <a:rPr lang="en-US" dirty="0" smtClean="0"/>
              <a:t>Standard Deviation: 0.9841%</a:t>
            </a:r>
          </a:p>
          <a:p>
            <a:pPr>
              <a:buNone/>
            </a:pPr>
            <a:r>
              <a:rPr lang="en-US" dirty="0" smtClean="0"/>
              <a:t> Accuracy: 96.6463%</a:t>
            </a:r>
            <a:endParaRPr lang="en-US" dirty="0"/>
          </a:p>
        </p:txBody>
      </p:sp>
      <p:sp>
        <p:nvSpPr>
          <p:cNvPr id="5" name="TextBox 4"/>
          <p:cNvSpPr txBox="1"/>
          <p:nvPr/>
        </p:nvSpPr>
        <p:spPr>
          <a:xfrm>
            <a:off x="6621194" y="4107766"/>
            <a:ext cx="4492283" cy="961417"/>
          </a:xfrm>
          <a:prstGeom prst="rect">
            <a:avLst/>
          </a:prstGeom>
          <a:noFill/>
        </p:spPr>
        <p:txBody>
          <a:bodyPr wrap="square" rtlCol="0">
            <a:spAutoFit/>
          </a:bodyPr>
          <a:lstStyle/>
          <a:p>
            <a:pPr algn="ctr">
              <a:lnSpc>
                <a:spcPct val="150000"/>
              </a:lnSpc>
            </a:pPr>
            <a:r>
              <a:rPr lang="en-US" sz="2000" dirty="0" smtClean="0"/>
              <a:t/>
            </a:r>
            <a:br>
              <a:rPr lang="en-US" sz="2000" dirty="0" smtClean="0"/>
            </a:br>
            <a:endParaRPr lang="en-US" sz="2000" dirty="0"/>
          </a:p>
        </p:txBody>
      </p:sp>
      <p:sp>
        <p:nvSpPr>
          <p:cNvPr id="6" name="TextBox 5">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25414"/>
            <a:ext cx="9603275" cy="728339"/>
          </a:xfrm>
        </p:spPr>
        <p:txBody>
          <a:bodyPr/>
          <a:lstStyle/>
          <a:p>
            <a:r>
              <a:rPr lang="en-IN" dirty="0" smtClean="0"/>
              <a:t>Conclusion:-</a:t>
            </a:r>
            <a:endParaRPr lang="en-US" dirty="0"/>
          </a:p>
        </p:txBody>
      </p:sp>
      <p:graphicFrame>
        <p:nvGraphicFramePr>
          <p:cNvPr id="3" name="Table 2"/>
          <p:cNvGraphicFramePr>
            <a:graphicFrameLocks noGrp="1"/>
          </p:cNvGraphicFramePr>
          <p:nvPr/>
        </p:nvGraphicFramePr>
        <p:xfrm>
          <a:off x="2003865" y="2562534"/>
          <a:ext cx="8128000" cy="18288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IN" sz="2400" dirty="0" smtClean="0"/>
                        <a:t>Classifier</a:t>
                      </a:r>
                      <a:endParaRPr lang="en-US" sz="2400" dirty="0"/>
                    </a:p>
                  </a:txBody>
                  <a:tcPr/>
                </a:tc>
                <a:tc>
                  <a:txBody>
                    <a:bodyPr/>
                    <a:lstStyle/>
                    <a:p>
                      <a:r>
                        <a:rPr lang="en-IN" sz="2400" dirty="0" smtClean="0"/>
                        <a:t>accuracy</a:t>
                      </a:r>
                      <a:endParaRPr lang="en-US" sz="2400" dirty="0"/>
                    </a:p>
                  </a:txBody>
                  <a:tcPr/>
                </a:tc>
              </a:tr>
              <a:tr h="370840">
                <a:tc>
                  <a:txBody>
                    <a:bodyPr/>
                    <a:lstStyle/>
                    <a:p>
                      <a:r>
                        <a:rPr lang="en-IN" sz="2400" dirty="0" err="1" smtClean="0"/>
                        <a:t>Knn</a:t>
                      </a:r>
                      <a:endParaRPr lang="en-US" sz="2400" dirty="0"/>
                    </a:p>
                  </a:txBody>
                  <a:tcPr/>
                </a:tc>
                <a:tc>
                  <a:txBody>
                    <a:bodyPr/>
                    <a:lstStyle/>
                    <a:p>
                      <a:r>
                        <a:rPr lang="en-US" sz="2400" dirty="0" smtClean="0"/>
                        <a:t>98.4756</a:t>
                      </a:r>
                      <a:endParaRPr lang="en-US" sz="2400" dirty="0"/>
                    </a:p>
                  </a:txBody>
                  <a:tcPr/>
                </a:tc>
              </a:tr>
              <a:tr h="370840">
                <a:tc>
                  <a:txBody>
                    <a:bodyPr/>
                    <a:lstStyle/>
                    <a:p>
                      <a:r>
                        <a:rPr lang="en-IN" sz="2400" dirty="0" err="1" smtClean="0"/>
                        <a:t>Gausian</a:t>
                      </a:r>
                      <a:r>
                        <a:rPr lang="en-IN" sz="2400" dirty="0" smtClean="0"/>
                        <a:t> NB</a:t>
                      </a:r>
                      <a:endParaRPr lang="en-US" sz="2400" dirty="0"/>
                    </a:p>
                  </a:txBody>
                  <a:tcPr/>
                </a:tc>
                <a:tc>
                  <a:txBody>
                    <a:bodyPr/>
                    <a:lstStyle/>
                    <a:p>
                      <a:r>
                        <a:rPr lang="en-US" sz="2400" dirty="0" smtClean="0"/>
                        <a:t>96.0366%</a:t>
                      </a:r>
                      <a:endParaRPr lang="en-US" sz="2400" dirty="0"/>
                    </a:p>
                  </a:txBody>
                  <a:tcPr/>
                </a:tc>
              </a:tr>
              <a:tr h="370840">
                <a:tc>
                  <a:txBody>
                    <a:bodyPr/>
                    <a:lstStyle/>
                    <a:p>
                      <a:r>
                        <a:rPr lang="en-IN" sz="2400" dirty="0" smtClean="0"/>
                        <a:t>SVM</a:t>
                      </a:r>
                      <a:endParaRPr lang="en-US" sz="2400" dirty="0"/>
                    </a:p>
                  </a:txBody>
                  <a:tcPr/>
                </a:tc>
                <a:tc>
                  <a:txBody>
                    <a:bodyPr/>
                    <a:lstStyle/>
                    <a:p>
                      <a:r>
                        <a:rPr lang="en-US" sz="2400" dirty="0" smtClean="0"/>
                        <a:t>96.6463%</a:t>
                      </a: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42314" y="2728184"/>
            <a:ext cx="5949064" cy="1323439"/>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8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rPr>
              <a:t>THANK  YOU</a:t>
            </a:r>
            <a:endParaRPr lang="en-US" sz="8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4C1B7A-C133-417D-AC28-6388BC1EA419}"/>
              </a:ext>
            </a:extLst>
          </p:cNvPr>
          <p:cNvSpPr>
            <a:spLocks noGrp="1"/>
          </p:cNvSpPr>
          <p:nvPr>
            <p:ph type="ctrTitle"/>
          </p:nvPr>
        </p:nvSpPr>
        <p:spPr>
          <a:xfrm>
            <a:off x="1524000" y="709863"/>
            <a:ext cx="9144000" cy="2719137"/>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SCHOOL OF COMPUTER SCIENCE AND ENGINEERING</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M.C.A. (MASTER IN COMPUTER APPLICATION)</a:t>
            </a:r>
            <a:br>
              <a:rPr lang="en-US" sz="3200" b="1" dirty="0">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21</a:t>
            </a:r>
            <a:r>
              <a:rPr lang="en-US" sz="3200" b="1" baseline="30000" dirty="0">
                <a:solidFill>
                  <a:schemeClr val="tx1"/>
                </a:solidFill>
                <a:latin typeface="Times New Roman" panose="02020603050405020304" pitchFamily="18" charset="0"/>
                <a:cs typeface="Times New Roman" panose="02020603050405020304" pitchFamily="18" charset="0"/>
              </a:rPr>
              <a:t>st</a:t>
            </a:r>
            <a:r>
              <a:rPr lang="en-US" sz="3200" b="1" dirty="0">
                <a:solidFill>
                  <a:schemeClr val="tx1"/>
                </a:solidFill>
                <a:latin typeface="Times New Roman" panose="02020603050405020304" pitchFamily="18" charset="0"/>
                <a:cs typeface="Times New Roman" panose="02020603050405020304" pitchFamily="18" charset="0"/>
              </a:rPr>
              <a:t> SET Conference</a:t>
            </a:r>
            <a:br>
              <a:rPr lang="en-US" sz="32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Under the Guidance of</a:t>
            </a:r>
            <a:br>
              <a:rPr lang="en-US" sz="32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DR. SATHIS KUMAR B</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7143EF0A-7E47-4542-8063-39833D56A7D8}"/>
              </a:ext>
            </a:extLst>
          </p:cNvPr>
          <p:cNvSpPr>
            <a:spLocks noGrp="1"/>
          </p:cNvSpPr>
          <p:nvPr>
            <p:ph type="subTitle" idx="1"/>
          </p:nvPr>
        </p:nvSpPr>
        <p:spPr>
          <a:xfrm>
            <a:off x="1448972" y="3559126"/>
            <a:ext cx="9884775" cy="1927273"/>
          </a:xfrm>
        </p:spPr>
        <p:txBody>
          <a:bodyPr>
            <a:noAutofit/>
          </a:bodyPr>
          <a:lstStyle/>
          <a:p>
            <a:pPr algn="ctr"/>
            <a:r>
              <a:rPr lang="en-US" sz="2400" b="1" dirty="0" smtClean="0">
                <a:solidFill>
                  <a:schemeClr val="tx1"/>
                </a:solidFill>
                <a:latin typeface="Times New Roman" panose="02020603050405020304" pitchFamily="18" charset="0"/>
                <a:cs typeface="Times New Roman" panose="02020603050405020304" pitchFamily="18" charset="0"/>
              </a:rPr>
              <a:t>RBL  SET 5002</a:t>
            </a:r>
            <a:endParaRPr lang="en-US" sz="2400" b="1" dirty="0">
              <a:solidFill>
                <a:schemeClr val="tx1"/>
              </a:solidFill>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Project </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800" b="1"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 or non-ad prediction </a:t>
            </a:r>
            <a:endParaRPr lang="en-US" sz="2800"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l"/>
            <a:r>
              <a:rPr lang="en-US" sz="2000" b="1" dirty="0">
                <a:latin typeface="Times New Roman" panose="02020603050405020304" pitchFamily="18" charset="0"/>
                <a:cs typeface="Times New Roman" panose="02020603050405020304" pitchFamily="18" charset="0"/>
              </a:rPr>
              <a:t>Presenter – Nikhil Saraogi 21MCA1080</a:t>
            </a:r>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endParaRPr>
          </a:p>
          <a:p>
            <a:pPr algn="l"/>
            <a:endParaRPr lang="en-IN" sz="2000" b="1" dirty="0"/>
          </a:p>
        </p:txBody>
      </p:sp>
      <p:pic>
        <p:nvPicPr>
          <p:cNvPr id="7" name="Picture 6">
            <a:extLst>
              <a:ext uri="{FF2B5EF4-FFF2-40B4-BE49-F238E27FC236}">
                <a16:creationId xmlns="" xmlns:a16="http://schemas.microsoft.com/office/drawing/2014/main" id="{6F86A6B4-A0C8-4D61-A8BF-EFDCE3AD730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2473" y="131791"/>
            <a:ext cx="1500544" cy="16548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extLst>
      <p:ext uri="{BB962C8B-B14F-4D97-AF65-F5344CB8AC3E}">
        <p14:creationId xmlns="" xmlns:p14="http://schemas.microsoft.com/office/powerpoint/2010/main" val="112899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28468"/>
            <a:ext cx="9603275" cy="925286"/>
          </a:xfrm>
        </p:spPr>
        <p:txBody>
          <a:bodyPr/>
          <a:lstStyle/>
          <a:p>
            <a:r>
              <a:rPr lang="en-IN" dirty="0" smtClean="0"/>
              <a:t>Description:-</a:t>
            </a:r>
            <a:endParaRPr lang="en-US" dirty="0"/>
          </a:p>
        </p:txBody>
      </p:sp>
      <p:sp>
        <p:nvSpPr>
          <p:cNvPr id="3" name="Content Placeholder 2"/>
          <p:cNvSpPr>
            <a:spLocks noGrp="1"/>
          </p:cNvSpPr>
          <p:nvPr>
            <p:ph idx="1"/>
          </p:nvPr>
        </p:nvSpPr>
        <p:spPr/>
        <p:txBody>
          <a:bodyPr/>
          <a:lstStyle/>
          <a:p>
            <a:r>
              <a:rPr lang="en-US" dirty="0" smtClean="0"/>
              <a:t>These data are from the paper </a:t>
            </a:r>
            <a:r>
              <a:rPr lang="en-US" dirty="0" smtClean="0">
                <a:hlinkClick r:id="rId2"/>
              </a:rPr>
              <a:t>Learning to remove Internet advertisements </a:t>
            </a:r>
            <a:r>
              <a:rPr lang="en-US" dirty="0" smtClean="0"/>
              <a:t>. The dataset represents a set of possible advertisements on Internet pages. The attributes encode the geometry of the image (if available) as well as phrases occurring in the URL, the image's URL and alt text, the anchor text, and words occurring near the anchor text. There are two class labels: advertisement ("ad") and not advertisement ("nonad"). The interesting fact about this data is that someone might wish to filter the WebPages from irrelevant advertisements, as part of some preprocessing procedure (e.g. useful for subsequent classification of the website).</a:t>
            </a:r>
            <a:endParaRPr lang="en-US" dirty="0"/>
          </a:p>
        </p:txBody>
      </p:sp>
      <p:sp>
        <p:nvSpPr>
          <p:cNvPr id="5" name="TextBox 4">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83212"/>
            <a:ext cx="9603275" cy="770542"/>
          </a:xfrm>
        </p:spPr>
        <p:txBody>
          <a:bodyPr/>
          <a:lstStyle/>
          <a:p>
            <a:r>
              <a:rPr lang="en-IN" dirty="0" smtClean="0"/>
              <a:t>Data size :-</a:t>
            </a:r>
            <a:endParaRPr lang="en-US" dirty="0"/>
          </a:p>
        </p:txBody>
      </p:sp>
      <p:sp>
        <p:nvSpPr>
          <p:cNvPr id="3" name="Content Placeholder 2"/>
          <p:cNvSpPr>
            <a:spLocks noGrp="1"/>
          </p:cNvSpPr>
          <p:nvPr>
            <p:ph idx="1"/>
          </p:nvPr>
        </p:nvSpPr>
        <p:spPr/>
        <p:txBody>
          <a:bodyPr/>
          <a:lstStyle/>
          <a:p>
            <a:r>
              <a:rPr lang="en-US" sz="2400" b="1" dirty="0" smtClean="0"/>
              <a:t>Attributes</a:t>
            </a:r>
            <a:r>
              <a:rPr lang="en-US" sz="2400" dirty="0" smtClean="0"/>
              <a:t>: The data has 1558 attributes (3 </a:t>
            </a:r>
            <a:r>
              <a:rPr lang="en-US" sz="2400" dirty="0" err="1" smtClean="0"/>
              <a:t>continous</a:t>
            </a:r>
            <a:r>
              <a:rPr lang="en-US" sz="2400" dirty="0" smtClean="0"/>
              <a:t>; others binary;) One or more of the three </a:t>
            </a:r>
            <a:r>
              <a:rPr lang="en-US" sz="2400" dirty="0" err="1" smtClean="0"/>
              <a:t>continous</a:t>
            </a:r>
            <a:r>
              <a:rPr lang="en-US" sz="2400" dirty="0" smtClean="0"/>
              <a:t> features are missing in 28% of the instances. It has height, width, aspect ratio and local: 19 caption features, 111 alt features, 495 base URL features, 472 destination URL features, and 457 </a:t>
            </a:r>
            <a:r>
              <a:rPr lang="en-US" sz="2400" dirty="0" err="1" smtClean="0"/>
              <a:t>inmage</a:t>
            </a:r>
            <a:r>
              <a:rPr lang="en-US" sz="2400" dirty="0" smtClean="0"/>
              <a:t> URL features.</a:t>
            </a:r>
          </a:p>
          <a:p>
            <a:r>
              <a:rPr lang="en-US" sz="2400" b="1" dirty="0" smtClean="0"/>
              <a:t>Number of records</a:t>
            </a:r>
            <a:r>
              <a:rPr lang="en-US" sz="2400" dirty="0" smtClean="0"/>
              <a:t>: The data has 3279 instances (2821 </a:t>
            </a:r>
            <a:r>
              <a:rPr lang="en-US" sz="2400" dirty="0" err="1" smtClean="0"/>
              <a:t>nonads</a:t>
            </a:r>
            <a:r>
              <a:rPr lang="en-US" sz="2400" dirty="0" smtClean="0"/>
              <a:t>, 458 ads).</a:t>
            </a:r>
          </a:p>
          <a:p>
            <a:endParaRPr lang="en-US" dirty="0"/>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55077"/>
            <a:ext cx="9603275" cy="798677"/>
          </a:xfrm>
        </p:spPr>
        <p:txBody>
          <a:bodyPr/>
          <a:lstStyle/>
          <a:p>
            <a:r>
              <a:rPr lang="en-IN" dirty="0" smtClean="0"/>
              <a:t>Task :-</a:t>
            </a:r>
            <a:endParaRPr lang="en-US" dirty="0"/>
          </a:p>
        </p:txBody>
      </p:sp>
      <p:sp>
        <p:nvSpPr>
          <p:cNvPr id="3" name="Content Placeholder 2"/>
          <p:cNvSpPr>
            <a:spLocks noGrp="1"/>
          </p:cNvSpPr>
          <p:nvPr>
            <p:ph idx="1"/>
          </p:nvPr>
        </p:nvSpPr>
        <p:spPr/>
        <p:txBody>
          <a:bodyPr>
            <a:normAutofit/>
          </a:bodyPr>
          <a:lstStyle/>
          <a:p>
            <a:r>
              <a:rPr lang="en-US" sz="2400" dirty="0" smtClean="0"/>
              <a:t>Prepare the data for mining and perform an exploratory data analysis. The data mining task is to predict whether an image is an advertisement ("ad") or not ("nonad"). </a:t>
            </a:r>
            <a:r>
              <a:rPr lang="en-US" sz="2400" dirty="0" smtClean="0"/>
              <a:t>As </a:t>
            </a:r>
            <a:r>
              <a:rPr lang="en-US" sz="2400" dirty="0" smtClean="0"/>
              <a:t>I</a:t>
            </a:r>
            <a:r>
              <a:rPr lang="en-US" sz="2400" dirty="0" smtClean="0"/>
              <a:t> am </a:t>
            </a:r>
            <a:r>
              <a:rPr lang="en-US" sz="2400" dirty="0" smtClean="0"/>
              <a:t>not given an explicit training/test split you need to decide on a reasonable way of assessing performance. Perform feature reduction in order to significantly reduce the number of features. </a:t>
            </a:r>
            <a:endParaRPr lang="en-US" sz="2400" dirty="0"/>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98806"/>
            <a:ext cx="9603275" cy="854948"/>
          </a:xfrm>
        </p:spPr>
        <p:txBody>
          <a:bodyPr/>
          <a:lstStyle/>
          <a:p>
            <a:r>
              <a:rPr lang="en-IN" dirty="0" smtClean="0"/>
              <a:t>Challenges:-</a:t>
            </a:r>
            <a:endParaRPr lang="en-US" dirty="0"/>
          </a:p>
        </p:txBody>
      </p:sp>
      <p:sp>
        <p:nvSpPr>
          <p:cNvPr id="3" name="Content Placeholder 2"/>
          <p:cNvSpPr>
            <a:spLocks noGrp="1"/>
          </p:cNvSpPr>
          <p:nvPr>
            <p:ph idx="1"/>
          </p:nvPr>
        </p:nvSpPr>
        <p:spPr/>
        <p:txBody>
          <a:bodyPr>
            <a:normAutofit/>
          </a:bodyPr>
          <a:lstStyle/>
          <a:p>
            <a:r>
              <a:rPr lang="en-US" sz="2400" dirty="0" smtClean="0"/>
              <a:t>There is an imbalance in the number of instances for each classes. Also the number of attributes are very high in comparison to the size of the dataset, which suggests that efficient feature reduction is very important. One or more of the three continuous features are missing in 28% of the data.</a:t>
            </a:r>
            <a:endParaRPr lang="en-US" sz="2400" dirty="0"/>
          </a:p>
        </p:txBody>
      </p:sp>
      <p:sp>
        <p:nvSpPr>
          <p:cNvPr id="4" name="TextBox 3">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217" y="1097280"/>
            <a:ext cx="9605635" cy="766914"/>
          </a:xfrm>
        </p:spPr>
        <p:txBody>
          <a:bodyPr/>
          <a:lstStyle/>
          <a:p>
            <a:r>
              <a:rPr lang="en-IN" dirty="0" smtClean="0"/>
              <a:t>Classifiers :-</a:t>
            </a:r>
            <a:endParaRPr lang="en-US" dirty="0"/>
          </a:p>
        </p:txBody>
      </p:sp>
      <p:sp>
        <p:nvSpPr>
          <p:cNvPr id="3" name="Content Placeholder 2"/>
          <p:cNvSpPr>
            <a:spLocks noGrp="1"/>
          </p:cNvSpPr>
          <p:nvPr>
            <p:ph sz="half" idx="1"/>
          </p:nvPr>
        </p:nvSpPr>
        <p:spPr/>
        <p:txBody>
          <a:bodyPr>
            <a:normAutofit/>
          </a:bodyPr>
          <a:lstStyle/>
          <a:p>
            <a:pPr>
              <a:buFont typeface="Wingdings" pitchFamily="2" charset="2"/>
              <a:buChar char="Ø"/>
            </a:pPr>
            <a:r>
              <a:rPr lang="en-IN" dirty="0" smtClean="0"/>
              <a:t>K Nearest </a:t>
            </a:r>
            <a:r>
              <a:rPr lang="en-IN" dirty="0" err="1" smtClean="0"/>
              <a:t>Neighbors</a:t>
            </a:r>
            <a:endParaRPr lang="en-IN" dirty="0" smtClean="0"/>
          </a:p>
          <a:p>
            <a:pPr>
              <a:buFont typeface="Wingdings" pitchFamily="2" charset="2"/>
              <a:buChar char="Ø"/>
            </a:pPr>
            <a:r>
              <a:rPr lang="en-IN" dirty="0" smtClean="0"/>
              <a:t>Gaussian NB</a:t>
            </a:r>
          </a:p>
          <a:p>
            <a:pPr>
              <a:buFont typeface="Wingdings" pitchFamily="2" charset="2"/>
              <a:buChar char="Ø"/>
            </a:pPr>
            <a:r>
              <a:rPr lang="en-IN" dirty="0" smtClean="0"/>
              <a:t>SVM</a:t>
            </a:r>
          </a:p>
          <a:p>
            <a:pPr>
              <a:buFont typeface="Wingdings" pitchFamily="2" charset="2"/>
              <a:buChar char="Ø"/>
            </a:pPr>
            <a:r>
              <a:rPr lang="en-IN" dirty="0" smtClean="0"/>
              <a:t>Random Forest</a:t>
            </a:r>
          </a:p>
          <a:p>
            <a:pPr>
              <a:buFont typeface="Wingdings" pitchFamily="2" charset="2"/>
              <a:buChar char="Ø"/>
            </a:pPr>
            <a:r>
              <a:rPr lang="en-IN" dirty="0" err="1" smtClean="0"/>
              <a:t>AdaBoost</a:t>
            </a:r>
            <a:r>
              <a:rPr lang="en-IN" dirty="0" smtClean="0"/>
              <a:t> Classifier</a:t>
            </a:r>
          </a:p>
          <a:p>
            <a:endParaRPr lang="en-US" dirty="0"/>
          </a:p>
        </p:txBody>
      </p:sp>
      <p:sp>
        <p:nvSpPr>
          <p:cNvPr id="4" name="Content Placeholder 3"/>
          <p:cNvSpPr>
            <a:spLocks noGrp="1"/>
          </p:cNvSpPr>
          <p:nvPr>
            <p:ph sz="half" idx="2"/>
          </p:nvPr>
        </p:nvSpPr>
        <p:spPr/>
        <p:txBody>
          <a:bodyPr>
            <a:normAutofit/>
          </a:bodyPr>
          <a:lstStyle/>
          <a:p>
            <a:pPr>
              <a:buFont typeface="Wingdings" pitchFamily="2" charset="2"/>
              <a:buChar char="Ø"/>
            </a:pPr>
            <a:r>
              <a:rPr lang="en-IN" dirty="0" smtClean="0"/>
              <a:t>Gradient Boosting</a:t>
            </a:r>
          </a:p>
          <a:p>
            <a:pPr>
              <a:buFont typeface="Wingdings" pitchFamily="2" charset="2"/>
              <a:buChar char="Ø"/>
            </a:pPr>
            <a:r>
              <a:rPr lang="en-IN" dirty="0" smtClean="0"/>
              <a:t>Decision Tree</a:t>
            </a:r>
          </a:p>
          <a:p>
            <a:pPr>
              <a:buFont typeface="Wingdings" pitchFamily="2" charset="2"/>
              <a:buChar char="Ø"/>
            </a:pPr>
            <a:r>
              <a:rPr lang="en-IN" dirty="0" smtClean="0"/>
              <a:t>Logistic Regression</a:t>
            </a:r>
          </a:p>
          <a:p>
            <a:pPr>
              <a:buFont typeface="Wingdings" pitchFamily="2" charset="2"/>
              <a:buChar char="Ø"/>
            </a:pPr>
            <a:r>
              <a:rPr lang="en-IN" dirty="0" smtClean="0"/>
              <a:t>MLP</a:t>
            </a:r>
          </a:p>
          <a:p>
            <a:pPr>
              <a:buFont typeface="Wingdings" pitchFamily="2" charset="2"/>
              <a:buChar char="Ø"/>
            </a:pPr>
            <a:r>
              <a:rPr lang="en-IN" dirty="0" smtClean="0"/>
              <a:t>XG Boost</a:t>
            </a:r>
          </a:p>
          <a:p>
            <a:endParaRPr lang="en-US" dirty="0"/>
          </a:p>
        </p:txBody>
      </p:sp>
      <p:sp>
        <p:nvSpPr>
          <p:cNvPr id="5" name="TextBox 4">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191" y="1139483"/>
            <a:ext cx="9607661" cy="720999"/>
          </a:xfrm>
        </p:spPr>
        <p:txBody>
          <a:bodyPr>
            <a:normAutofit fontScale="90000"/>
          </a:bodyPr>
          <a:lstStyle/>
          <a:p>
            <a:pPr marL="514350" indent="-514350">
              <a:buFont typeface="+mj-lt"/>
              <a:buAutoNum type="arabicParenR"/>
            </a:pPr>
            <a:r>
              <a:rPr lang="en-US" b="1" dirty="0" smtClean="0">
                <a:latin typeface="Times New Roman" pitchFamily="18" charset="0"/>
                <a:cs typeface="Times New Roman" pitchFamily="18" charset="0"/>
              </a:rPr>
              <a:t>K-Nearest Neighbours</a:t>
            </a:r>
            <a:r>
              <a:rPr lang="en-US" b="1" dirty="0" smtClean="0"/>
              <a:t/>
            </a:r>
            <a:br>
              <a:rPr lang="en-US" b="1" dirty="0" smtClean="0"/>
            </a:br>
            <a:endParaRPr lang="en-US" dirty="0"/>
          </a:p>
        </p:txBody>
      </p:sp>
      <p:sp>
        <p:nvSpPr>
          <p:cNvPr id="4" name="Content Placeholder 3"/>
          <p:cNvSpPr>
            <a:spLocks noGrp="1"/>
          </p:cNvSpPr>
          <p:nvPr>
            <p:ph sz="half" idx="2"/>
          </p:nvPr>
        </p:nvSpPr>
        <p:spPr>
          <a:xfrm>
            <a:off x="1447191" y="2110155"/>
            <a:ext cx="4645152" cy="3358572"/>
          </a:xfrm>
        </p:spPr>
        <p:txBody>
          <a:bodyPr>
            <a:normAutofit fontScale="92500"/>
          </a:bodyPr>
          <a:lstStyle/>
          <a:p>
            <a:r>
              <a:rPr lang="en-US" dirty="0" smtClean="0"/>
              <a:t>non-linear prediction boundaries as it’s a non-linear classifier</a:t>
            </a:r>
          </a:p>
          <a:p>
            <a:r>
              <a:rPr lang="en-US" dirty="0" smtClean="0"/>
              <a:t>Predicts the class of a new test data point by finding its k nearest neighbours' class. </a:t>
            </a:r>
          </a:p>
          <a:p>
            <a:r>
              <a:rPr lang="en-US" dirty="0" smtClean="0"/>
              <a:t>you’d have to count the number of data points present in different categories, and you’d assign the new data point to the category with the most neighbors. </a:t>
            </a:r>
          </a:p>
          <a:p>
            <a:endParaRPr lang="en-US" dirty="0"/>
          </a:p>
        </p:txBody>
      </p:sp>
      <p:sp>
        <p:nvSpPr>
          <p:cNvPr id="6" name="Content Placeholder 5"/>
          <p:cNvSpPr>
            <a:spLocks noGrp="1"/>
          </p:cNvSpPr>
          <p:nvPr>
            <p:ph sz="quarter" idx="4"/>
          </p:nvPr>
        </p:nvSpPr>
        <p:spPr>
          <a:xfrm>
            <a:off x="6412362" y="2110155"/>
            <a:ext cx="4645152" cy="3348708"/>
          </a:xfrm>
        </p:spPr>
        <p:txBody>
          <a:bodyPr/>
          <a:lstStyle/>
          <a:p>
            <a:pPr algn="ctr">
              <a:buNone/>
            </a:pPr>
            <a:r>
              <a:rPr lang="en-US" b="1" u="sng" dirty="0" smtClean="0"/>
              <a:t>RESULTS</a:t>
            </a:r>
          </a:p>
          <a:p>
            <a:pPr algn="ctr">
              <a:buNone/>
            </a:pPr>
            <a:r>
              <a:rPr lang="en-US" dirty="0" smtClean="0"/>
              <a:t>F-score: 99.1319% </a:t>
            </a:r>
          </a:p>
          <a:p>
            <a:pPr algn="ctr">
              <a:buNone/>
            </a:pPr>
            <a:r>
              <a:rPr lang="en-US" dirty="0" smtClean="0"/>
              <a:t>Mean: 96.4929% </a:t>
            </a:r>
          </a:p>
          <a:p>
            <a:pPr algn="ctr">
              <a:buNone/>
            </a:pPr>
            <a:r>
              <a:rPr lang="en-US" dirty="0" smtClean="0"/>
              <a:t>Standard  Deviation: 0.6542%</a:t>
            </a:r>
          </a:p>
          <a:p>
            <a:pPr algn="ctr">
              <a:buNone/>
            </a:pPr>
            <a:r>
              <a:rPr lang="en-US" dirty="0" smtClean="0"/>
              <a:t>Accuracy: 98.4756%</a:t>
            </a:r>
          </a:p>
        </p:txBody>
      </p:sp>
      <p:sp>
        <p:nvSpPr>
          <p:cNvPr id="7" name="TextBox 6">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217" y="1139483"/>
            <a:ext cx="9605635" cy="724711"/>
          </a:xfrm>
        </p:spPr>
        <p:txBody>
          <a:bodyPr>
            <a:normAutofit/>
          </a:bodyPr>
          <a:lstStyle/>
          <a:p>
            <a:r>
              <a:rPr lang="en-IN" sz="2800" b="1" dirty="0" smtClean="0"/>
              <a:t>2</a:t>
            </a:r>
            <a:r>
              <a:rPr lang="en-IN" sz="2800" b="1" dirty="0" smtClean="0">
                <a:latin typeface="Times New Roman" pitchFamily="18" charset="0"/>
                <a:cs typeface="Times New Roman" pitchFamily="18" charset="0"/>
              </a:rPr>
              <a:t>)  </a:t>
            </a:r>
            <a:r>
              <a:rPr lang="en-US" sz="2900" b="1" dirty="0" smtClean="0">
                <a:latin typeface="Times New Roman" pitchFamily="18" charset="0"/>
                <a:cs typeface="Times New Roman" pitchFamily="18" charset="0"/>
              </a:rPr>
              <a:t>Gaussian Naive Bayes </a:t>
            </a:r>
            <a:endParaRPr lang="en-US" sz="29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1252025" y="2010878"/>
            <a:ext cx="4840458" cy="3742808"/>
          </a:xfrm>
        </p:spPr>
        <p:txBody>
          <a:bodyPr>
            <a:normAutofit fontScale="85000" lnSpcReduction="20000"/>
          </a:bodyPr>
          <a:lstStyle/>
          <a:p>
            <a:r>
              <a:rPr lang="en-US" sz="2400" dirty="0" smtClean="0"/>
              <a:t>Gaussian Naive Bayes is a variant of Naive Bayes that follows Gaussian normal distribution and supports continuous data</a:t>
            </a:r>
          </a:p>
          <a:p>
            <a:r>
              <a:rPr lang="en-US" sz="2400" dirty="0" smtClean="0"/>
              <a:t>. It doesn't require as much training data.</a:t>
            </a:r>
          </a:p>
          <a:p>
            <a:r>
              <a:rPr lang="en-US" sz="2400" dirty="0" smtClean="0"/>
              <a:t>It handles both continuous and discrete data.</a:t>
            </a:r>
          </a:p>
          <a:p>
            <a:r>
              <a:rPr lang="en-US" sz="2400" dirty="0" smtClean="0"/>
              <a:t>It is highly scalable with the number of predictors and data points.</a:t>
            </a:r>
          </a:p>
          <a:p>
            <a:r>
              <a:rPr lang="en-US" sz="2400" dirty="0" smtClean="0"/>
              <a:t>It is fast and can be used to make real-time predictions</a:t>
            </a:r>
          </a:p>
          <a:p>
            <a:endParaRPr lang="en-US" dirty="0"/>
          </a:p>
        </p:txBody>
      </p:sp>
      <p:sp>
        <p:nvSpPr>
          <p:cNvPr id="4" name="Content Placeholder 3"/>
          <p:cNvSpPr>
            <a:spLocks noGrp="1"/>
          </p:cNvSpPr>
          <p:nvPr>
            <p:ph sz="half" idx="2"/>
          </p:nvPr>
        </p:nvSpPr>
        <p:spPr>
          <a:xfrm>
            <a:off x="6413770" y="2017342"/>
            <a:ext cx="4755977" cy="3539395"/>
          </a:xfrm>
        </p:spPr>
        <p:txBody>
          <a:bodyPr>
            <a:noAutofit/>
          </a:bodyPr>
          <a:lstStyle/>
          <a:p>
            <a:pPr algn="ctr">
              <a:buNone/>
            </a:pPr>
            <a:r>
              <a:rPr lang="en-US" b="1" u="sng" dirty="0" smtClean="0"/>
              <a:t>RESULTS</a:t>
            </a:r>
          </a:p>
          <a:p>
            <a:pPr algn="ctr">
              <a:buNone/>
            </a:pPr>
            <a:r>
              <a:rPr lang="en-US" dirty="0" smtClean="0"/>
              <a:t>F-score: 97.7586% </a:t>
            </a:r>
          </a:p>
          <a:p>
            <a:pPr algn="ctr">
              <a:buNone/>
            </a:pPr>
            <a:r>
              <a:rPr lang="en-US" dirty="0" smtClean="0"/>
              <a:t>Mean: 94.9290% </a:t>
            </a:r>
          </a:p>
          <a:p>
            <a:pPr algn="ctr">
              <a:buNone/>
            </a:pPr>
            <a:r>
              <a:rPr lang="en-US" dirty="0" smtClean="0"/>
              <a:t>Standard Deviation: 0.7261% </a:t>
            </a:r>
          </a:p>
          <a:p>
            <a:pPr algn="ctr">
              <a:buNone/>
            </a:pPr>
            <a:r>
              <a:rPr lang="en-US" dirty="0" smtClean="0"/>
              <a:t>Accuracy: 96.0366%</a:t>
            </a:r>
            <a:endParaRPr lang="en-US" dirty="0"/>
          </a:p>
        </p:txBody>
      </p:sp>
      <p:sp>
        <p:nvSpPr>
          <p:cNvPr id="5" name="TextBox 4">
            <a:extLst>
              <a:ext uri="{FF2B5EF4-FFF2-40B4-BE49-F238E27FC236}">
                <a16:creationId xmlns="" xmlns:a16="http://schemas.microsoft.com/office/drawing/2014/main" id="{3A4D423C-474A-4D0C-9279-A72B42C09D5C}"/>
              </a:ext>
            </a:extLst>
          </p:cNvPr>
          <p:cNvSpPr txBox="1"/>
          <p:nvPr/>
        </p:nvSpPr>
        <p:spPr>
          <a:xfrm>
            <a:off x="10086534" y="6377913"/>
            <a:ext cx="1899139" cy="276999"/>
          </a:xfrm>
          <a:prstGeom prst="rect">
            <a:avLst/>
          </a:prstGeom>
          <a:noFill/>
        </p:spPr>
        <p:txBody>
          <a:bodyPr wrap="square" rtlCol="0">
            <a:spAutoFit/>
          </a:bodyPr>
          <a:lstStyle/>
          <a:p>
            <a:pPr algn="ctr"/>
            <a:r>
              <a:rPr lang="en-US" sz="1200" dirty="0">
                <a:solidFill>
                  <a:schemeClr val="bg1"/>
                </a:solidFill>
                <a:latin typeface="-apple-system"/>
              </a:rPr>
              <a:t>   VIT - CHENNAI</a:t>
            </a:r>
            <a:endParaRPr lang="en-IN" sz="1200" dirty="0">
              <a:solidFill>
                <a:schemeClr val="bg1"/>
              </a:solidFill>
              <a:latin typeface="-apple-system"/>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5847</TotalTime>
  <Words>460</Words>
  <Application>Microsoft Office PowerPoint</Application>
  <PresentationFormat>Custom</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  Guide approval :-</vt:lpstr>
      <vt:lpstr>SCHOOL OF COMPUTER SCIENCE AND ENGINEERING M.C.A. (MASTER IN COMPUTER APPLICATION) 21st SET Conference Under the Guidance of DR. SATHIS KUMAR B</vt:lpstr>
      <vt:lpstr>Description:-</vt:lpstr>
      <vt:lpstr>Data size :-</vt:lpstr>
      <vt:lpstr>Task :-</vt:lpstr>
      <vt:lpstr>Challenges:-</vt:lpstr>
      <vt:lpstr>Classifiers :-</vt:lpstr>
      <vt:lpstr>K-Nearest Neighbours </vt:lpstr>
      <vt:lpstr>2)  Gaussian Naive Bayes </vt:lpstr>
      <vt:lpstr>3)  SUPPORT VECTOR MACHINE [SVM]</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AND ENGINEERING M.C.A. (MASTER IN COMPUTER APPLICATION) 21st SET Conference Under the Guidance of DR. SATHIS KUMAR B</dc:title>
  <dc:creator>nikhil sarawgi</dc:creator>
  <cp:lastModifiedBy>Dell</cp:lastModifiedBy>
  <cp:revision>53</cp:revision>
  <dcterms:created xsi:type="dcterms:W3CDTF">2021-11-09T18:20:47Z</dcterms:created>
  <dcterms:modified xsi:type="dcterms:W3CDTF">2022-04-06T07:57:34Z</dcterms:modified>
</cp:coreProperties>
</file>