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3" r:id="rId9"/>
    <p:sldId id="268" r:id="rId10"/>
    <p:sldId id="269" r:id="rId11"/>
    <p:sldId id="271" r:id="rId12"/>
    <p:sldId id="272" r:id="rId13"/>
    <p:sldId id="274" r:id="rId14"/>
    <p:sldId id="273" r:id="rId15"/>
    <p:sldId id="279" r:id="rId16"/>
    <p:sldId id="276" r:id="rId17"/>
    <p:sldId id="278" r:id="rId18"/>
    <p:sldId id="280" r:id="rId19"/>
    <p:sldId id="281" r:id="rId20"/>
    <p:sldId id="270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9283" autoAdjust="0"/>
  </p:normalViewPr>
  <p:slideViewPr>
    <p:cSldViewPr>
      <p:cViewPr>
        <p:scale>
          <a:sx n="75" d="100"/>
          <a:sy n="75" d="100"/>
        </p:scale>
        <p:origin x="-1236" y="-4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9528" y="2293571"/>
            <a:ext cx="6844942" cy="58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12859"/>
                </a:solidFill>
                <a:latin typeface="DejaVu Sans Condensed"/>
                <a:cs typeface="DejaVu Sans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12859"/>
                </a:solidFill>
                <a:latin typeface="DejaVu Sans Condensed"/>
                <a:cs typeface="DejaVu Sans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12859"/>
                </a:solidFill>
                <a:latin typeface="DejaVu Sans Condensed"/>
                <a:cs typeface="DejaVu Sans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0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4571990" y="0"/>
                </a:lnTo>
                <a:lnTo>
                  <a:pt x="4571990" y="514348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673" y="265015"/>
            <a:ext cx="2048510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112859"/>
                </a:solidFill>
                <a:latin typeface="DejaVu Sans Condensed"/>
                <a:cs typeface="DejaVu Sans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4719" y="1523561"/>
            <a:ext cx="8214560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2343150"/>
            <a:ext cx="6791959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700" b="1" spc="-190" dirty="0" smtClean="0">
                <a:solidFill>
                  <a:srgbClr val="112859"/>
                </a:solidFill>
                <a:latin typeface="DejaVu Sans Condensed"/>
                <a:cs typeface="DejaVu Sans Condensed"/>
              </a:rPr>
              <a:t>  </a:t>
            </a:r>
            <a:r>
              <a:rPr sz="3700" b="1" spc="-190" smtClean="0">
                <a:solidFill>
                  <a:srgbClr val="112859"/>
                </a:solidFill>
                <a:latin typeface="DejaVu Sans Condensed"/>
                <a:cs typeface="DejaVu Sans Condensed"/>
              </a:rPr>
              <a:t>Hate </a:t>
            </a:r>
            <a:r>
              <a:rPr sz="3700" b="1" spc="-210" dirty="0">
                <a:solidFill>
                  <a:srgbClr val="112859"/>
                </a:solidFill>
                <a:latin typeface="DejaVu Sans Condensed"/>
                <a:cs typeface="DejaVu Sans Condensed"/>
              </a:rPr>
              <a:t>Tweet Sentiment</a:t>
            </a:r>
            <a:r>
              <a:rPr sz="3700" b="1" spc="-280" dirty="0">
                <a:solidFill>
                  <a:srgbClr val="112859"/>
                </a:solidFill>
                <a:latin typeface="DejaVu Sans Condensed"/>
                <a:cs typeface="DejaVu Sans Condensed"/>
              </a:rPr>
              <a:t> </a:t>
            </a:r>
            <a:r>
              <a:rPr sz="3700" b="1" spc="-165" dirty="0">
                <a:solidFill>
                  <a:srgbClr val="112859"/>
                </a:solidFill>
                <a:latin typeface="DejaVu Sans Condensed"/>
                <a:cs typeface="DejaVu Sans Condensed"/>
              </a:rPr>
              <a:t>Analysis</a:t>
            </a:r>
            <a:endParaRPr sz="3700">
              <a:latin typeface="DejaVu Sans Condensed"/>
              <a:cs typeface="DejaVu Sans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20862" y="189624"/>
            <a:ext cx="2857494" cy="1600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209550"/>
            <a:ext cx="3200393" cy="1428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28600" y="386715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焛餻烦"/>
              </a:rPr>
              <a:t>Under the Guidance of</a:t>
            </a:r>
          </a:p>
          <a:p>
            <a:r>
              <a:rPr lang="en-IN" dirty="0" smtClean="0">
                <a:latin typeface="焛餻烦"/>
              </a:rPr>
              <a:t>Prof. Monica</a:t>
            </a:r>
            <a:endParaRPr lang="en-US" dirty="0">
              <a:latin typeface="焛餻烦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4294967295"/>
          </p:nvPr>
        </p:nvSpPr>
        <p:spPr>
          <a:xfrm>
            <a:off x="5410200" y="3714750"/>
            <a:ext cx="3581400" cy="110124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/>
            <a:r>
              <a:rPr lang="en-IN" dirty="0" smtClean="0">
                <a:solidFill>
                  <a:schemeClr val="tx1"/>
                </a:solidFill>
                <a:latin typeface="焛餻烦"/>
                <a:cs typeface="Times New Roman" pitchFamily="18" charset="0"/>
              </a:rPr>
              <a:t>Team Member</a:t>
            </a:r>
          </a:p>
          <a:p>
            <a:pPr algn="r"/>
            <a:r>
              <a:rPr lang="en-IN" dirty="0" smtClean="0">
                <a:latin typeface="焛餻烦"/>
                <a:cs typeface="Times New Roman" pitchFamily="18" charset="0"/>
              </a:rPr>
              <a:t>Nikhil </a:t>
            </a:r>
            <a:r>
              <a:rPr lang="en-IN" dirty="0" err="1" smtClean="0">
                <a:latin typeface="焛餻烦"/>
                <a:cs typeface="Times New Roman" pitchFamily="18" charset="0"/>
              </a:rPr>
              <a:t>Saraogi</a:t>
            </a:r>
            <a:r>
              <a:rPr lang="en-IN" dirty="0" smtClean="0">
                <a:latin typeface="焛餻烦"/>
                <a:cs typeface="Times New Roman" pitchFamily="18" charset="0"/>
              </a:rPr>
              <a:t> [21MCA1080]</a:t>
            </a:r>
          </a:p>
          <a:p>
            <a:pPr algn="r"/>
            <a:r>
              <a:rPr lang="en-IN" dirty="0" err="1" smtClean="0">
                <a:latin typeface="焛餻烦"/>
                <a:cs typeface="Times New Roman" pitchFamily="18" charset="0"/>
              </a:rPr>
              <a:t>Lakshya</a:t>
            </a:r>
            <a:r>
              <a:rPr lang="en-IN" dirty="0" smtClean="0">
                <a:latin typeface="焛餻烦"/>
                <a:cs typeface="Times New Roman" pitchFamily="18" charset="0"/>
              </a:rPr>
              <a:t> </a:t>
            </a:r>
            <a:r>
              <a:rPr lang="en-IN" smtClean="0">
                <a:latin typeface="焛餻烦"/>
                <a:cs typeface="Times New Roman" pitchFamily="18" charset="0"/>
              </a:rPr>
              <a:t>[21MCA1056]</a:t>
            </a:r>
            <a:endParaRPr lang="en-US" dirty="0">
              <a:latin typeface="焛餻烦"/>
              <a:cs typeface="Times New Roman" pitchFamily="18" charset="0"/>
            </a:endParaRPr>
          </a:p>
        </p:txBody>
      </p:sp>
      <p:pic>
        <p:nvPicPr>
          <p:cNvPr id="9" name="Picture 4" descr="G:\VIT MCA 2ND SEM\IWP\download 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266950"/>
            <a:ext cx="106680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8150"/>
            <a:ext cx="3545528" cy="800219"/>
          </a:xfrm>
        </p:spPr>
        <p:txBody>
          <a:bodyPr/>
          <a:lstStyle/>
          <a:p>
            <a:r>
              <a:rPr lang="en-IN" dirty="0" smtClean="0"/>
              <a:t>Logistic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719" y="1523561"/>
            <a:ext cx="3802481" cy="19620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700" dirty="0" smtClean="0">
                <a:latin typeface="焛餻烦"/>
              </a:rPr>
              <a:t>Logistic Regression with Lemmatization Features: Precision: 0.9012 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焛餻烦"/>
              </a:rPr>
              <a:t>Recall: 0.8848 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焛餻烦"/>
              </a:rPr>
              <a:t>Testing Accuracy: 0.895 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焛餻烦"/>
              </a:rPr>
              <a:t>F1 Score: 0.893</a:t>
            </a:r>
            <a:endParaRPr lang="en-US" sz="1700" dirty="0">
              <a:latin typeface="焛餻烦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666750"/>
            <a:ext cx="35337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6548" y="410691"/>
            <a:ext cx="2241452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20" dirty="0" smtClean="0">
                <a:solidFill>
                  <a:srgbClr val="FFFFFF"/>
                </a:solidFill>
              </a:rPr>
              <a:t>Final Review</a:t>
            </a:r>
            <a:endParaRPr spc="-12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056" y="1070641"/>
            <a:ext cx="2132544" cy="3813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IN" sz="1300" b="1" spc="-35" dirty="0" smtClean="0">
                <a:solidFill>
                  <a:srgbClr val="FFFFFF"/>
                </a:solidFill>
                <a:latin typeface="Verdana"/>
                <a:cs typeface="Verdana"/>
              </a:rPr>
              <a:t>Naive Bayes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●"/>
            </a:pPr>
            <a:endParaRPr sz="1300">
              <a:latin typeface="Verdana"/>
              <a:cs typeface="Verdana"/>
            </a:endParaRPr>
          </a:p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IN" sz="1300" b="1" spc="-55" dirty="0" smtClean="0">
                <a:solidFill>
                  <a:srgbClr val="FFFFFF"/>
                </a:solidFill>
                <a:latin typeface="Verdana"/>
                <a:cs typeface="Verdana"/>
              </a:rPr>
              <a:t>Comparison</a:t>
            </a:r>
          </a:p>
          <a:p>
            <a:pPr marL="340995" indent="-328295">
              <a:lnSpc>
                <a:spcPct val="100000"/>
              </a:lnSpc>
              <a:tabLst>
                <a:tab pos="340360" algn="l"/>
                <a:tab pos="340995" algn="l"/>
              </a:tabLst>
            </a:pPr>
            <a:endParaRPr lang="en-IN" sz="1300" b="1" spc="-55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IN" sz="1300" b="1" spc="-55" dirty="0" smtClean="0">
                <a:solidFill>
                  <a:srgbClr val="FFFFFF"/>
                </a:solidFill>
                <a:latin typeface="Verdana"/>
                <a:cs typeface="Verdana"/>
              </a:rPr>
              <a:t>Tuning Model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●"/>
            </a:pPr>
            <a:endParaRPr sz="1300">
              <a:latin typeface="Verdana"/>
              <a:cs typeface="Verdana"/>
            </a:endParaRPr>
          </a:p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IN" sz="1300" b="1" spc="-45" dirty="0" smtClean="0">
                <a:solidFill>
                  <a:srgbClr val="FFFFFF"/>
                </a:solidFill>
                <a:latin typeface="Verdana"/>
                <a:cs typeface="Verdana"/>
              </a:rPr>
              <a:t>Class Imbalance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●"/>
            </a:pPr>
            <a:endParaRPr sz="1300">
              <a:latin typeface="Verdana"/>
              <a:cs typeface="Verdana"/>
            </a:endParaRPr>
          </a:p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IN" sz="1300" b="1" spc="-35" dirty="0" smtClean="0">
                <a:solidFill>
                  <a:srgbClr val="FFFFFF"/>
                </a:solidFill>
                <a:latin typeface="Verdana"/>
                <a:cs typeface="Verdana"/>
              </a:rPr>
              <a:t>Random Under Sampler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●"/>
            </a:pPr>
            <a:endParaRPr sz="1300">
              <a:latin typeface="Verdana"/>
              <a:cs typeface="Verdana"/>
            </a:endParaRPr>
          </a:p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IN" sz="1300" b="1" spc="-55" dirty="0" smtClean="0">
                <a:solidFill>
                  <a:srgbClr val="FFFFFF"/>
                </a:solidFill>
                <a:latin typeface="Verdana"/>
                <a:cs typeface="Verdana"/>
              </a:rPr>
              <a:t>SMOTE-ENN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●"/>
            </a:pPr>
            <a:endParaRPr sz="1300">
              <a:latin typeface="Verdana"/>
              <a:cs typeface="Verdana"/>
            </a:endParaRPr>
          </a:p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IN" sz="1300" b="1" spc="-30" dirty="0" smtClean="0">
                <a:solidFill>
                  <a:srgbClr val="FFFFFF"/>
                </a:solidFill>
                <a:latin typeface="Verdana"/>
                <a:cs typeface="Verdana"/>
              </a:rPr>
              <a:t>Performance Comparison</a:t>
            </a:r>
          </a:p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endParaRPr lang="en-IN" sz="1300" b="1" spc="-3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IN" sz="1300" b="1" spc="-30" dirty="0" smtClean="0">
                <a:solidFill>
                  <a:srgbClr val="FFFFFF"/>
                </a:solidFill>
                <a:latin typeface="Verdana"/>
                <a:cs typeface="Verdana"/>
              </a:rPr>
              <a:t>Future Work</a:t>
            </a:r>
            <a:endParaRPr sz="1300" smtClean="0">
              <a:latin typeface="Verdana"/>
              <a:cs typeface="Verdana"/>
            </a:endParaRPr>
          </a:p>
          <a:p>
            <a:pPr marL="340995" indent="-328295">
              <a:lnSpc>
                <a:spcPct val="100000"/>
              </a:lnSpc>
              <a:tabLst>
                <a:tab pos="340360" algn="l"/>
                <a:tab pos="340995" algn="l"/>
              </a:tabLst>
            </a:pP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</a:pP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5315" y="549923"/>
            <a:ext cx="2599694" cy="2599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73" y="265015"/>
            <a:ext cx="2048510" cy="400110"/>
          </a:xfrm>
        </p:spPr>
        <p:txBody>
          <a:bodyPr/>
          <a:lstStyle/>
          <a:p>
            <a:r>
              <a:rPr lang="en-IN" dirty="0" smtClean="0"/>
              <a:t>Naive Bayes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719" y="1523561"/>
            <a:ext cx="3497681" cy="19620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700" dirty="0" smtClean="0">
                <a:latin typeface="焛餻烦"/>
              </a:rPr>
              <a:t>Naïve Bayes with Lemmatization Features: Precision: 0.8753 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焛餻烦"/>
              </a:rPr>
              <a:t>Recall: 0.9273 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焛餻烦"/>
              </a:rPr>
              <a:t>Testing Accuracy: 0.8986 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焛餻烦"/>
              </a:rPr>
              <a:t>F1 Score: 0.9005</a:t>
            </a:r>
            <a:endParaRPr lang="en-US" sz="1700" dirty="0">
              <a:latin typeface="焛餻烦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666750"/>
            <a:ext cx="36861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824" y="122686"/>
            <a:ext cx="1995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5" dirty="0"/>
              <a:t>Modeling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143000" y="1123950"/>
            <a:ext cx="6450011" cy="1454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05150"/>
            <a:ext cx="7162800" cy="11287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700" b="1" dirty="0" smtClean="0">
                <a:latin typeface="焛餻烦"/>
              </a:rPr>
              <a:t>As our major evaluation metrics will be Recall and F1 score, based on models performance - best results was achieved with random forest.</a:t>
            </a:r>
            <a:endParaRPr lang="en-US" sz="1700" b="1" dirty="0">
              <a:latin typeface="焛餻烦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73" y="265015"/>
            <a:ext cx="3697928" cy="923330"/>
          </a:xfrm>
        </p:spPr>
        <p:txBody>
          <a:bodyPr/>
          <a:lstStyle/>
          <a:p>
            <a:r>
              <a:rPr lang="en-US" sz="2000" dirty="0" smtClean="0"/>
              <a:t>Random Forest with Hyper Parameters selected with Grid-Search: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719" y="1523561"/>
            <a:ext cx="3726281" cy="3244478"/>
          </a:xfrm>
        </p:spPr>
        <p:txBody>
          <a:bodyPr/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1500" spc="50" dirty="0" smtClean="0">
                <a:latin typeface="焛餻烦"/>
              </a:rPr>
              <a:t>Random </a:t>
            </a:r>
            <a:r>
              <a:rPr lang="en-US" sz="1500" dirty="0" smtClean="0">
                <a:latin typeface="焛餻烦"/>
              </a:rPr>
              <a:t>Forest </a:t>
            </a:r>
            <a:r>
              <a:rPr lang="en-US" sz="1500" spc="35" dirty="0" smtClean="0">
                <a:latin typeface="焛餻烦"/>
              </a:rPr>
              <a:t>with </a:t>
            </a:r>
            <a:r>
              <a:rPr lang="en-US" sz="1500" spc="10" dirty="0" smtClean="0">
                <a:latin typeface="焛餻烦"/>
              </a:rPr>
              <a:t>Hyper Parameters  selected</a:t>
            </a:r>
            <a:r>
              <a:rPr lang="en-US" sz="1500" spc="-130" dirty="0" smtClean="0">
                <a:latin typeface="焛餻烦"/>
              </a:rPr>
              <a:t> </a:t>
            </a:r>
            <a:r>
              <a:rPr lang="en-US" sz="1500" spc="35" dirty="0" smtClean="0">
                <a:latin typeface="焛餻烦"/>
              </a:rPr>
              <a:t>with</a:t>
            </a:r>
            <a:r>
              <a:rPr lang="en-US" sz="1500" spc="-130" dirty="0" smtClean="0">
                <a:latin typeface="焛餻烦"/>
              </a:rPr>
              <a:t> </a:t>
            </a:r>
            <a:r>
              <a:rPr lang="en-US" sz="1500" spc="-10" dirty="0" smtClean="0">
                <a:latin typeface="焛餻烦"/>
              </a:rPr>
              <a:t>Grid-Search</a:t>
            </a:r>
            <a:r>
              <a:rPr lang="en-US" sz="1500" spc="-125" dirty="0" smtClean="0">
                <a:latin typeface="焛餻烦"/>
              </a:rPr>
              <a:t> </a:t>
            </a:r>
            <a:r>
              <a:rPr lang="en-US" sz="1500" spc="5" dirty="0" smtClean="0">
                <a:latin typeface="焛餻烦"/>
              </a:rPr>
              <a:t>let</a:t>
            </a:r>
            <a:r>
              <a:rPr lang="en-US" sz="1500" spc="-130" dirty="0" smtClean="0">
                <a:latin typeface="焛餻烦"/>
              </a:rPr>
              <a:t> </a:t>
            </a:r>
            <a:r>
              <a:rPr lang="en-US" sz="1500" spc="5" dirty="0" smtClean="0">
                <a:latin typeface="焛餻烦"/>
              </a:rPr>
              <a:t>us</a:t>
            </a:r>
            <a:r>
              <a:rPr lang="en-US" sz="1500" spc="-125" dirty="0" smtClean="0">
                <a:latin typeface="焛餻烦"/>
              </a:rPr>
              <a:t> </a:t>
            </a:r>
            <a:r>
              <a:rPr lang="en-US" sz="1500" spc="-5" dirty="0" smtClean="0">
                <a:latin typeface="焛餻烦"/>
              </a:rPr>
              <a:t>create</a:t>
            </a:r>
            <a:r>
              <a:rPr lang="en-US" sz="1500" spc="-130" dirty="0" smtClean="0">
                <a:latin typeface="焛餻烦"/>
              </a:rPr>
              <a:t> final</a:t>
            </a:r>
            <a:r>
              <a:rPr lang="en-US" sz="1500" spc="30" dirty="0" smtClean="0">
                <a:latin typeface="焛餻烦"/>
              </a:rPr>
              <a:t>  </a:t>
            </a:r>
            <a:r>
              <a:rPr lang="en-US" sz="1500" spc="45" dirty="0" smtClean="0">
                <a:latin typeface="焛餻烦"/>
              </a:rPr>
              <a:t>model </a:t>
            </a:r>
            <a:r>
              <a:rPr lang="en-US" sz="1500" spc="35" dirty="0" smtClean="0">
                <a:latin typeface="焛餻烦"/>
              </a:rPr>
              <a:t>with </a:t>
            </a:r>
            <a:r>
              <a:rPr lang="en-US" sz="1500" spc="20" dirty="0" smtClean="0">
                <a:latin typeface="焛餻烦"/>
              </a:rPr>
              <a:t>following </a:t>
            </a:r>
            <a:r>
              <a:rPr lang="en-US" sz="1500" spc="-10" dirty="0" smtClean="0">
                <a:latin typeface="焛餻烦"/>
              </a:rPr>
              <a:t>results </a:t>
            </a:r>
            <a:r>
              <a:rPr lang="en-US" sz="1500" spc="45" dirty="0" smtClean="0">
                <a:latin typeface="焛餻烦"/>
              </a:rPr>
              <a:t>on </a:t>
            </a:r>
            <a:r>
              <a:rPr lang="en-US" sz="1500" spc="15" dirty="0" smtClean="0">
                <a:latin typeface="焛餻烦"/>
              </a:rPr>
              <a:t>testing  </a:t>
            </a:r>
            <a:r>
              <a:rPr lang="en-US" sz="1500" spc="-55" dirty="0" smtClean="0">
                <a:latin typeface="焛餻烦"/>
              </a:rPr>
              <a:t>data:</a:t>
            </a:r>
            <a:endParaRPr lang="en-US" sz="1500" dirty="0" smtClean="0">
              <a:latin typeface="焛餻烦"/>
            </a:endParaRPr>
          </a:p>
          <a:p>
            <a:pPr marL="902335">
              <a:lnSpc>
                <a:spcPct val="150000"/>
              </a:lnSpc>
              <a:spcBef>
                <a:spcPts val="960"/>
              </a:spcBef>
            </a:pPr>
            <a:r>
              <a:rPr lang="en-US" sz="1500" spc="-5" dirty="0" smtClean="0">
                <a:latin typeface="焛餻烦"/>
                <a:cs typeface="Arial"/>
              </a:rPr>
              <a:t>Precision:</a:t>
            </a:r>
            <a:r>
              <a:rPr lang="en-US" sz="1500" spc="-10" dirty="0" smtClean="0">
                <a:latin typeface="焛餻烦"/>
                <a:cs typeface="Arial"/>
              </a:rPr>
              <a:t> </a:t>
            </a:r>
            <a:r>
              <a:rPr lang="en-US" sz="1500" spc="-5" dirty="0" smtClean="0">
                <a:latin typeface="焛餻烦"/>
                <a:cs typeface="Arial"/>
              </a:rPr>
              <a:t>0.8753</a:t>
            </a:r>
            <a:endParaRPr lang="en-US" sz="1500" dirty="0" smtClean="0">
              <a:latin typeface="焛餻烦"/>
              <a:cs typeface="Arial"/>
            </a:endParaRPr>
          </a:p>
          <a:p>
            <a:pPr marL="902335">
              <a:lnSpc>
                <a:spcPct val="150000"/>
              </a:lnSpc>
            </a:pPr>
            <a:r>
              <a:rPr lang="en-US" sz="1500" spc="-5" dirty="0" smtClean="0">
                <a:latin typeface="焛餻烦"/>
                <a:cs typeface="Arial"/>
              </a:rPr>
              <a:t>Recall:</a:t>
            </a:r>
            <a:r>
              <a:rPr lang="en-US" sz="1500" spc="-10" dirty="0" smtClean="0">
                <a:latin typeface="焛餻烦"/>
                <a:cs typeface="Arial"/>
              </a:rPr>
              <a:t> </a:t>
            </a:r>
            <a:r>
              <a:rPr lang="en-US" sz="1500" spc="-5" dirty="0" smtClean="0">
                <a:latin typeface="焛餻烦"/>
                <a:cs typeface="Arial"/>
              </a:rPr>
              <a:t>0.7195</a:t>
            </a:r>
            <a:endParaRPr lang="en-US" sz="1500" dirty="0" smtClean="0">
              <a:latin typeface="焛餻烦"/>
              <a:cs typeface="Arial"/>
            </a:endParaRPr>
          </a:p>
          <a:p>
            <a:pPr marL="902335">
              <a:lnSpc>
                <a:spcPct val="150000"/>
              </a:lnSpc>
            </a:pPr>
            <a:r>
              <a:rPr lang="en-US" sz="1500" spc="-30" dirty="0" smtClean="0">
                <a:latin typeface="焛餻烦"/>
                <a:cs typeface="Arial"/>
              </a:rPr>
              <a:t>Testing </a:t>
            </a:r>
            <a:r>
              <a:rPr lang="en-US" sz="1500" spc="-5" dirty="0" smtClean="0">
                <a:latin typeface="焛餻烦"/>
                <a:cs typeface="Arial"/>
              </a:rPr>
              <a:t>Accuracy:</a:t>
            </a:r>
            <a:r>
              <a:rPr lang="en-US" sz="1500" spc="-65" dirty="0" smtClean="0">
                <a:latin typeface="焛餻烦"/>
                <a:cs typeface="Arial"/>
              </a:rPr>
              <a:t> </a:t>
            </a:r>
            <a:r>
              <a:rPr lang="en-US" sz="1500" spc="-5" dirty="0" smtClean="0">
                <a:latin typeface="焛餻烦"/>
                <a:cs typeface="Arial"/>
              </a:rPr>
              <a:t>0.8077</a:t>
            </a:r>
            <a:endParaRPr lang="en-US" sz="1500" dirty="0" smtClean="0">
              <a:latin typeface="焛餻烦"/>
              <a:cs typeface="Arial"/>
            </a:endParaRPr>
          </a:p>
          <a:p>
            <a:pPr marL="902335">
              <a:lnSpc>
                <a:spcPct val="150000"/>
              </a:lnSpc>
            </a:pPr>
            <a:r>
              <a:rPr lang="en-US" sz="1500" spc="-5" dirty="0" smtClean="0">
                <a:latin typeface="焛餻烦"/>
                <a:cs typeface="Arial"/>
              </a:rPr>
              <a:t>F1 Score:</a:t>
            </a:r>
            <a:r>
              <a:rPr lang="en-US" sz="1500" spc="-15" dirty="0" smtClean="0">
                <a:latin typeface="焛餻烦"/>
                <a:cs typeface="Arial"/>
              </a:rPr>
              <a:t> </a:t>
            </a:r>
            <a:r>
              <a:rPr lang="en-US" sz="1500" spc="-5" dirty="0" smtClean="0">
                <a:latin typeface="焛餻烦"/>
                <a:cs typeface="Arial"/>
              </a:rPr>
              <a:t>0.7898</a:t>
            </a:r>
            <a:endParaRPr lang="en-US" sz="1500" dirty="0" smtClean="0">
              <a:latin typeface="焛餻烦"/>
              <a:cs typeface="Arial"/>
            </a:endParaRPr>
          </a:p>
          <a:p>
            <a:pPr>
              <a:lnSpc>
                <a:spcPct val="150000"/>
              </a:lnSpc>
            </a:pPr>
            <a:endParaRPr lang="en-US" sz="1500" dirty="0">
              <a:latin typeface="焛餻烦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742950"/>
            <a:ext cx="37242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493" y="499815"/>
            <a:ext cx="25019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Class</a:t>
            </a:r>
            <a:r>
              <a:rPr spc="-204" dirty="0"/>
              <a:t> </a:t>
            </a:r>
            <a:r>
              <a:rPr spc="-135" dirty="0"/>
              <a:t>Imbalance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323" y="1225680"/>
            <a:ext cx="3195955" cy="278003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208915">
              <a:lnSpc>
                <a:spcPts val="1420"/>
              </a:lnSpc>
              <a:spcBef>
                <a:spcPts val="160"/>
              </a:spcBef>
            </a:pPr>
            <a:r>
              <a:rPr sz="1200" spc="10" dirty="0">
                <a:solidFill>
                  <a:srgbClr val="23282D"/>
                </a:solidFill>
                <a:latin typeface="FreeSans"/>
                <a:cs typeface="FreeSans"/>
              </a:rPr>
              <a:t>During </a:t>
            </a:r>
            <a:r>
              <a:rPr sz="1200" spc="-50" dirty="0">
                <a:solidFill>
                  <a:srgbClr val="23282D"/>
                </a:solidFill>
                <a:latin typeface="FreeSans"/>
                <a:cs typeface="FreeSans"/>
              </a:rPr>
              <a:t>EDA, </a:t>
            </a:r>
            <a:r>
              <a:rPr sz="1200" spc="25" dirty="0">
                <a:solidFill>
                  <a:srgbClr val="23282D"/>
                </a:solidFill>
                <a:latin typeface="FreeSans"/>
                <a:cs typeface="FreeSans"/>
              </a:rPr>
              <a:t>we </a:t>
            </a:r>
            <a:r>
              <a:rPr sz="1200" spc="10" dirty="0">
                <a:solidFill>
                  <a:srgbClr val="23282D"/>
                </a:solidFill>
                <a:latin typeface="FreeSans"/>
                <a:cs typeface="FreeSans"/>
              </a:rPr>
              <a:t>discovered </a:t>
            </a:r>
            <a:r>
              <a:rPr sz="1200" spc="5" dirty="0">
                <a:solidFill>
                  <a:srgbClr val="23282D"/>
                </a:solidFill>
                <a:latin typeface="FreeSans"/>
                <a:cs typeface="FreeSans"/>
              </a:rPr>
              <a:t>that </a:t>
            </a:r>
            <a:r>
              <a:rPr sz="1200" spc="-5" dirty="0">
                <a:solidFill>
                  <a:srgbClr val="23282D"/>
                </a:solidFill>
                <a:latin typeface="FreeSans"/>
                <a:cs typeface="FreeSans"/>
              </a:rPr>
              <a:t>data </a:t>
            </a:r>
            <a:r>
              <a:rPr sz="1200" spc="10" dirty="0">
                <a:solidFill>
                  <a:srgbClr val="23282D"/>
                </a:solidFill>
                <a:latin typeface="FreeSans"/>
                <a:cs typeface="FreeSans"/>
              </a:rPr>
              <a:t>from  Cornell </a:t>
            </a:r>
            <a:r>
              <a:rPr sz="1200" dirty="0">
                <a:solidFill>
                  <a:srgbClr val="23282D"/>
                </a:solidFill>
                <a:latin typeface="FreeSans"/>
                <a:cs typeface="FreeSans"/>
              </a:rPr>
              <a:t>University </a:t>
            </a:r>
            <a:r>
              <a:rPr sz="1200" spc="-5" dirty="0">
                <a:solidFill>
                  <a:srgbClr val="23282D"/>
                </a:solidFill>
                <a:latin typeface="FreeSans"/>
                <a:cs typeface="FreeSans"/>
              </a:rPr>
              <a:t>appears </a:t>
            </a:r>
            <a:r>
              <a:rPr sz="1200" spc="30" dirty="0">
                <a:solidFill>
                  <a:srgbClr val="23282D"/>
                </a:solidFill>
                <a:latin typeface="FreeSans"/>
                <a:cs typeface="FreeSans"/>
              </a:rPr>
              <a:t>to </a:t>
            </a:r>
            <a:r>
              <a:rPr sz="1200" spc="25" dirty="0">
                <a:solidFill>
                  <a:srgbClr val="23282D"/>
                </a:solidFill>
                <a:latin typeface="FreeSans"/>
                <a:cs typeface="FreeSans"/>
              </a:rPr>
              <a:t>be</a:t>
            </a:r>
            <a:r>
              <a:rPr sz="1200" spc="-5" dirty="0">
                <a:solidFill>
                  <a:srgbClr val="23282D"/>
                </a:solidFill>
                <a:latin typeface="FreeSans"/>
                <a:cs typeface="FreeSans"/>
              </a:rPr>
              <a:t> </a:t>
            </a:r>
            <a:r>
              <a:rPr sz="1200" spc="5" dirty="0">
                <a:solidFill>
                  <a:srgbClr val="23282D"/>
                </a:solidFill>
                <a:latin typeface="FreeSans"/>
                <a:cs typeface="FreeSans"/>
              </a:rPr>
              <a:t>unbalanced  </a:t>
            </a:r>
            <a:r>
              <a:rPr sz="1200" spc="10" dirty="0">
                <a:solidFill>
                  <a:srgbClr val="23282D"/>
                </a:solidFill>
                <a:latin typeface="FreeSans"/>
                <a:cs typeface="FreeSans"/>
              </a:rPr>
              <a:t>with minority </a:t>
            </a:r>
            <a:r>
              <a:rPr sz="1200" spc="-20" dirty="0">
                <a:solidFill>
                  <a:srgbClr val="23282D"/>
                </a:solidFill>
                <a:latin typeface="FreeSans"/>
                <a:cs typeface="FreeSans"/>
              </a:rPr>
              <a:t>class </a:t>
            </a:r>
            <a:r>
              <a:rPr sz="1200" spc="-30" dirty="0">
                <a:solidFill>
                  <a:srgbClr val="23282D"/>
                </a:solidFill>
                <a:latin typeface="FreeSans"/>
                <a:cs typeface="FreeSans"/>
              </a:rPr>
              <a:t>as </a:t>
            </a:r>
            <a:r>
              <a:rPr sz="1200" spc="10" dirty="0">
                <a:solidFill>
                  <a:srgbClr val="23282D"/>
                </a:solidFill>
                <a:latin typeface="FreeSans"/>
                <a:cs typeface="FreeSans"/>
              </a:rPr>
              <a:t>hate speech </a:t>
            </a:r>
            <a:r>
              <a:rPr sz="1200" spc="5" dirty="0">
                <a:solidFill>
                  <a:srgbClr val="23282D"/>
                </a:solidFill>
                <a:latin typeface="FreeSans"/>
                <a:cs typeface="FreeSans"/>
              </a:rPr>
              <a:t>and  </a:t>
            </a:r>
            <a:r>
              <a:rPr sz="1200" spc="15" dirty="0">
                <a:solidFill>
                  <a:srgbClr val="23282D"/>
                </a:solidFill>
                <a:latin typeface="FreeSans"/>
                <a:cs typeface="FreeSans"/>
              </a:rPr>
              <a:t>represented </a:t>
            </a:r>
            <a:r>
              <a:rPr sz="1200" spc="30" dirty="0">
                <a:solidFill>
                  <a:srgbClr val="23282D"/>
                </a:solidFill>
                <a:latin typeface="FreeSans"/>
                <a:cs typeface="FreeSans"/>
              </a:rPr>
              <a:t>on </a:t>
            </a:r>
            <a:r>
              <a:rPr sz="1200" spc="20" dirty="0">
                <a:solidFill>
                  <a:srgbClr val="23282D"/>
                </a:solidFill>
                <a:latin typeface="FreeSans"/>
                <a:cs typeface="FreeSans"/>
              </a:rPr>
              <a:t>the </a:t>
            </a:r>
            <a:r>
              <a:rPr sz="1200" spc="25" dirty="0">
                <a:solidFill>
                  <a:srgbClr val="23282D"/>
                </a:solidFill>
                <a:latin typeface="FreeSans"/>
                <a:cs typeface="FreeSans"/>
              </a:rPr>
              <a:t>top</a:t>
            </a:r>
            <a:r>
              <a:rPr sz="1200" spc="-55" dirty="0">
                <a:solidFill>
                  <a:srgbClr val="23282D"/>
                </a:solidFill>
                <a:latin typeface="FreeSans"/>
                <a:cs typeface="FreeSans"/>
              </a:rPr>
              <a:t> </a:t>
            </a:r>
            <a:r>
              <a:rPr sz="1200" dirty="0">
                <a:solidFill>
                  <a:srgbClr val="23282D"/>
                </a:solidFill>
                <a:latin typeface="FreeSans"/>
                <a:cs typeface="FreeSans"/>
              </a:rPr>
              <a:t>graph.</a:t>
            </a:r>
            <a:endParaRPr sz="120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b="1" spc="-35" dirty="0">
                <a:solidFill>
                  <a:srgbClr val="23282D"/>
                </a:solidFill>
                <a:latin typeface="Arial"/>
                <a:cs typeface="Arial"/>
              </a:rPr>
              <a:t>Undersampling Methods:</a:t>
            </a:r>
            <a:endParaRPr sz="1200">
              <a:latin typeface="Arial"/>
              <a:cs typeface="Arial"/>
            </a:endParaRPr>
          </a:p>
          <a:p>
            <a:pPr marL="469900" indent="-320675">
              <a:lnSpc>
                <a:spcPts val="1430"/>
              </a:lnSpc>
              <a:spcBef>
                <a:spcPts val="103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spc="-10" dirty="0">
                <a:solidFill>
                  <a:srgbClr val="23282D"/>
                </a:solidFill>
                <a:latin typeface="FreeSans"/>
                <a:cs typeface="FreeSans"/>
              </a:rPr>
              <a:t>RandomUnderSampler</a:t>
            </a:r>
            <a:endParaRPr sz="1200">
              <a:latin typeface="FreeSans"/>
              <a:cs typeface="FreeSans"/>
            </a:endParaRPr>
          </a:p>
          <a:p>
            <a:pPr marL="469900" indent="-320675">
              <a:lnSpc>
                <a:spcPts val="1425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dirty="0">
                <a:solidFill>
                  <a:srgbClr val="23282D"/>
                </a:solidFill>
                <a:latin typeface="FreeSans"/>
                <a:cs typeface="FreeSans"/>
              </a:rPr>
              <a:t>ClosestNearestNeighbours</a:t>
            </a:r>
            <a:endParaRPr sz="1200">
              <a:latin typeface="FreeSans"/>
              <a:cs typeface="FreeSans"/>
            </a:endParaRPr>
          </a:p>
          <a:p>
            <a:pPr marL="469265" marR="574040" indent="-320675">
              <a:lnSpc>
                <a:spcPts val="1420"/>
              </a:lnSpc>
              <a:spcBef>
                <a:spcPts val="5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spc="-60" dirty="0">
                <a:solidFill>
                  <a:srgbClr val="23282D"/>
                </a:solidFill>
                <a:latin typeface="FreeSans"/>
                <a:cs typeface="FreeSans"/>
              </a:rPr>
              <a:t>SMOTE-ENN </a:t>
            </a:r>
            <a:r>
              <a:rPr sz="1200" spc="-10" dirty="0">
                <a:solidFill>
                  <a:srgbClr val="23282D"/>
                </a:solidFill>
                <a:latin typeface="FreeSans"/>
                <a:cs typeface="FreeSans"/>
              </a:rPr>
              <a:t>(Oversampling </a:t>
            </a:r>
            <a:r>
              <a:rPr sz="1200" spc="5" dirty="0">
                <a:solidFill>
                  <a:srgbClr val="23282D"/>
                </a:solidFill>
                <a:latin typeface="FreeSans"/>
                <a:cs typeface="FreeSans"/>
              </a:rPr>
              <a:t>and  </a:t>
            </a:r>
            <a:r>
              <a:rPr sz="1200" spc="-5" dirty="0">
                <a:solidFill>
                  <a:srgbClr val="23282D"/>
                </a:solidFill>
                <a:latin typeface="FreeSans"/>
                <a:cs typeface="FreeSans"/>
              </a:rPr>
              <a:t>Undersampling)</a:t>
            </a:r>
            <a:endParaRPr sz="1200">
              <a:latin typeface="FreeSans"/>
              <a:cs typeface="FreeSans"/>
            </a:endParaRPr>
          </a:p>
          <a:p>
            <a:pPr marL="12700" marR="5080">
              <a:lnSpc>
                <a:spcPts val="1420"/>
              </a:lnSpc>
              <a:spcBef>
                <a:spcPts val="1060"/>
              </a:spcBef>
            </a:pPr>
            <a:r>
              <a:rPr sz="1200" spc="-10" dirty="0">
                <a:solidFill>
                  <a:srgbClr val="23282D"/>
                </a:solidFill>
                <a:latin typeface="FreeSans"/>
                <a:cs typeface="FreeSans"/>
              </a:rPr>
              <a:t>With </a:t>
            </a:r>
            <a:r>
              <a:rPr sz="1200" spc="-50" dirty="0">
                <a:solidFill>
                  <a:srgbClr val="23282D"/>
                </a:solidFill>
                <a:latin typeface="FreeSans"/>
                <a:cs typeface="FreeSans"/>
              </a:rPr>
              <a:t>API </a:t>
            </a:r>
            <a:r>
              <a:rPr sz="1200" spc="5" dirty="0">
                <a:solidFill>
                  <a:srgbClr val="23282D"/>
                </a:solidFill>
                <a:latin typeface="FreeSans"/>
                <a:cs typeface="FreeSans"/>
              </a:rPr>
              <a:t>requests using </a:t>
            </a:r>
            <a:r>
              <a:rPr sz="1200" spc="15" dirty="0">
                <a:solidFill>
                  <a:srgbClr val="23282D"/>
                </a:solidFill>
                <a:latin typeface="FreeSans"/>
                <a:cs typeface="FreeSans"/>
              </a:rPr>
              <a:t>labeled </a:t>
            </a:r>
            <a:r>
              <a:rPr sz="1200" spc="-30" dirty="0">
                <a:solidFill>
                  <a:srgbClr val="23282D"/>
                </a:solidFill>
                <a:latin typeface="FreeSans"/>
                <a:cs typeface="FreeSans"/>
              </a:rPr>
              <a:t>as </a:t>
            </a:r>
            <a:r>
              <a:rPr sz="1200" spc="10" dirty="0">
                <a:solidFill>
                  <a:srgbClr val="23282D"/>
                </a:solidFill>
                <a:latin typeface="FreeSans"/>
                <a:cs typeface="FreeSans"/>
              </a:rPr>
              <a:t>hate speech  tweets </a:t>
            </a:r>
            <a:r>
              <a:rPr sz="1200" spc="-5" dirty="0">
                <a:solidFill>
                  <a:srgbClr val="23282D"/>
                </a:solidFill>
                <a:latin typeface="FreeSans"/>
                <a:cs typeface="FreeSans"/>
              </a:rPr>
              <a:t>ids </a:t>
            </a:r>
            <a:r>
              <a:rPr sz="1200" spc="25" dirty="0">
                <a:solidFill>
                  <a:srgbClr val="23282D"/>
                </a:solidFill>
                <a:latin typeface="FreeSans"/>
                <a:cs typeface="FreeSans"/>
              </a:rPr>
              <a:t>we </a:t>
            </a:r>
            <a:r>
              <a:rPr sz="1200" spc="20" dirty="0">
                <a:solidFill>
                  <a:srgbClr val="23282D"/>
                </a:solidFill>
                <a:latin typeface="FreeSans"/>
                <a:cs typeface="FreeSans"/>
              </a:rPr>
              <a:t>were </a:t>
            </a:r>
            <a:r>
              <a:rPr sz="1200" spc="10" dirty="0">
                <a:solidFill>
                  <a:srgbClr val="23282D"/>
                </a:solidFill>
                <a:latin typeface="FreeSans"/>
                <a:cs typeface="FreeSans"/>
              </a:rPr>
              <a:t>able </a:t>
            </a:r>
            <a:r>
              <a:rPr sz="1200" spc="30" dirty="0">
                <a:solidFill>
                  <a:srgbClr val="23282D"/>
                </a:solidFill>
                <a:latin typeface="FreeSans"/>
                <a:cs typeface="FreeSans"/>
              </a:rPr>
              <a:t>to </a:t>
            </a:r>
            <a:r>
              <a:rPr sz="1200" spc="10" dirty="0">
                <a:solidFill>
                  <a:srgbClr val="23282D"/>
                </a:solidFill>
                <a:latin typeface="FreeSans"/>
                <a:cs typeface="FreeSans"/>
              </a:rPr>
              <a:t>bring </a:t>
            </a:r>
            <a:r>
              <a:rPr sz="1200" spc="15" dirty="0">
                <a:solidFill>
                  <a:srgbClr val="23282D"/>
                </a:solidFill>
                <a:latin typeface="FreeSans"/>
                <a:cs typeface="FreeSans"/>
              </a:rPr>
              <a:t>more </a:t>
            </a:r>
            <a:r>
              <a:rPr sz="1200" spc="-5" dirty="0">
                <a:solidFill>
                  <a:srgbClr val="23282D"/>
                </a:solidFill>
                <a:latin typeface="FreeSans"/>
                <a:cs typeface="FreeSans"/>
              </a:rPr>
              <a:t>data </a:t>
            </a:r>
            <a:r>
              <a:rPr sz="1200" spc="30" dirty="0">
                <a:solidFill>
                  <a:srgbClr val="23282D"/>
                </a:solidFill>
                <a:latin typeface="FreeSans"/>
                <a:cs typeface="FreeSans"/>
              </a:rPr>
              <a:t>to  </a:t>
            </a:r>
            <a:r>
              <a:rPr sz="1200" spc="20" dirty="0">
                <a:solidFill>
                  <a:srgbClr val="23282D"/>
                </a:solidFill>
                <a:latin typeface="FreeSans"/>
                <a:cs typeface="FreeSans"/>
              </a:rPr>
              <a:t>our </a:t>
            </a:r>
            <a:r>
              <a:rPr sz="1200" spc="10" dirty="0">
                <a:solidFill>
                  <a:srgbClr val="23282D"/>
                </a:solidFill>
                <a:latin typeface="FreeSans"/>
                <a:cs typeface="FreeSans"/>
              </a:rPr>
              <a:t>project </a:t>
            </a:r>
            <a:r>
              <a:rPr sz="1200" spc="5" dirty="0">
                <a:solidFill>
                  <a:srgbClr val="23282D"/>
                </a:solidFill>
                <a:latin typeface="FreeSans"/>
                <a:cs typeface="FreeSans"/>
              </a:rPr>
              <a:t>and </a:t>
            </a:r>
            <a:r>
              <a:rPr sz="1200" dirty="0">
                <a:solidFill>
                  <a:srgbClr val="23282D"/>
                </a:solidFill>
                <a:latin typeface="FreeSans"/>
                <a:cs typeface="FreeSans"/>
              </a:rPr>
              <a:t>balance </a:t>
            </a:r>
            <a:r>
              <a:rPr sz="1200" spc="-5" dirty="0">
                <a:solidFill>
                  <a:srgbClr val="23282D"/>
                </a:solidFill>
                <a:latin typeface="FreeSans"/>
                <a:cs typeface="FreeSans"/>
              </a:rPr>
              <a:t>it. </a:t>
            </a:r>
            <a:r>
              <a:rPr sz="1200" spc="10" dirty="0">
                <a:solidFill>
                  <a:srgbClr val="23282D"/>
                </a:solidFill>
                <a:latin typeface="FreeSans"/>
                <a:cs typeface="FreeSans"/>
              </a:rPr>
              <a:t>Bottom </a:t>
            </a:r>
            <a:r>
              <a:rPr sz="1200" spc="5" dirty="0">
                <a:solidFill>
                  <a:srgbClr val="23282D"/>
                </a:solidFill>
                <a:latin typeface="FreeSans"/>
                <a:cs typeface="FreeSans"/>
              </a:rPr>
              <a:t>graph </a:t>
            </a:r>
            <a:r>
              <a:rPr sz="1200" dirty="0">
                <a:solidFill>
                  <a:srgbClr val="23282D"/>
                </a:solidFill>
                <a:latin typeface="FreeSans"/>
                <a:cs typeface="FreeSans"/>
              </a:rPr>
              <a:t>shows  </a:t>
            </a:r>
            <a:r>
              <a:rPr sz="1200" spc="5" dirty="0">
                <a:solidFill>
                  <a:srgbClr val="23282D"/>
                </a:solidFill>
                <a:latin typeface="FreeSans"/>
                <a:cs typeface="FreeSans"/>
              </a:rPr>
              <a:t>balanced</a:t>
            </a:r>
            <a:r>
              <a:rPr sz="1200" dirty="0">
                <a:solidFill>
                  <a:srgbClr val="23282D"/>
                </a:solidFill>
                <a:latin typeface="FreeSans"/>
                <a:cs typeface="FreeSans"/>
              </a:rPr>
              <a:t> </a:t>
            </a:r>
            <a:r>
              <a:rPr sz="1200" spc="-10" dirty="0">
                <a:solidFill>
                  <a:srgbClr val="23282D"/>
                </a:solidFill>
                <a:latin typeface="FreeSans"/>
                <a:cs typeface="FreeSans"/>
              </a:rPr>
              <a:t>data.</a:t>
            </a:r>
            <a:endParaRPr sz="1200">
              <a:latin typeface="FreeSans"/>
              <a:cs typeface="Free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200" y="742950"/>
            <a:ext cx="3563619" cy="2929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72" y="265015"/>
            <a:ext cx="4917128" cy="400110"/>
          </a:xfrm>
        </p:spPr>
        <p:txBody>
          <a:bodyPr/>
          <a:lstStyle/>
          <a:p>
            <a:r>
              <a:rPr lang="en-US" dirty="0" smtClean="0"/>
              <a:t> Random Under Sampler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23950"/>
            <a:ext cx="4259681" cy="1431161"/>
          </a:xfrm>
        </p:spPr>
        <p:txBody>
          <a:bodyPr/>
          <a:lstStyle/>
          <a:p>
            <a:r>
              <a:rPr lang="en-IN" sz="1500" b="1" dirty="0" smtClean="0"/>
              <a:t>Naive Bayes Random Under Sampling</a:t>
            </a:r>
            <a:endParaRPr lang="en-US" sz="1500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Precision Score: 0.05858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Average precision-recall score: 0.198121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F1 score: 0.11066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Recall score: 0.99722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28600" y="2724150"/>
            <a:ext cx="4419600" cy="18928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500" b="1" dirty="0" smtClean="0">
                <a:latin typeface="Verdana" pitchFamily="34" charset="0"/>
                <a:ea typeface="Verdana" pitchFamily="34" charset="0"/>
              </a:rPr>
              <a:t>Random Forest Random Under Sampling</a:t>
            </a:r>
          </a:p>
          <a:p>
            <a:pPr>
              <a:lnSpc>
                <a:spcPct val="150000"/>
              </a:lnSpc>
            </a:pPr>
            <a:r>
              <a:rPr lang="en-US" sz="1300" dirty="0" smtClean="0">
                <a:latin typeface="Verdana" pitchFamily="34" charset="0"/>
                <a:ea typeface="Verdana" pitchFamily="34" charset="0"/>
              </a:rPr>
              <a:t>Precision Score: 0.092003</a:t>
            </a:r>
          </a:p>
          <a:p>
            <a:pPr>
              <a:lnSpc>
                <a:spcPct val="150000"/>
              </a:lnSpc>
            </a:pPr>
            <a:r>
              <a:rPr lang="en-US" sz="1300" dirty="0" smtClean="0">
                <a:latin typeface="Verdana" pitchFamily="34" charset="0"/>
                <a:ea typeface="Verdana" pitchFamily="34" charset="0"/>
              </a:rPr>
              <a:t>Average precision-recall score: 0.22667</a:t>
            </a:r>
          </a:p>
          <a:p>
            <a:pPr>
              <a:lnSpc>
                <a:spcPct val="150000"/>
              </a:lnSpc>
            </a:pPr>
            <a:r>
              <a:rPr lang="en-US" sz="1300" dirty="0" smtClean="0">
                <a:latin typeface="Verdana" pitchFamily="34" charset="0"/>
                <a:ea typeface="Verdana" pitchFamily="34" charset="0"/>
              </a:rPr>
              <a:t>F1 score: 0.16555</a:t>
            </a:r>
          </a:p>
          <a:p>
            <a:pPr>
              <a:lnSpc>
                <a:spcPct val="150000"/>
              </a:lnSpc>
            </a:pPr>
            <a:r>
              <a:rPr lang="en-US" sz="1300" dirty="0" smtClean="0">
                <a:latin typeface="Verdana" pitchFamily="34" charset="0"/>
                <a:ea typeface="Verdana" pitchFamily="34" charset="0"/>
              </a:rPr>
              <a:t>Recall score: 0.97719</a:t>
            </a:r>
            <a:endParaRPr lang="en-US" sz="1300" b="1" dirty="0" smtClean="0">
              <a:latin typeface="Verdana" pitchFamily="34" charset="0"/>
              <a:ea typeface="Verdana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724400" y="361950"/>
            <a:ext cx="4419600" cy="22390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500" b="1" dirty="0" smtClean="0">
                <a:latin typeface="Verdana" pitchFamily="34" charset="0"/>
                <a:ea typeface="Verdana" pitchFamily="34" charset="0"/>
              </a:rPr>
              <a:t>Logistic Regression Random Under Sampling</a:t>
            </a:r>
          </a:p>
          <a:p>
            <a:pPr>
              <a:lnSpc>
                <a:spcPct val="150000"/>
              </a:lnSpc>
            </a:pPr>
            <a:r>
              <a:rPr lang="en-US" sz="1300" dirty="0" smtClean="0"/>
              <a:t>Precision Score: 0.07659</a:t>
            </a:r>
          </a:p>
          <a:p>
            <a:pPr>
              <a:lnSpc>
                <a:spcPct val="150000"/>
              </a:lnSpc>
            </a:pPr>
            <a:r>
              <a:rPr lang="en-US" sz="1300" dirty="0" smtClean="0"/>
              <a:t>Average precision-recall score: 0.2526</a:t>
            </a:r>
          </a:p>
          <a:p>
            <a:pPr>
              <a:lnSpc>
                <a:spcPct val="150000"/>
              </a:lnSpc>
            </a:pPr>
            <a:r>
              <a:rPr lang="en-US" sz="1300" dirty="0" smtClean="0"/>
              <a:t> F1 score: 0.14179</a:t>
            </a:r>
          </a:p>
          <a:p>
            <a:pPr>
              <a:lnSpc>
                <a:spcPct val="150000"/>
              </a:lnSpc>
            </a:pPr>
            <a:r>
              <a:rPr lang="en-US" sz="1300" dirty="0" smtClean="0"/>
              <a:t>Recall score: 0.95290</a:t>
            </a:r>
            <a:endParaRPr lang="en-IN" sz="1300" b="1" dirty="0" smtClean="0">
              <a:latin typeface="Verdana" pitchFamily="34" charset="0"/>
              <a:ea typeface="Verdana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2605088"/>
            <a:ext cx="2445977" cy="253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72" y="265015"/>
            <a:ext cx="4917128" cy="46166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3000" dirty="0" smtClean="0"/>
              <a:t>SMOTE-ENN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23950"/>
            <a:ext cx="4259681" cy="1431161"/>
          </a:xfrm>
        </p:spPr>
        <p:txBody>
          <a:bodyPr/>
          <a:lstStyle/>
          <a:p>
            <a:r>
              <a:rPr lang="en-IN" sz="1500" b="1" dirty="0" smtClean="0"/>
              <a:t>Naive Bayes SMOTE</a:t>
            </a:r>
            <a:endParaRPr lang="en-US" sz="1500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Precision Score: 0.1848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Average precision-recall score: 0.28254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F1 score: 0.28677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Recall score: 0.63988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28600" y="2724150"/>
            <a:ext cx="4419600" cy="18928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500" b="1" dirty="0" smtClean="0">
                <a:latin typeface="Verdana" pitchFamily="34" charset="0"/>
                <a:ea typeface="Verdana" pitchFamily="34" charset="0"/>
              </a:rPr>
              <a:t>Random Forest SMOTE</a:t>
            </a:r>
          </a:p>
          <a:p>
            <a:pPr>
              <a:lnSpc>
                <a:spcPct val="150000"/>
              </a:lnSpc>
            </a:pPr>
            <a:r>
              <a:rPr lang="en-US" sz="1300" dirty="0" smtClean="0">
                <a:latin typeface="Verdana" pitchFamily="34" charset="0"/>
                <a:ea typeface="Verdana" pitchFamily="34" charset="0"/>
              </a:rPr>
              <a:t>Precision Score: 0.3714</a:t>
            </a:r>
          </a:p>
          <a:p>
            <a:pPr>
              <a:lnSpc>
                <a:spcPct val="150000"/>
              </a:lnSpc>
            </a:pPr>
            <a:r>
              <a:rPr lang="en-US" sz="1300" dirty="0" smtClean="0">
                <a:latin typeface="Verdana" pitchFamily="34" charset="0"/>
                <a:ea typeface="Verdana" pitchFamily="34" charset="0"/>
              </a:rPr>
              <a:t>Average precision-recall score: 0.29630</a:t>
            </a:r>
          </a:p>
          <a:p>
            <a:pPr>
              <a:lnSpc>
                <a:spcPct val="150000"/>
              </a:lnSpc>
            </a:pPr>
            <a:r>
              <a:rPr lang="en-US" sz="1300" dirty="0" smtClean="0">
                <a:latin typeface="Verdana" pitchFamily="34" charset="0"/>
                <a:ea typeface="Verdana" pitchFamily="34" charset="0"/>
              </a:rPr>
              <a:t>F1 score: 0.3914</a:t>
            </a:r>
          </a:p>
          <a:p>
            <a:pPr>
              <a:lnSpc>
                <a:spcPct val="150000"/>
              </a:lnSpc>
            </a:pPr>
            <a:r>
              <a:rPr lang="en-US" sz="1300" dirty="0" smtClean="0">
                <a:latin typeface="Verdana" pitchFamily="34" charset="0"/>
                <a:ea typeface="Verdana" pitchFamily="34" charset="0"/>
              </a:rPr>
              <a:t>Recall score: 0.40443</a:t>
            </a:r>
            <a:endParaRPr lang="en-US" sz="1300" b="1" dirty="0" smtClean="0">
              <a:latin typeface="Verdana" pitchFamily="34" charset="0"/>
              <a:ea typeface="Verdana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724400" y="361950"/>
            <a:ext cx="4419600" cy="18928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500" b="1" dirty="0" smtClean="0">
                <a:latin typeface="Verdana" pitchFamily="34" charset="0"/>
                <a:ea typeface="Verdana" pitchFamily="34" charset="0"/>
              </a:rPr>
              <a:t>Logistic Regression SMOTE</a:t>
            </a:r>
          </a:p>
          <a:p>
            <a:pPr>
              <a:lnSpc>
                <a:spcPct val="150000"/>
              </a:lnSpc>
            </a:pPr>
            <a:r>
              <a:rPr lang="en-US" sz="1300" dirty="0" smtClean="0"/>
              <a:t>Precision Score: 0.185</a:t>
            </a:r>
          </a:p>
          <a:p>
            <a:pPr>
              <a:lnSpc>
                <a:spcPct val="150000"/>
              </a:lnSpc>
            </a:pPr>
            <a:r>
              <a:rPr lang="en-US" sz="1300" dirty="0" smtClean="0"/>
              <a:t>Average precision-recall score: 0.31117</a:t>
            </a:r>
          </a:p>
          <a:p>
            <a:pPr>
              <a:lnSpc>
                <a:spcPct val="150000"/>
              </a:lnSpc>
            </a:pPr>
            <a:r>
              <a:rPr lang="en-US" sz="1300" dirty="0" smtClean="0"/>
              <a:t> F1 score: 0.287</a:t>
            </a:r>
          </a:p>
          <a:p>
            <a:pPr>
              <a:lnSpc>
                <a:spcPct val="150000"/>
              </a:lnSpc>
            </a:pPr>
            <a:r>
              <a:rPr lang="en-US" sz="1300" dirty="0" smtClean="0"/>
              <a:t>Recall score: 0.640</a:t>
            </a:r>
            <a:endParaRPr lang="en-IN" sz="1300" b="1" dirty="0" smtClean="0">
              <a:latin typeface="Verdana" pitchFamily="34" charset="0"/>
              <a:ea typeface="Verdana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114550"/>
            <a:ext cx="2944169" cy="282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73" y="265015"/>
            <a:ext cx="3240727" cy="1544735"/>
          </a:xfrm>
        </p:spPr>
        <p:txBody>
          <a:bodyPr/>
          <a:lstStyle/>
          <a:p>
            <a:r>
              <a:rPr lang="en-IN" dirty="0" smtClean="0"/>
              <a:t>Performance Comparison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819150"/>
            <a:ext cx="5666534" cy="39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3022" y="1378464"/>
            <a:ext cx="247357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b="1" spc="-140" dirty="0" smtClean="0">
                <a:solidFill>
                  <a:srgbClr val="112859"/>
                </a:solidFill>
                <a:latin typeface="DejaVu Sans Condensed"/>
                <a:cs typeface="DejaVu Sans Condensed"/>
              </a:rPr>
              <a:t>Future Work</a:t>
            </a:r>
            <a:endParaRPr sz="3000">
              <a:latin typeface="DejaVu Sans Condensed"/>
              <a:cs typeface="DejaVu Sans Condense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5165" y="1125418"/>
            <a:ext cx="379285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1A1A1A"/>
                </a:solidFill>
                <a:latin typeface="Verdana"/>
                <a:cs typeface="Verdana"/>
              </a:rPr>
              <a:t>What </a:t>
            </a:r>
            <a:r>
              <a:rPr sz="1300" spc="-70" dirty="0">
                <a:solidFill>
                  <a:srgbClr val="1A1A1A"/>
                </a:solidFill>
                <a:latin typeface="Verdana"/>
                <a:cs typeface="Verdana"/>
              </a:rPr>
              <a:t>are </a:t>
            </a:r>
            <a:r>
              <a:rPr sz="1300" spc="-55" dirty="0">
                <a:solidFill>
                  <a:srgbClr val="1A1A1A"/>
                </a:solidFill>
                <a:latin typeface="Verdana"/>
                <a:cs typeface="Verdana"/>
              </a:rPr>
              <a:t>our </a:t>
            </a:r>
            <a:r>
              <a:rPr sz="1300" spc="-50" dirty="0">
                <a:solidFill>
                  <a:srgbClr val="1A1A1A"/>
                </a:solidFill>
                <a:latin typeface="Verdana"/>
                <a:cs typeface="Verdana"/>
              </a:rPr>
              <a:t>future </a:t>
            </a:r>
            <a:r>
              <a:rPr sz="1300" spc="-55" dirty="0">
                <a:solidFill>
                  <a:srgbClr val="1A1A1A"/>
                </a:solidFill>
                <a:latin typeface="Verdana"/>
                <a:cs typeface="Verdana"/>
              </a:rPr>
              <a:t>goals </a:t>
            </a:r>
            <a:r>
              <a:rPr sz="1300" spc="-45" dirty="0">
                <a:solidFill>
                  <a:srgbClr val="1A1A1A"/>
                </a:solidFill>
                <a:latin typeface="Verdana"/>
                <a:cs typeface="Verdana"/>
              </a:rPr>
              <a:t>with </a:t>
            </a:r>
            <a:r>
              <a:rPr sz="1300" spc="-35" dirty="0">
                <a:solidFill>
                  <a:srgbClr val="1A1A1A"/>
                </a:solidFill>
                <a:latin typeface="Verdana"/>
                <a:cs typeface="Verdana"/>
              </a:rPr>
              <a:t>the</a:t>
            </a:r>
            <a:r>
              <a:rPr sz="1300" spc="-280" dirty="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1A1A1A"/>
                </a:solidFill>
                <a:latin typeface="Verdana"/>
                <a:cs typeface="Verdana"/>
              </a:rPr>
              <a:t>project?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79645" marR="5080" indent="-313055">
              <a:lnSpc>
                <a:spcPct val="115399"/>
              </a:lnSpc>
              <a:spcBef>
                <a:spcPts val="100"/>
              </a:spcBef>
              <a:buClr>
                <a:srgbClr val="000000"/>
              </a:buClr>
              <a:buSzPct val="84615"/>
              <a:buFont typeface="Arial"/>
              <a:buChar char="●"/>
              <a:tabLst>
                <a:tab pos="4779645" algn="l"/>
                <a:tab pos="4780280" algn="l"/>
              </a:tabLst>
            </a:pPr>
            <a:r>
              <a:rPr b="1" spc="-50" dirty="0">
                <a:solidFill>
                  <a:srgbClr val="F20E4B"/>
                </a:solidFill>
                <a:latin typeface="Verdana"/>
                <a:cs typeface="Verdana"/>
              </a:rPr>
              <a:t>Multi-class </a:t>
            </a:r>
            <a:r>
              <a:rPr b="1" spc="-60" dirty="0">
                <a:solidFill>
                  <a:srgbClr val="F20E4B"/>
                </a:solidFill>
                <a:latin typeface="Verdana"/>
                <a:cs typeface="Verdana"/>
              </a:rPr>
              <a:t>Classiﬁcation</a:t>
            </a:r>
            <a:r>
              <a:rPr spc="-60" dirty="0"/>
              <a:t>: </a:t>
            </a:r>
            <a:r>
              <a:rPr spc="20" dirty="0"/>
              <a:t>Developing </a:t>
            </a:r>
            <a:r>
              <a:rPr spc="-15" dirty="0"/>
              <a:t>a  </a:t>
            </a:r>
            <a:r>
              <a:rPr spc="40" dirty="0"/>
              <a:t>model</a:t>
            </a:r>
            <a:r>
              <a:rPr spc="-125" dirty="0"/>
              <a:t> </a:t>
            </a:r>
            <a:r>
              <a:rPr spc="15" dirty="0"/>
              <a:t>that</a:t>
            </a:r>
            <a:r>
              <a:rPr spc="-120" dirty="0"/>
              <a:t> </a:t>
            </a:r>
            <a:r>
              <a:rPr spc="30" dirty="0"/>
              <a:t>can</a:t>
            </a:r>
            <a:r>
              <a:rPr spc="-120" dirty="0"/>
              <a:t> </a:t>
            </a:r>
            <a:r>
              <a:rPr dirty="0"/>
              <a:t>differentiate</a:t>
            </a:r>
            <a:r>
              <a:rPr spc="-120" dirty="0"/>
              <a:t> </a:t>
            </a:r>
            <a:r>
              <a:rPr spc="30" dirty="0"/>
              <a:t>between</a:t>
            </a:r>
            <a:r>
              <a:rPr spc="-120" dirty="0"/>
              <a:t> </a:t>
            </a:r>
            <a:r>
              <a:rPr spc="25" dirty="0"/>
              <a:t>the  </a:t>
            </a:r>
            <a:r>
              <a:rPr spc="5" dirty="0"/>
              <a:t>different </a:t>
            </a:r>
            <a:r>
              <a:rPr spc="20" dirty="0"/>
              <a:t>nuances </a:t>
            </a:r>
            <a:r>
              <a:rPr spc="15" dirty="0"/>
              <a:t>based </a:t>
            </a:r>
            <a:r>
              <a:rPr spc="40" dirty="0"/>
              <a:t>on </a:t>
            </a:r>
            <a:r>
              <a:rPr spc="5" dirty="0"/>
              <a:t>business  </a:t>
            </a:r>
            <a:r>
              <a:rPr spc="20" dirty="0"/>
              <a:t>needs</a:t>
            </a:r>
          </a:p>
          <a:p>
            <a:pPr marL="4779645" marR="100965" indent="-313055">
              <a:lnSpc>
                <a:spcPct val="115399"/>
              </a:lnSpc>
              <a:buClr>
                <a:srgbClr val="000000"/>
              </a:buClr>
              <a:buSzPct val="84615"/>
              <a:buFont typeface="Arial"/>
              <a:buChar char="●"/>
              <a:tabLst>
                <a:tab pos="4779645" algn="l"/>
                <a:tab pos="4780280" algn="l"/>
              </a:tabLst>
            </a:pPr>
            <a:r>
              <a:rPr b="1" spc="-60" dirty="0">
                <a:solidFill>
                  <a:srgbClr val="F20E4B"/>
                </a:solidFill>
                <a:latin typeface="Verdana"/>
                <a:cs typeface="Verdana"/>
              </a:rPr>
              <a:t>Neural </a:t>
            </a:r>
            <a:r>
              <a:rPr b="1" spc="-55" dirty="0">
                <a:solidFill>
                  <a:srgbClr val="F20E4B"/>
                </a:solidFill>
                <a:latin typeface="Verdana"/>
                <a:cs typeface="Verdana"/>
              </a:rPr>
              <a:t>Network </a:t>
            </a:r>
            <a:r>
              <a:rPr b="1" spc="-90" dirty="0">
                <a:solidFill>
                  <a:srgbClr val="F20E4B"/>
                </a:solidFill>
                <a:latin typeface="Verdana"/>
                <a:cs typeface="Verdana"/>
              </a:rPr>
              <a:t>Integration</a:t>
            </a:r>
            <a:r>
              <a:rPr spc="-90" dirty="0"/>
              <a:t>: </a:t>
            </a:r>
            <a:r>
              <a:rPr spc="20" dirty="0"/>
              <a:t>Allow </a:t>
            </a:r>
            <a:r>
              <a:rPr spc="-15" dirty="0"/>
              <a:t>for  </a:t>
            </a:r>
            <a:r>
              <a:rPr spc="5" dirty="0"/>
              <a:t>use</a:t>
            </a:r>
            <a:r>
              <a:rPr spc="-120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40" dirty="0"/>
              <a:t>embeddings</a:t>
            </a:r>
            <a:r>
              <a:rPr spc="-120" dirty="0"/>
              <a:t> </a:t>
            </a:r>
            <a:r>
              <a:rPr spc="35" dirty="0"/>
              <a:t>and</a:t>
            </a:r>
            <a:r>
              <a:rPr spc="-114" dirty="0"/>
              <a:t> </a:t>
            </a:r>
            <a:r>
              <a:rPr spc="5" dirty="0"/>
              <a:t>better</a:t>
            </a:r>
            <a:r>
              <a:rPr spc="-120" dirty="0"/>
              <a:t> </a:t>
            </a:r>
            <a:r>
              <a:rPr spc="20" dirty="0"/>
              <a:t>semantic  </a:t>
            </a:r>
            <a:r>
              <a:rPr spc="25" dirty="0"/>
              <a:t>understanding</a:t>
            </a:r>
            <a:r>
              <a:rPr spc="-125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spc="25" dirty="0"/>
              <a:t>the</a:t>
            </a:r>
            <a:r>
              <a:rPr spc="-120" dirty="0"/>
              <a:t> </a:t>
            </a:r>
            <a:r>
              <a:rPr spc="-20" dirty="0"/>
              <a:t>text</a:t>
            </a:r>
            <a:r>
              <a:rPr spc="-120" dirty="0"/>
              <a:t> </a:t>
            </a:r>
            <a:r>
              <a:rPr spc="-5" dirty="0"/>
              <a:t>analyzed</a:t>
            </a:r>
          </a:p>
          <a:p>
            <a:pPr marL="4779645" marR="177800" indent="-313055">
              <a:lnSpc>
                <a:spcPct val="115399"/>
              </a:lnSpc>
              <a:buClr>
                <a:srgbClr val="000000"/>
              </a:buClr>
              <a:buSzPct val="84615"/>
              <a:buFont typeface="Arial"/>
              <a:buChar char="●"/>
              <a:tabLst>
                <a:tab pos="4779645" algn="l"/>
                <a:tab pos="4780280" algn="l"/>
              </a:tabLst>
            </a:pPr>
            <a:r>
              <a:rPr b="1" spc="-50" dirty="0">
                <a:solidFill>
                  <a:srgbClr val="FF0000"/>
                </a:solidFill>
                <a:latin typeface="Verdana"/>
                <a:cs typeface="Verdana"/>
              </a:rPr>
              <a:t>Preparing </a:t>
            </a:r>
            <a:r>
              <a:rPr b="1" spc="-65" dirty="0">
                <a:solidFill>
                  <a:srgbClr val="FF0000"/>
                </a:solidFill>
                <a:latin typeface="Verdana"/>
                <a:cs typeface="Verdana"/>
              </a:rPr>
              <a:t>for Deployment</a:t>
            </a:r>
            <a:r>
              <a:rPr spc="-65" dirty="0"/>
              <a:t>: </a:t>
            </a:r>
            <a:r>
              <a:rPr spc="-5" dirty="0"/>
              <a:t>Testing </a:t>
            </a:r>
            <a:r>
              <a:rPr spc="40" dirty="0"/>
              <a:t>on  </a:t>
            </a:r>
            <a:r>
              <a:rPr spc="20" dirty="0"/>
              <a:t>unseen </a:t>
            </a:r>
            <a:r>
              <a:rPr spc="10" dirty="0"/>
              <a:t>data </a:t>
            </a:r>
            <a:r>
              <a:rPr spc="5" dirty="0"/>
              <a:t>to </a:t>
            </a:r>
            <a:r>
              <a:rPr spc="15" dirty="0"/>
              <a:t>demonstrate  </a:t>
            </a:r>
            <a:r>
              <a:rPr dirty="0"/>
              <a:t>generalizability</a:t>
            </a:r>
            <a:r>
              <a:rPr spc="-125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spc="15" dirty="0"/>
              <a:t>developed</a:t>
            </a:r>
            <a:r>
              <a:rPr spc="-120" dirty="0"/>
              <a:t> </a:t>
            </a:r>
            <a:r>
              <a:rPr spc="40" dirty="0"/>
              <a:t>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6548" y="410691"/>
            <a:ext cx="12045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4056" y="1070641"/>
            <a:ext cx="2114550" cy="361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b="1" spc="-35" dirty="0">
                <a:solidFill>
                  <a:srgbClr val="FFFFFF"/>
                </a:solidFill>
                <a:latin typeface="Verdana"/>
                <a:cs typeface="Verdana"/>
              </a:rPr>
              <a:t>Background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●"/>
            </a:pPr>
            <a:endParaRPr sz="1300">
              <a:latin typeface="Verdana"/>
              <a:cs typeface="Verdana"/>
            </a:endParaRPr>
          </a:p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b="1" spc="-50">
                <a:solidFill>
                  <a:srgbClr val="FFFFFF"/>
                </a:solidFill>
                <a:latin typeface="Verdana"/>
                <a:cs typeface="Verdana"/>
              </a:rPr>
              <a:t>Business</a:t>
            </a:r>
            <a:r>
              <a:rPr sz="1300" b="1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spc="-55" smtClean="0">
                <a:solidFill>
                  <a:srgbClr val="FFFFFF"/>
                </a:solidFill>
                <a:latin typeface="Verdana"/>
                <a:cs typeface="Verdana"/>
              </a:rPr>
              <a:t>Proposal</a:t>
            </a:r>
            <a:endParaRPr lang="en-IN" sz="1300" b="1" spc="-55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340995" indent="-328295">
              <a:lnSpc>
                <a:spcPct val="100000"/>
              </a:lnSpc>
              <a:tabLst>
                <a:tab pos="340360" algn="l"/>
                <a:tab pos="340995" algn="l"/>
              </a:tabLst>
            </a:pPr>
            <a:endParaRPr lang="en-IN" sz="1300" b="1" spc="-55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IN" sz="1300" b="1" spc="-55" dirty="0" smtClean="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●"/>
            </a:pPr>
            <a:endParaRPr sz="1300">
              <a:latin typeface="Verdana"/>
              <a:cs typeface="Verdana"/>
            </a:endParaRPr>
          </a:p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b="1" spc="-4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3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spc="-60" dirty="0">
                <a:solidFill>
                  <a:srgbClr val="FFFFFF"/>
                </a:solidFill>
                <a:latin typeface="Verdana"/>
                <a:cs typeface="Verdana"/>
              </a:rPr>
              <a:t>Sources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●"/>
            </a:pPr>
            <a:endParaRPr sz="1300">
              <a:latin typeface="Verdana"/>
              <a:cs typeface="Verdana"/>
            </a:endParaRPr>
          </a:p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b="1" spc="-35" dirty="0">
                <a:solidFill>
                  <a:srgbClr val="FFFFFF"/>
                </a:solidFill>
                <a:latin typeface="Verdana"/>
                <a:cs typeface="Verdana"/>
              </a:rPr>
              <a:t>Methodology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●"/>
            </a:pPr>
            <a:endParaRPr sz="1300">
              <a:latin typeface="Verdana"/>
              <a:cs typeface="Verdana"/>
            </a:endParaRPr>
          </a:p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IN" sz="1300" b="1" spc="-55" dirty="0" smtClean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●"/>
            </a:pPr>
            <a:endParaRPr sz="1300">
              <a:latin typeface="Verdana"/>
              <a:cs typeface="Verdana"/>
            </a:endParaRPr>
          </a:p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IN" sz="1300" b="1" spc="-30" dirty="0" smtClean="0">
                <a:solidFill>
                  <a:srgbClr val="FFFFFF"/>
                </a:solidFill>
                <a:latin typeface="Verdana"/>
                <a:cs typeface="Verdana"/>
              </a:rPr>
              <a:t>Random Forest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●"/>
            </a:pPr>
            <a:endParaRPr sz="1300">
              <a:latin typeface="Verdana"/>
              <a:cs typeface="Verdana"/>
            </a:endParaRPr>
          </a:p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IN" sz="1300" b="1" spc="-60" dirty="0" smtClean="0">
                <a:solidFill>
                  <a:srgbClr val="FFFFFF"/>
                </a:solidFill>
                <a:latin typeface="Verdana"/>
                <a:cs typeface="Verdana"/>
              </a:rPr>
              <a:t>Logistic Regression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●"/>
            </a:pPr>
            <a:endParaRPr sz="1300">
              <a:latin typeface="Verdana"/>
              <a:cs typeface="Verdana"/>
            </a:endParaRPr>
          </a:p>
          <a:p>
            <a:pPr marL="340995" indent="-328295">
              <a:lnSpc>
                <a:spcPct val="100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b="1" spc="-60" dirty="0">
                <a:solidFill>
                  <a:srgbClr val="FFFFFF"/>
                </a:solidFill>
                <a:latin typeface="Verdana"/>
                <a:cs typeface="Verdana"/>
              </a:rPr>
              <a:t>Next</a:t>
            </a:r>
            <a:r>
              <a:rPr sz="13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spc="-60" dirty="0">
                <a:solidFill>
                  <a:srgbClr val="FFFFFF"/>
                </a:solidFill>
                <a:latin typeface="Verdana"/>
                <a:cs typeface="Verdana"/>
              </a:rPr>
              <a:t>Steps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</a:pP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5315" y="549923"/>
            <a:ext cx="2599694" cy="2599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twitter-bird-angry-cur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63005"/>
            <a:ext cx="9296400" cy="5225555"/>
          </a:xfrm>
          <a:prstGeom prst="rect">
            <a:avLst/>
          </a:prstGeom>
        </p:spPr>
      </p:pic>
      <p:pic>
        <p:nvPicPr>
          <p:cNvPr id="4099" name="Picture 3" descr="C:\Users\Dell\Downloads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514350"/>
            <a:ext cx="2388973" cy="213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549" y="454115"/>
            <a:ext cx="18707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Background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349" y="859245"/>
            <a:ext cx="3856354" cy="374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0"/>
              </a:spcBef>
            </a:pPr>
            <a:r>
              <a:rPr sz="1600" b="1" spc="-95" dirty="0">
                <a:solidFill>
                  <a:srgbClr val="F20E4B"/>
                </a:solidFill>
                <a:latin typeface="DejaVu Sans Condensed"/>
                <a:cs typeface="DejaVu Sans Condensed"/>
              </a:rPr>
              <a:t>What </a:t>
            </a:r>
            <a:r>
              <a:rPr sz="1600" b="1" spc="-75" dirty="0">
                <a:solidFill>
                  <a:srgbClr val="F20E4B"/>
                </a:solidFill>
                <a:latin typeface="DejaVu Sans Condensed"/>
                <a:cs typeface="DejaVu Sans Condensed"/>
              </a:rPr>
              <a:t>is </a:t>
            </a:r>
            <a:r>
              <a:rPr sz="1600" b="1" spc="-85" dirty="0">
                <a:solidFill>
                  <a:srgbClr val="F20E4B"/>
                </a:solidFill>
                <a:latin typeface="DejaVu Sans Condensed"/>
                <a:cs typeface="DejaVu Sans Condensed"/>
              </a:rPr>
              <a:t>Hate </a:t>
            </a:r>
            <a:r>
              <a:rPr sz="1600" b="1" spc="-95" dirty="0">
                <a:solidFill>
                  <a:srgbClr val="F20E4B"/>
                </a:solidFill>
                <a:latin typeface="DejaVu Sans Condensed"/>
                <a:cs typeface="DejaVu Sans Condensed"/>
              </a:rPr>
              <a:t>versus </a:t>
            </a:r>
            <a:r>
              <a:rPr sz="1600" b="1" spc="-75" dirty="0">
                <a:solidFill>
                  <a:srgbClr val="F20E4B"/>
                </a:solidFill>
                <a:latin typeface="DejaVu Sans Condensed"/>
                <a:cs typeface="DejaVu Sans Condensed"/>
              </a:rPr>
              <a:t>Oﬀensive</a:t>
            </a:r>
            <a:r>
              <a:rPr sz="1600" b="1" spc="-120" dirty="0">
                <a:solidFill>
                  <a:srgbClr val="F20E4B"/>
                </a:solidFill>
                <a:latin typeface="DejaVu Sans Condensed"/>
                <a:cs typeface="DejaVu Sans Condensed"/>
              </a:rPr>
              <a:t> </a:t>
            </a:r>
            <a:r>
              <a:rPr sz="1600" b="1" spc="-100" dirty="0">
                <a:solidFill>
                  <a:srgbClr val="F20E4B"/>
                </a:solidFill>
                <a:latin typeface="DejaVu Sans Condensed"/>
                <a:cs typeface="DejaVu Sans Condensed"/>
              </a:rPr>
              <a:t>Speech?</a:t>
            </a:r>
            <a:endParaRPr sz="160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400" b="1" i="1" spc="10" dirty="0">
                <a:solidFill>
                  <a:srgbClr val="112859"/>
                </a:solidFill>
                <a:latin typeface="Arial"/>
                <a:cs typeface="Arial"/>
              </a:rPr>
              <a:t>Hate</a:t>
            </a:r>
            <a:r>
              <a:rPr sz="1400" b="1" i="1" spc="-40" dirty="0">
                <a:solidFill>
                  <a:srgbClr val="112859"/>
                </a:solidFill>
                <a:latin typeface="Arial"/>
                <a:cs typeface="Arial"/>
              </a:rPr>
              <a:t> </a:t>
            </a:r>
            <a:r>
              <a:rPr sz="1400" b="1" i="1" spc="-55" dirty="0">
                <a:solidFill>
                  <a:srgbClr val="112859"/>
                </a:solidFill>
                <a:latin typeface="Arial"/>
                <a:cs typeface="Arial"/>
              </a:rPr>
              <a:t>Speech:</a:t>
            </a:r>
            <a:endParaRPr sz="1400">
              <a:latin typeface="Arial"/>
              <a:cs typeface="Arial"/>
            </a:endParaRPr>
          </a:p>
          <a:p>
            <a:pPr marL="469265" marR="134620" indent="-336550">
              <a:lnSpc>
                <a:spcPts val="1650"/>
              </a:lnSpc>
              <a:spcBef>
                <a:spcPts val="11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112859"/>
                </a:solidFill>
                <a:latin typeface="FreeSans"/>
                <a:cs typeface="FreeSans"/>
              </a:rPr>
              <a:t>any </a:t>
            </a:r>
            <a:r>
              <a:rPr sz="1400" spc="10" dirty="0">
                <a:solidFill>
                  <a:srgbClr val="112859"/>
                </a:solidFill>
                <a:latin typeface="FreeSans"/>
                <a:cs typeface="FreeSans"/>
              </a:rPr>
              <a:t>form </a:t>
            </a:r>
            <a:r>
              <a:rPr sz="1400" spc="25" dirty="0">
                <a:solidFill>
                  <a:srgbClr val="112859"/>
                </a:solidFill>
                <a:latin typeface="FreeSans"/>
                <a:cs typeface="FreeSans"/>
              </a:rPr>
              <a:t>of </a:t>
            </a:r>
            <a:r>
              <a:rPr sz="1400" spc="10" dirty="0">
                <a:solidFill>
                  <a:srgbClr val="112859"/>
                </a:solidFill>
                <a:latin typeface="FreeSans"/>
                <a:cs typeface="FreeSans"/>
              </a:rPr>
              <a:t>expression </a:t>
            </a:r>
            <a:r>
              <a:rPr sz="1400" spc="20" dirty="0">
                <a:solidFill>
                  <a:srgbClr val="112859"/>
                </a:solidFill>
                <a:latin typeface="FreeSans"/>
                <a:cs typeface="FreeSans"/>
              </a:rPr>
              <a:t>intending </a:t>
            </a:r>
            <a:r>
              <a:rPr sz="1400" spc="35" dirty="0">
                <a:solidFill>
                  <a:srgbClr val="112859"/>
                </a:solidFill>
                <a:latin typeface="FreeSans"/>
                <a:cs typeface="FreeSans"/>
              </a:rPr>
              <a:t>to </a:t>
            </a:r>
            <a:r>
              <a:rPr sz="1400" spc="5" dirty="0">
                <a:solidFill>
                  <a:srgbClr val="112859"/>
                </a:solidFill>
                <a:latin typeface="FreeSans"/>
                <a:cs typeface="FreeSans"/>
              </a:rPr>
              <a:t>vilify  </a:t>
            </a:r>
            <a:r>
              <a:rPr sz="1400" dirty="0">
                <a:solidFill>
                  <a:srgbClr val="112859"/>
                </a:solidFill>
                <a:latin typeface="FreeSans"/>
                <a:cs typeface="FreeSans"/>
              </a:rPr>
              <a:t>humiliate, </a:t>
            </a:r>
            <a:r>
              <a:rPr sz="1400" spc="25" dirty="0">
                <a:solidFill>
                  <a:srgbClr val="112859"/>
                </a:solidFill>
                <a:latin typeface="FreeSans"/>
                <a:cs typeface="FreeSans"/>
              </a:rPr>
              <a:t>or </a:t>
            </a:r>
            <a:r>
              <a:rPr sz="1400" spc="10" dirty="0">
                <a:solidFill>
                  <a:srgbClr val="112859"/>
                </a:solidFill>
                <a:latin typeface="FreeSans"/>
                <a:cs typeface="FreeSans"/>
              </a:rPr>
              <a:t>incite hatred </a:t>
            </a:r>
            <a:r>
              <a:rPr sz="1400" spc="-5" dirty="0">
                <a:solidFill>
                  <a:srgbClr val="112859"/>
                </a:solidFill>
                <a:latin typeface="FreeSans"/>
                <a:cs typeface="FreeSans"/>
              </a:rPr>
              <a:t>against </a:t>
            </a:r>
            <a:r>
              <a:rPr sz="1400" spc="20" dirty="0">
                <a:solidFill>
                  <a:srgbClr val="112859"/>
                </a:solidFill>
                <a:latin typeface="FreeSans"/>
                <a:cs typeface="FreeSans"/>
              </a:rPr>
              <a:t>group  </a:t>
            </a:r>
            <a:r>
              <a:rPr sz="1400" spc="10" dirty="0">
                <a:solidFill>
                  <a:srgbClr val="112859"/>
                </a:solidFill>
                <a:latin typeface="FreeSans"/>
                <a:cs typeface="FreeSans"/>
              </a:rPr>
              <a:t>orindividual </a:t>
            </a:r>
            <a:r>
              <a:rPr sz="1400" spc="35" dirty="0">
                <a:solidFill>
                  <a:srgbClr val="112859"/>
                </a:solidFill>
                <a:latin typeface="FreeSans"/>
                <a:cs typeface="FreeSans"/>
              </a:rPr>
              <a:t>on </a:t>
            </a:r>
            <a:r>
              <a:rPr sz="1400" spc="-15" dirty="0">
                <a:solidFill>
                  <a:srgbClr val="112859"/>
                </a:solidFill>
                <a:latin typeface="FreeSans"/>
                <a:cs typeface="FreeSans"/>
              </a:rPr>
              <a:t>basis </a:t>
            </a:r>
            <a:r>
              <a:rPr sz="1400" spc="25" dirty="0">
                <a:solidFill>
                  <a:srgbClr val="112859"/>
                </a:solidFill>
                <a:latin typeface="FreeSans"/>
                <a:cs typeface="FreeSans"/>
              </a:rPr>
              <a:t>of </a:t>
            </a:r>
            <a:r>
              <a:rPr sz="1400" spc="-20" dirty="0">
                <a:solidFill>
                  <a:srgbClr val="112859"/>
                </a:solidFill>
                <a:latin typeface="FreeSans"/>
                <a:cs typeface="FreeSans"/>
              </a:rPr>
              <a:t>race, </a:t>
            </a:r>
            <a:r>
              <a:rPr sz="1400" spc="10" dirty="0">
                <a:solidFill>
                  <a:srgbClr val="112859"/>
                </a:solidFill>
                <a:latin typeface="FreeSans"/>
                <a:cs typeface="FreeSans"/>
              </a:rPr>
              <a:t>religion,</a:t>
            </a:r>
            <a:r>
              <a:rPr sz="1400" spc="-15" dirty="0">
                <a:solidFill>
                  <a:srgbClr val="112859"/>
                </a:solidFill>
                <a:latin typeface="FreeSans"/>
                <a:cs typeface="FreeSans"/>
              </a:rPr>
              <a:t> </a:t>
            </a:r>
            <a:r>
              <a:rPr sz="1400" spc="-5" dirty="0">
                <a:solidFill>
                  <a:srgbClr val="112859"/>
                </a:solidFill>
                <a:latin typeface="FreeSans"/>
                <a:cs typeface="FreeSans"/>
              </a:rPr>
              <a:t>skin  </a:t>
            </a:r>
            <a:r>
              <a:rPr sz="1400" spc="-15" dirty="0">
                <a:solidFill>
                  <a:srgbClr val="112859"/>
                </a:solidFill>
                <a:latin typeface="FreeSans"/>
                <a:cs typeface="FreeSans"/>
              </a:rPr>
              <a:t>color, </a:t>
            </a:r>
            <a:r>
              <a:rPr sz="1400" dirty="0">
                <a:solidFill>
                  <a:srgbClr val="112859"/>
                </a:solidFill>
                <a:latin typeface="FreeSans"/>
                <a:cs typeface="FreeSans"/>
              </a:rPr>
              <a:t>sexual </a:t>
            </a:r>
            <a:r>
              <a:rPr sz="1400" spc="25" dirty="0">
                <a:solidFill>
                  <a:srgbClr val="112859"/>
                </a:solidFill>
                <a:latin typeface="FreeSans"/>
                <a:cs typeface="FreeSans"/>
              </a:rPr>
              <a:t>or gender </a:t>
            </a:r>
            <a:r>
              <a:rPr sz="1400" dirty="0">
                <a:solidFill>
                  <a:srgbClr val="112859"/>
                </a:solidFill>
                <a:latin typeface="FreeSans"/>
                <a:cs typeface="FreeSans"/>
              </a:rPr>
              <a:t>identity, </a:t>
            </a:r>
            <a:r>
              <a:rPr sz="1400" spc="-5" dirty="0">
                <a:solidFill>
                  <a:srgbClr val="112859"/>
                </a:solidFill>
                <a:latin typeface="FreeSans"/>
                <a:cs typeface="FreeSans"/>
              </a:rPr>
              <a:t>ethnicity,  </a:t>
            </a:r>
            <a:r>
              <a:rPr sz="1400" spc="-10" dirty="0">
                <a:solidFill>
                  <a:srgbClr val="112859"/>
                </a:solidFill>
                <a:latin typeface="FreeSans"/>
                <a:cs typeface="FreeSans"/>
              </a:rPr>
              <a:t>disability, </a:t>
            </a:r>
            <a:r>
              <a:rPr sz="1400" spc="25" dirty="0">
                <a:solidFill>
                  <a:srgbClr val="112859"/>
                </a:solidFill>
                <a:latin typeface="FreeSans"/>
                <a:cs typeface="FreeSans"/>
              </a:rPr>
              <a:t>or </a:t>
            </a:r>
            <a:r>
              <a:rPr sz="1400" spc="10" dirty="0">
                <a:solidFill>
                  <a:srgbClr val="112859"/>
                </a:solidFill>
                <a:latin typeface="FreeSans"/>
                <a:cs typeface="FreeSans"/>
              </a:rPr>
              <a:t>national</a:t>
            </a:r>
            <a:r>
              <a:rPr sz="1400" spc="5" dirty="0">
                <a:solidFill>
                  <a:srgbClr val="112859"/>
                </a:solidFill>
                <a:latin typeface="FreeSans"/>
                <a:cs typeface="FreeSans"/>
              </a:rPr>
              <a:t> </a:t>
            </a:r>
            <a:r>
              <a:rPr sz="1400" spc="15" dirty="0">
                <a:solidFill>
                  <a:srgbClr val="112859"/>
                </a:solidFill>
                <a:latin typeface="FreeSans"/>
                <a:cs typeface="FreeSans"/>
              </a:rPr>
              <a:t>origin</a:t>
            </a:r>
            <a:endParaRPr sz="1400">
              <a:latin typeface="FreeSans"/>
              <a:cs typeface="FreeSans"/>
            </a:endParaRPr>
          </a:p>
          <a:p>
            <a:pPr marL="469265" marR="5080" indent="-336550">
              <a:lnSpc>
                <a:spcPts val="165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-35" dirty="0">
                <a:solidFill>
                  <a:srgbClr val="112859"/>
                </a:solidFill>
                <a:latin typeface="FreeSans"/>
                <a:cs typeface="FreeSans"/>
              </a:rPr>
              <a:t>Key </a:t>
            </a:r>
            <a:r>
              <a:rPr sz="1400" spc="-5" dirty="0">
                <a:solidFill>
                  <a:srgbClr val="112859"/>
                </a:solidFill>
                <a:latin typeface="FreeSans"/>
                <a:cs typeface="FreeSans"/>
              </a:rPr>
              <a:t>takeaway: </a:t>
            </a:r>
            <a:r>
              <a:rPr sz="1400" spc="10" dirty="0">
                <a:solidFill>
                  <a:srgbClr val="112859"/>
                </a:solidFill>
                <a:latin typeface="FreeSans"/>
                <a:cs typeface="FreeSans"/>
              </a:rPr>
              <a:t>incite </a:t>
            </a:r>
            <a:r>
              <a:rPr sz="1400" spc="15" dirty="0">
                <a:solidFill>
                  <a:srgbClr val="112859"/>
                </a:solidFill>
                <a:latin typeface="FreeSans"/>
                <a:cs typeface="FreeSans"/>
              </a:rPr>
              <a:t>violence </a:t>
            </a:r>
            <a:r>
              <a:rPr sz="1400" spc="5" dirty="0">
                <a:solidFill>
                  <a:srgbClr val="112859"/>
                </a:solidFill>
                <a:latin typeface="FreeSans"/>
                <a:cs typeface="FreeSans"/>
              </a:rPr>
              <a:t>and </a:t>
            </a:r>
            <a:r>
              <a:rPr sz="1400" spc="25" dirty="0">
                <a:solidFill>
                  <a:srgbClr val="112859"/>
                </a:solidFill>
                <a:latin typeface="FreeSans"/>
                <a:cs typeface="FreeSans"/>
              </a:rPr>
              <a:t>promote  </a:t>
            </a:r>
            <a:r>
              <a:rPr sz="1400" spc="10" dirty="0">
                <a:solidFill>
                  <a:srgbClr val="112859"/>
                </a:solidFill>
                <a:latin typeface="FreeSans"/>
                <a:cs typeface="FreeSans"/>
              </a:rPr>
              <a:t>hatred</a:t>
            </a:r>
            <a:endParaRPr sz="1400">
              <a:latin typeface="FreeSans"/>
              <a:cs typeface="Free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FreeSans"/>
              <a:cs typeface="FreeSans"/>
            </a:endParaRPr>
          </a:p>
          <a:p>
            <a:pPr marL="12700">
              <a:lnSpc>
                <a:spcPts val="1664"/>
              </a:lnSpc>
            </a:pPr>
            <a:r>
              <a:rPr sz="1400" b="1" spc="-65" dirty="0">
                <a:solidFill>
                  <a:srgbClr val="112859"/>
                </a:solidFill>
                <a:latin typeface="Arial"/>
                <a:cs typeface="Arial"/>
              </a:rPr>
              <a:t>Forms </a:t>
            </a:r>
            <a:r>
              <a:rPr sz="1400" b="1" spc="-30" dirty="0">
                <a:solidFill>
                  <a:srgbClr val="112859"/>
                </a:solidFill>
                <a:latin typeface="Arial"/>
                <a:cs typeface="Arial"/>
              </a:rPr>
              <a:t>of Content</a:t>
            </a:r>
            <a:r>
              <a:rPr sz="1400" b="1" spc="-15" dirty="0">
                <a:solidFill>
                  <a:srgbClr val="112859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112859"/>
                </a:solidFill>
                <a:latin typeface="Arial"/>
                <a:cs typeface="Arial"/>
              </a:rPr>
              <a:t>Moderation:</a:t>
            </a:r>
            <a:endParaRPr sz="1400">
              <a:latin typeface="Arial"/>
              <a:cs typeface="Arial"/>
            </a:endParaRPr>
          </a:p>
          <a:p>
            <a:pPr marL="469900" indent="-333375">
              <a:lnSpc>
                <a:spcPts val="1650"/>
              </a:lnSpc>
              <a:buAutoNum type="arabicParenR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112859"/>
                </a:solidFill>
                <a:latin typeface="FreeSans"/>
                <a:cs typeface="FreeSans"/>
              </a:rPr>
              <a:t>Human </a:t>
            </a:r>
            <a:r>
              <a:rPr sz="1400" spc="10" dirty="0">
                <a:solidFill>
                  <a:srgbClr val="112859"/>
                </a:solidFill>
                <a:latin typeface="FreeSans"/>
                <a:cs typeface="FreeSans"/>
              </a:rPr>
              <a:t>Moderation</a:t>
            </a:r>
            <a:r>
              <a:rPr sz="1400" spc="20" dirty="0">
                <a:solidFill>
                  <a:srgbClr val="112859"/>
                </a:solidFill>
                <a:latin typeface="FreeSans"/>
                <a:cs typeface="FreeSans"/>
              </a:rPr>
              <a:t> </a:t>
            </a:r>
            <a:r>
              <a:rPr sz="1400" spc="-20" dirty="0">
                <a:solidFill>
                  <a:srgbClr val="112859"/>
                </a:solidFill>
                <a:latin typeface="FreeSans"/>
                <a:cs typeface="FreeSans"/>
              </a:rPr>
              <a:t>(Facebook)</a:t>
            </a:r>
            <a:endParaRPr sz="1400">
              <a:latin typeface="FreeSans"/>
              <a:cs typeface="FreeSans"/>
            </a:endParaRPr>
          </a:p>
          <a:p>
            <a:pPr marL="469900" indent="-377190">
              <a:lnSpc>
                <a:spcPts val="1650"/>
              </a:lnSpc>
              <a:buAutoNum type="arabicParenR"/>
              <a:tabLst>
                <a:tab pos="469265" algn="l"/>
                <a:tab pos="469900" algn="l"/>
              </a:tabLst>
            </a:pPr>
            <a:r>
              <a:rPr sz="1400" spc="5" dirty="0">
                <a:solidFill>
                  <a:srgbClr val="112859"/>
                </a:solidFill>
                <a:latin typeface="FreeSans"/>
                <a:cs typeface="FreeSans"/>
              </a:rPr>
              <a:t>Community </a:t>
            </a:r>
            <a:r>
              <a:rPr sz="1400" spc="10" dirty="0">
                <a:solidFill>
                  <a:srgbClr val="112859"/>
                </a:solidFill>
                <a:latin typeface="FreeSans"/>
                <a:cs typeface="FreeSans"/>
              </a:rPr>
              <a:t>Moderation </a:t>
            </a:r>
            <a:r>
              <a:rPr sz="1400" spc="-40" dirty="0">
                <a:solidFill>
                  <a:srgbClr val="112859"/>
                </a:solidFill>
                <a:latin typeface="FreeSans"/>
                <a:cs typeface="FreeSans"/>
              </a:rPr>
              <a:t>(Reddit)</a:t>
            </a:r>
            <a:endParaRPr sz="1400">
              <a:latin typeface="FreeSans"/>
              <a:cs typeface="FreeSans"/>
            </a:endParaRPr>
          </a:p>
          <a:p>
            <a:pPr marL="469900" indent="-372110">
              <a:lnSpc>
                <a:spcPts val="1650"/>
              </a:lnSpc>
              <a:buAutoNum type="arabicParenR"/>
              <a:tabLst>
                <a:tab pos="469265" algn="l"/>
                <a:tab pos="469900" algn="l"/>
              </a:tabLst>
            </a:pPr>
            <a:r>
              <a:rPr sz="1400" spc="10" dirty="0">
                <a:solidFill>
                  <a:srgbClr val="112859"/>
                </a:solidFill>
                <a:latin typeface="FreeSans"/>
                <a:cs typeface="FreeSans"/>
              </a:rPr>
              <a:t>Algorithmic Moderation </a:t>
            </a:r>
            <a:r>
              <a:rPr sz="1400" spc="-45" dirty="0">
                <a:solidFill>
                  <a:srgbClr val="112859"/>
                </a:solidFill>
                <a:latin typeface="FreeSans"/>
                <a:cs typeface="FreeSans"/>
              </a:rPr>
              <a:t>(Twitter,</a:t>
            </a:r>
            <a:r>
              <a:rPr sz="1400" spc="5" dirty="0">
                <a:solidFill>
                  <a:srgbClr val="112859"/>
                </a:solidFill>
                <a:latin typeface="FreeSans"/>
                <a:cs typeface="FreeSans"/>
              </a:rPr>
              <a:t> </a:t>
            </a:r>
            <a:r>
              <a:rPr sz="1400" spc="-70" dirty="0">
                <a:solidFill>
                  <a:srgbClr val="112859"/>
                </a:solidFill>
                <a:latin typeface="FreeSans"/>
                <a:cs typeface="FreeSans"/>
              </a:rPr>
              <a:t>YouTube)</a:t>
            </a:r>
            <a:endParaRPr sz="1400">
              <a:latin typeface="FreeSans"/>
              <a:cs typeface="FreeSans"/>
            </a:endParaRPr>
          </a:p>
          <a:p>
            <a:pPr marL="469265" marR="293370" indent="-372110">
              <a:lnSpc>
                <a:spcPts val="1650"/>
              </a:lnSpc>
              <a:spcBef>
                <a:spcPts val="65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sz="1400" spc="10" dirty="0">
                <a:solidFill>
                  <a:srgbClr val="112859"/>
                </a:solidFill>
                <a:latin typeface="FreeSans"/>
                <a:cs typeface="FreeSans"/>
              </a:rPr>
              <a:t>Multiple </a:t>
            </a:r>
            <a:r>
              <a:rPr sz="1400" spc="-15" dirty="0">
                <a:solidFill>
                  <a:srgbClr val="112859"/>
                </a:solidFill>
                <a:latin typeface="FreeSans"/>
                <a:cs typeface="FreeSans"/>
              </a:rPr>
              <a:t>Tier </a:t>
            </a:r>
            <a:r>
              <a:rPr sz="1400" spc="-5" dirty="0">
                <a:solidFill>
                  <a:srgbClr val="112859"/>
                </a:solidFill>
                <a:latin typeface="FreeSans"/>
                <a:cs typeface="FreeSans"/>
              </a:rPr>
              <a:t>(Algorithmic </a:t>
            </a:r>
            <a:r>
              <a:rPr sz="1400" spc="5" dirty="0">
                <a:solidFill>
                  <a:srgbClr val="112859"/>
                </a:solidFill>
                <a:latin typeface="FreeSans"/>
                <a:cs typeface="FreeSans"/>
              </a:rPr>
              <a:t>and </a:t>
            </a:r>
            <a:r>
              <a:rPr sz="1400" spc="-5" dirty="0">
                <a:solidFill>
                  <a:srgbClr val="112859"/>
                </a:solidFill>
                <a:latin typeface="FreeSans"/>
                <a:cs typeface="FreeSans"/>
              </a:rPr>
              <a:t>Human </a:t>
            </a:r>
            <a:r>
              <a:rPr sz="1400" spc="25" dirty="0">
                <a:solidFill>
                  <a:srgbClr val="112859"/>
                </a:solidFill>
                <a:latin typeface="FreeSans"/>
                <a:cs typeface="FreeSans"/>
              </a:rPr>
              <a:t>or  </a:t>
            </a:r>
            <a:r>
              <a:rPr sz="1400" spc="-5" dirty="0">
                <a:solidFill>
                  <a:srgbClr val="112859"/>
                </a:solidFill>
                <a:latin typeface="FreeSans"/>
                <a:cs typeface="FreeSans"/>
              </a:rPr>
              <a:t>Community)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8840" y="1091047"/>
            <a:ext cx="4361266" cy="3107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273" y="291841"/>
            <a:ext cx="365125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Business</a:t>
            </a:r>
            <a:r>
              <a:rPr spc="-155" dirty="0"/>
              <a:t> </a:t>
            </a:r>
            <a:r>
              <a:rPr spc="-125" dirty="0"/>
              <a:t>Proposal</a:t>
            </a:r>
          </a:p>
          <a:p>
            <a:pPr marL="12700" marR="5080">
              <a:lnSpc>
                <a:spcPts val="1650"/>
              </a:lnSpc>
              <a:spcBef>
                <a:spcPts val="155"/>
              </a:spcBef>
            </a:pPr>
            <a:r>
              <a:rPr lang="en-IN" sz="1400" spc="-45" dirty="0" smtClean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1400" spc="-45" smtClean="0">
                <a:solidFill>
                  <a:srgbClr val="FF0000"/>
                </a:solidFill>
                <a:latin typeface="Verdana"/>
                <a:cs typeface="Verdana"/>
              </a:rPr>
              <a:t>ompany </a:t>
            </a:r>
            <a:r>
              <a:rPr sz="1400" spc="-60" dirty="0">
                <a:solidFill>
                  <a:srgbClr val="FF0000"/>
                </a:solidFill>
                <a:latin typeface="Verdana"/>
                <a:cs typeface="Verdana"/>
              </a:rPr>
              <a:t>invest </a:t>
            </a:r>
            <a:r>
              <a:rPr sz="1400" spc="-45" dirty="0">
                <a:solidFill>
                  <a:srgbClr val="FF0000"/>
                </a:solidFill>
                <a:latin typeface="Verdana"/>
                <a:cs typeface="Verdana"/>
              </a:rPr>
              <a:t>in</a:t>
            </a:r>
            <a:r>
              <a:rPr sz="1400" spc="-2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0000"/>
                </a:solidFill>
                <a:latin typeface="Verdana"/>
                <a:cs typeface="Verdana"/>
              </a:rPr>
              <a:t>an  </a:t>
            </a:r>
            <a:r>
              <a:rPr sz="1400" spc="-45" dirty="0">
                <a:solidFill>
                  <a:srgbClr val="FF0000"/>
                </a:solidFill>
                <a:latin typeface="Verdana"/>
                <a:cs typeface="Verdana"/>
              </a:rPr>
              <a:t>automated </a:t>
            </a:r>
            <a:r>
              <a:rPr sz="1400" spc="-55" dirty="0">
                <a:solidFill>
                  <a:srgbClr val="FF0000"/>
                </a:solidFill>
                <a:latin typeface="Verdana"/>
                <a:cs typeface="Verdana"/>
              </a:rPr>
              <a:t>hate </a:t>
            </a:r>
            <a:r>
              <a:rPr sz="1400" spc="-40" dirty="0">
                <a:solidFill>
                  <a:srgbClr val="FF0000"/>
                </a:solidFill>
                <a:latin typeface="Verdana"/>
                <a:cs typeface="Verdana"/>
              </a:rPr>
              <a:t>speech </a:t>
            </a:r>
            <a:r>
              <a:rPr sz="1400" spc="-35" dirty="0">
                <a:solidFill>
                  <a:srgbClr val="FF0000"/>
                </a:solidFill>
                <a:latin typeface="Verdana"/>
                <a:cs typeface="Verdana"/>
              </a:rPr>
              <a:t>detection  </a:t>
            </a:r>
            <a:r>
              <a:rPr sz="1400" spc="-75" dirty="0">
                <a:solidFill>
                  <a:srgbClr val="FF0000"/>
                </a:solidFill>
                <a:latin typeface="Verdana"/>
                <a:cs typeface="Verdana"/>
              </a:rPr>
              <a:t>system?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992" y="1867286"/>
            <a:ext cx="3929379" cy="19151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48615" marR="36830" indent="-336550">
              <a:lnSpc>
                <a:spcPts val="1650"/>
              </a:lnSpc>
              <a:spcBef>
                <a:spcPts val="18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i="1" spc="-50" dirty="0">
                <a:solidFill>
                  <a:srgbClr val="112859"/>
                </a:solidFill>
                <a:latin typeface="Arial"/>
                <a:cs typeface="Arial"/>
              </a:rPr>
              <a:t>Community: </a:t>
            </a:r>
            <a:r>
              <a:rPr sz="1400" spc="-15" dirty="0">
                <a:solidFill>
                  <a:srgbClr val="112859"/>
                </a:solidFill>
                <a:latin typeface="FreeSans"/>
                <a:cs typeface="FreeSans"/>
              </a:rPr>
              <a:t>Establish </a:t>
            </a:r>
            <a:r>
              <a:rPr sz="1400" spc="10" dirty="0">
                <a:solidFill>
                  <a:srgbClr val="112859"/>
                </a:solidFill>
                <a:latin typeface="FreeSans"/>
                <a:cs typeface="FreeSans"/>
              </a:rPr>
              <a:t>leadership presence in  setting </a:t>
            </a:r>
            <a:r>
              <a:rPr sz="1400" spc="20" dirty="0">
                <a:solidFill>
                  <a:srgbClr val="112859"/>
                </a:solidFill>
                <a:latin typeface="FreeSans"/>
                <a:cs typeface="FreeSans"/>
              </a:rPr>
              <a:t>precedent </a:t>
            </a:r>
            <a:r>
              <a:rPr sz="1400" spc="10" dirty="0">
                <a:solidFill>
                  <a:srgbClr val="112859"/>
                </a:solidFill>
                <a:latin typeface="FreeSans"/>
                <a:cs typeface="FreeSans"/>
              </a:rPr>
              <a:t>in</a:t>
            </a:r>
            <a:r>
              <a:rPr sz="1400" spc="-5" dirty="0">
                <a:solidFill>
                  <a:srgbClr val="112859"/>
                </a:solidFill>
                <a:latin typeface="FreeSans"/>
                <a:cs typeface="FreeSans"/>
              </a:rPr>
              <a:t> </a:t>
            </a:r>
            <a:r>
              <a:rPr sz="1400" spc="5" dirty="0">
                <a:solidFill>
                  <a:srgbClr val="112859"/>
                </a:solidFill>
                <a:latin typeface="FreeSans"/>
                <a:cs typeface="FreeSans"/>
              </a:rPr>
              <a:t>industry</a:t>
            </a:r>
            <a:endParaRPr sz="1400">
              <a:latin typeface="FreeSans"/>
              <a:cs typeface="FreeSans"/>
            </a:endParaRPr>
          </a:p>
          <a:p>
            <a:pPr marL="348615" marR="5080" indent="-336550">
              <a:lnSpc>
                <a:spcPts val="165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i="1" spc="-70" dirty="0">
                <a:solidFill>
                  <a:srgbClr val="112859"/>
                </a:solidFill>
                <a:latin typeface="Arial"/>
                <a:cs typeface="Arial"/>
              </a:rPr>
              <a:t>Business </a:t>
            </a:r>
            <a:r>
              <a:rPr sz="1400" b="1" i="1" spc="-45" dirty="0">
                <a:solidFill>
                  <a:srgbClr val="112859"/>
                </a:solidFill>
                <a:latin typeface="Arial"/>
                <a:cs typeface="Arial"/>
              </a:rPr>
              <a:t>Partners: </a:t>
            </a:r>
            <a:r>
              <a:rPr sz="1400" spc="10" dirty="0">
                <a:solidFill>
                  <a:srgbClr val="112859"/>
                </a:solidFill>
                <a:latin typeface="FreeSans"/>
                <a:cs typeface="FreeSans"/>
              </a:rPr>
              <a:t>Negative </a:t>
            </a:r>
            <a:r>
              <a:rPr sz="1400" spc="-5" dirty="0">
                <a:solidFill>
                  <a:srgbClr val="112859"/>
                </a:solidFill>
                <a:latin typeface="FreeSans"/>
                <a:cs typeface="FreeSans"/>
              </a:rPr>
              <a:t>press </a:t>
            </a:r>
            <a:r>
              <a:rPr sz="1400" spc="-10" dirty="0">
                <a:solidFill>
                  <a:srgbClr val="112859"/>
                </a:solidFill>
                <a:latin typeface="FreeSans"/>
                <a:cs typeface="FreeSans"/>
              </a:rPr>
              <a:t>can </a:t>
            </a:r>
            <a:r>
              <a:rPr sz="1400" spc="20" dirty="0">
                <a:solidFill>
                  <a:srgbClr val="112859"/>
                </a:solidFill>
                <a:latin typeface="FreeSans"/>
                <a:cs typeface="FreeSans"/>
              </a:rPr>
              <a:t>aﬀect  </a:t>
            </a:r>
            <a:r>
              <a:rPr sz="1400" spc="5" dirty="0">
                <a:solidFill>
                  <a:srgbClr val="112859"/>
                </a:solidFill>
                <a:latin typeface="FreeSans"/>
                <a:cs typeface="FreeSans"/>
              </a:rPr>
              <a:t>willingness </a:t>
            </a:r>
            <a:r>
              <a:rPr sz="1400" spc="25" dirty="0">
                <a:solidFill>
                  <a:srgbClr val="112859"/>
                </a:solidFill>
                <a:latin typeface="FreeSans"/>
                <a:cs typeface="FreeSans"/>
              </a:rPr>
              <a:t>of </a:t>
            </a:r>
            <a:r>
              <a:rPr sz="1400" spc="-5" dirty="0">
                <a:solidFill>
                  <a:srgbClr val="112859"/>
                </a:solidFill>
                <a:latin typeface="FreeSans"/>
                <a:cs typeface="FreeSans"/>
              </a:rPr>
              <a:t>businesses </a:t>
            </a:r>
            <a:r>
              <a:rPr sz="1400" spc="35" dirty="0">
                <a:solidFill>
                  <a:srgbClr val="112859"/>
                </a:solidFill>
                <a:latin typeface="FreeSans"/>
                <a:cs typeface="FreeSans"/>
              </a:rPr>
              <a:t>to </a:t>
            </a:r>
            <a:r>
              <a:rPr sz="1400" spc="20" dirty="0">
                <a:solidFill>
                  <a:srgbClr val="112859"/>
                </a:solidFill>
                <a:latin typeface="FreeSans"/>
                <a:cs typeface="FreeSans"/>
              </a:rPr>
              <a:t>engage </a:t>
            </a:r>
            <a:r>
              <a:rPr sz="1400" spc="25" dirty="0">
                <a:solidFill>
                  <a:srgbClr val="112859"/>
                </a:solidFill>
                <a:latin typeface="FreeSans"/>
                <a:cs typeface="FreeSans"/>
              </a:rPr>
              <a:t>or  </a:t>
            </a:r>
            <a:r>
              <a:rPr sz="1400" dirty="0">
                <a:solidFill>
                  <a:srgbClr val="112859"/>
                </a:solidFill>
                <a:latin typeface="FreeSans"/>
                <a:cs typeface="FreeSans"/>
              </a:rPr>
              <a:t>individuals </a:t>
            </a:r>
            <a:r>
              <a:rPr sz="1400" spc="10" dirty="0">
                <a:solidFill>
                  <a:srgbClr val="112859"/>
                </a:solidFill>
                <a:latin typeface="FreeSans"/>
                <a:cs typeface="FreeSans"/>
              </a:rPr>
              <a:t>from</a:t>
            </a:r>
            <a:r>
              <a:rPr sz="1400" spc="15" dirty="0">
                <a:solidFill>
                  <a:srgbClr val="112859"/>
                </a:solidFill>
                <a:latin typeface="FreeSans"/>
                <a:cs typeface="FreeSans"/>
              </a:rPr>
              <a:t> </a:t>
            </a:r>
            <a:r>
              <a:rPr sz="1400" spc="10" dirty="0">
                <a:solidFill>
                  <a:srgbClr val="112859"/>
                </a:solidFill>
                <a:latin typeface="FreeSans"/>
                <a:cs typeface="FreeSans"/>
              </a:rPr>
              <a:t>investing</a:t>
            </a:r>
            <a:endParaRPr sz="1400">
              <a:latin typeface="FreeSans"/>
              <a:cs typeface="FreeSans"/>
            </a:endParaRPr>
          </a:p>
          <a:p>
            <a:pPr marL="348615" marR="259715" indent="-336550">
              <a:lnSpc>
                <a:spcPts val="165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i="1" spc="-55" dirty="0">
                <a:solidFill>
                  <a:srgbClr val="112859"/>
                </a:solidFill>
                <a:latin typeface="Arial"/>
                <a:cs typeface="Arial"/>
              </a:rPr>
              <a:t>Employee: </a:t>
            </a:r>
            <a:r>
              <a:rPr sz="1400" dirty="0">
                <a:solidFill>
                  <a:srgbClr val="112859"/>
                </a:solidFill>
                <a:latin typeface="FreeSans"/>
                <a:cs typeface="FreeSans"/>
              </a:rPr>
              <a:t>Promotes </a:t>
            </a:r>
            <a:r>
              <a:rPr sz="1400" spc="5" dirty="0">
                <a:solidFill>
                  <a:srgbClr val="112859"/>
                </a:solidFill>
                <a:latin typeface="FreeSans"/>
                <a:cs typeface="FreeSans"/>
              </a:rPr>
              <a:t>sense </a:t>
            </a:r>
            <a:r>
              <a:rPr sz="1400" spc="25" dirty="0">
                <a:solidFill>
                  <a:srgbClr val="112859"/>
                </a:solidFill>
                <a:latin typeface="FreeSans"/>
                <a:cs typeface="FreeSans"/>
              </a:rPr>
              <a:t>of </a:t>
            </a:r>
            <a:r>
              <a:rPr sz="1400" dirty="0">
                <a:solidFill>
                  <a:srgbClr val="112859"/>
                </a:solidFill>
                <a:latin typeface="FreeSans"/>
                <a:cs typeface="FreeSans"/>
              </a:rPr>
              <a:t>stability </a:t>
            </a:r>
            <a:r>
              <a:rPr sz="1400" spc="5" dirty="0">
                <a:solidFill>
                  <a:srgbClr val="112859"/>
                </a:solidFill>
                <a:latin typeface="FreeSans"/>
                <a:cs typeface="FreeSans"/>
              </a:rPr>
              <a:t>and  </a:t>
            </a:r>
            <a:r>
              <a:rPr sz="1400" spc="15" dirty="0">
                <a:solidFill>
                  <a:srgbClr val="112859"/>
                </a:solidFill>
                <a:latin typeface="FreeSans"/>
                <a:cs typeface="FreeSans"/>
              </a:rPr>
              <a:t>well-being among </a:t>
            </a:r>
            <a:r>
              <a:rPr sz="1400" spc="20" dirty="0">
                <a:solidFill>
                  <a:srgbClr val="112859"/>
                </a:solidFill>
                <a:latin typeface="FreeSans"/>
                <a:cs typeface="FreeSans"/>
              </a:rPr>
              <a:t>your</a:t>
            </a:r>
            <a:r>
              <a:rPr sz="1400" spc="-15" dirty="0">
                <a:solidFill>
                  <a:srgbClr val="112859"/>
                </a:solidFill>
                <a:latin typeface="FreeSans"/>
                <a:cs typeface="FreeSans"/>
              </a:rPr>
              <a:t> </a:t>
            </a:r>
            <a:r>
              <a:rPr sz="1400" spc="20" dirty="0">
                <a:solidFill>
                  <a:srgbClr val="112859"/>
                </a:solidFill>
                <a:latin typeface="FreeSans"/>
                <a:cs typeface="FreeSans"/>
              </a:rPr>
              <a:t>employees</a:t>
            </a:r>
            <a:endParaRPr sz="1400">
              <a:latin typeface="FreeSans"/>
              <a:cs typeface="FreeSans"/>
            </a:endParaRPr>
          </a:p>
          <a:p>
            <a:pPr marL="348615" marR="63500" indent="-336550">
              <a:lnSpc>
                <a:spcPts val="165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i="1" spc="-55" dirty="0">
                <a:solidFill>
                  <a:srgbClr val="112859"/>
                </a:solidFill>
                <a:latin typeface="Arial"/>
                <a:cs typeface="Arial"/>
              </a:rPr>
              <a:t>Customer: </a:t>
            </a:r>
            <a:r>
              <a:rPr sz="1400" spc="10" dirty="0">
                <a:solidFill>
                  <a:srgbClr val="112859"/>
                </a:solidFill>
                <a:latin typeface="FreeSans"/>
                <a:cs typeface="FreeSans"/>
              </a:rPr>
              <a:t>Appeal </a:t>
            </a:r>
            <a:r>
              <a:rPr sz="1400" spc="35" dirty="0">
                <a:solidFill>
                  <a:srgbClr val="112859"/>
                </a:solidFill>
                <a:latin typeface="FreeSans"/>
                <a:cs typeface="FreeSans"/>
              </a:rPr>
              <a:t>to </a:t>
            </a:r>
            <a:r>
              <a:rPr sz="1400" spc="10" dirty="0">
                <a:solidFill>
                  <a:srgbClr val="112859"/>
                </a:solidFill>
                <a:latin typeface="FreeSans"/>
                <a:cs typeface="FreeSans"/>
              </a:rPr>
              <a:t>larger </a:t>
            </a:r>
            <a:r>
              <a:rPr sz="1400" spc="5" dirty="0">
                <a:solidFill>
                  <a:srgbClr val="112859"/>
                </a:solidFill>
                <a:latin typeface="FreeSans"/>
                <a:cs typeface="FreeSans"/>
              </a:rPr>
              <a:t>customer </a:t>
            </a:r>
            <a:r>
              <a:rPr sz="1400" dirty="0">
                <a:solidFill>
                  <a:srgbClr val="112859"/>
                </a:solidFill>
                <a:latin typeface="FreeSans"/>
                <a:cs typeface="FreeSans"/>
              </a:rPr>
              <a:t>base </a:t>
            </a:r>
            <a:r>
              <a:rPr sz="1400" spc="10" dirty="0">
                <a:solidFill>
                  <a:srgbClr val="112859"/>
                </a:solidFill>
                <a:latin typeface="FreeSans"/>
                <a:cs typeface="FreeSans"/>
              </a:rPr>
              <a:t>in  </a:t>
            </a:r>
            <a:r>
              <a:rPr sz="1400" spc="5" dirty="0">
                <a:solidFill>
                  <a:srgbClr val="112859"/>
                </a:solidFill>
                <a:latin typeface="FreeSans"/>
                <a:cs typeface="FreeSans"/>
              </a:rPr>
              <a:t>urban </a:t>
            </a:r>
            <a:r>
              <a:rPr sz="1400" spc="-10" dirty="0">
                <a:solidFill>
                  <a:srgbClr val="112859"/>
                </a:solidFill>
                <a:latin typeface="FreeSans"/>
                <a:cs typeface="FreeSans"/>
              </a:rPr>
              <a:t>areas </a:t>
            </a:r>
            <a:r>
              <a:rPr sz="1400" spc="5" dirty="0">
                <a:solidFill>
                  <a:srgbClr val="112859"/>
                </a:solidFill>
                <a:latin typeface="FreeSans"/>
                <a:cs typeface="FreeSans"/>
              </a:rPr>
              <a:t>that </a:t>
            </a:r>
            <a:r>
              <a:rPr sz="1400" spc="10" dirty="0">
                <a:solidFill>
                  <a:srgbClr val="112859"/>
                </a:solidFill>
                <a:latin typeface="FreeSans"/>
                <a:cs typeface="FreeSans"/>
              </a:rPr>
              <a:t>lean </a:t>
            </a:r>
            <a:r>
              <a:rPr sz="1400" spc="20" dirty="0">
                <a:solidFill>
                  <a:srgbClr val="112859"/>
                </a:solidFill>
                <a:latin typeface="FreeSans"/>
                <a:cs typeface="FreeSans"/>
              </a:rPr>
              <a:t>more </a:t>
            </a:r>
            <a:r>
              <a:rPr sz="1400" spc="35" dirty="0">
                <a:solidFill>
                  <a:srgbClr val="112859"/>
                </a:solidFill>
                <a:latin typeface="FreeSans"/>
                <a:cs typeface="FreeSans"/>
              </a:rPr>
              <a:t>to </a:t>
            </a:r>
            <a:r>
              <a:rPr sz="1400" spc="25" dirty="0">
                <a:solidFill>
                  <a:srgbClr val="112859"/>
                </a:solidFill>
                <a:latin typeface="FreeSans"/>
                <a:cs typeface="FreeSans"/>
              </a:rPr>
              <a:t>the</a:t>
            </a:r>
            <a:r>
              <a:rPr sz="1400" spc="-5" dirty="0">
                <a:solidFill>
                  <a:srgbClr val="112859"/>
                </a:solidFill>
                <a:latin typeface="FreeSans"/>
                <a:cs typeface="FreeSans"/>
              </a:rPr>
              <a:t> </a:t>
            </a:r>
            <a:r>
              <a:rPr sz="1400" spc="20" dirty="0">
                <a:solidFill>
                  <a:srgbClr val="112859"/>
                </a:solidFill>
                <a:latin typeface="FreeSans"/>
                <a:cs typeface="FreeSans"/>
              </a:rPr>
              <a:t>left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71439" y="2678369"/>
            <a:ext cx="2992118" cy="2272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1063" y="199450"/>
            <a:ext cx="2310770" cy="2310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72" y="265015"/>
            <a:ext cx="3469327" cy="984885"/>
          </a:xfrm>
        </p:spPr>
        <p:txBody>
          <a:bodyPr/>
          <a:lstStyle/>
          <a:p>
            <a:r>
              <a:rPr lang="en-US" dirty="0" smtClean="0"/>
              <a:t>Approach</a:t>
            </a:r>
            <a:br>
              <a:rPr lang="en-US" dirty="0" smtClean="0"/>
            </a:br>
            <a:r>
              <a:rPr lang="en-US" sz="1300" dirty="0" smtClean="0">
                <a:solidFill>
                  <a:srgbClr val="FF0000"/>
                </a:solidFill>
              </a:rPr>
              <a:t>Based on Cross Industry Standard Process for Data Mining (CRISP-DM)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28750"/>
            <a:ext cx="4114800" cy="305791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FreeSans"/>
              </a:rPr>
              <a:t> Look at the big picture.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FreeSans"/>
              </a:rPr>
              <a:t> Get the data.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FreeSans"/>
              </a:rPr>
              <a:t> Discover and visualize the data to gain insights.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FreeSans"/>
              </a:rPr>
              <a:t> Prepare the data for Machine Learning algorithms.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FreeSans"/>
              </a:rPr>
              <a:t> Select a model and train it.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FreeSans"/>
              </a:rPr>
              <a:t> Fine-tune your model.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FreeSans"/>
              </a:rPr>
              <a:t> Present your solution.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FreeSans"/>
              </a:rPr>
              <a:t> Launch, monitor, and maintain system.</a:t>
            </a:r>
          </a:p>
          <a:p>
            <a:endParaRPr lang="en-US" dirty="0"/>
          </a:p>
        </p:txBody>
      </p:sp>
      <p:pic>
        <p:nvPicPr>
          <p:cNvPr id="4" name="Picture 3" descr="app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742950"/>
            <a:ext cx="3497898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Data</a:t>
            </a:r>
            <a:r>
              <a:rPr spc="-225" dirty="0"/>
              <a:t> </a:t>
            </a:r>
            <a:r>
              <a:rPr spc="-130" dirty="0"/>
              <a:t>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673" y="670145"/>
            <a:ext cx="3816985" cy="4046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20E4B"/>
                </a:solidFill>
                <a:latin typeface="FreeSans"/>
                <a:cs typeface="FreeSans"/>
              </a:rPr>
              <a:t>Analysis </a:t>
            </a:r>
            <a:r>
              <a:rPr sz="1600" spc="5" dirty="0">
                <a:solidFill>
                  <a:srgbClr val="F20E4B"/>
                </a:solidFill>
                <a:latin typeface="FreeSans"/>
                <a:cs typeface="FreeSans"/>
              </a:rPr>
              <a:t>and</a:t>
            </a:r>
            <a:r>
              <a:rPr sz="1600" spc="25" dirty="0">
                <a:solidFill>
                  <a:srgbClr val="F20E4B"/>
                </a:solidFill>
                <a:latin typeface="FreeSans"/>
                <a:cs typeface="FreeSans"/>
              </a:rPr>
              <a:t> </a:t>
            </a:r>
            <a:r>
              <a:rPr sz="1600" spc="5" dirty="0">
                <a:solidFill>
                  <a:srgbClr val="F20E4B"/>
                </a:solidFill>
                <a:latin typeface="FreeSans"/>
                <a:cs typeface="FreeSans"/>
              </a:rPr>
              <a:t>Challenges</a:t>
            </a:r>
            <a:endParaRPr sz="1600">
              <a:latin typeface="FreeSans"/>
              <a:cs typeface="FreeSans"/>
            </a:endParaRPr>
          </a:p>
          <a:p>
            <a:pPr marL="12700">
              <a:lnSpc>
                <a:spcPts val="1664"/>
              </a:lnSpc>
              <a:spcBef>
                <a:spcPts val="1665"/>
              </a:spcBef>
            </a:pPr>
            <a:r>
              <a:rPr sz="1400" b="1" spc="-40" dirty="0">
                <a:solidFill>
                  <a:srgbClr val="112859"/>
                </a:solidFill>
                <a:latin typeface="Arial"/>
                <a:cs typeface="Arial"/>
              </a:rPr>
              <a:t>Cornell University</a:t>
            </a:r>
            <a:r>
              <a:rPr sz="1400" b="1" spc="-35" dirty="0">
                <a:solidFill>
                  <a:srgbClr val="112859"/>
                </a:solidFill>
                <a:latin typeface="Arial"/>
                <a:cs typeface="Arial"/>
              </a:rPr>
              <a:t> </a:t>
            </a:r>
            <a:r>
              <a:rPr sz="1400" b="1" spc="-65" dirty="0">
                <a:solidFill>
                  <a:srgbClr val="112859"/>
                </a:solidFill>
                <a:latin typeface="Arial"/>
                <a:cs typeface="Arial"/>
              </a:rPr>
              <a:t>Study:</a:t>
            </a:r>
            <a:endParaRPr sz="1400">
              <a:latin typeface="Arial"/>
              <a:cs typeface="Arial"/>
            </a:endParaRPr>
          </a:p>
          <a:p>
            <a:pPr marL="469265" marR="612775" indent="-336550">
              <a:lnSpc>
                <a:spcPts val="1650"/>
              </a:lnSpc>
              <a:spcBef>
                <a:spcPts val="6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112859"/>
                </a:solidFill>
                <a:latin typeface="FreeSans"/>
                <a:cs typeface="FreeSans"/>
              </a:rPr>
              <a:t>Dataset biased </a:t>
            </a:r>
            <a:r>
              <a:rPr sz="1400" spc="5" dirty="0">
                <a:solidFill>
                  <a:srgbClr val="112859"/>
                </a:solidFill>
                <a:latin typeface="FreeSans"/>
                <a:cs typeface="FreeSans"/>
              </a:rPr>
              <a:t>towards </a:t>
            </a:r>
            <a:r>
              <a:rPr sz="1400" spc="-15" dirty="0">
                <a:solidFill>
                  <a:srgbClr val="112859"/>
                </a:solidFill>
                <a:latin typeface="FreeSans"/>
                <a:cs typeface="FreeSans"/>
              </a:rPr>
              <a:t>racism </a:t>
            </a:r>
            <a:r>
              <a:rPr sz="1400" spc="5" dirty="0">
                <a:solidFill>
                  <a:srgbClr val="112859"/>
                </a:solidFill>
                <a:latin typeface="FreeSans"/>
                <a:cs typeface="FreeSans"/>
              </a:rPr>
              <a:t>and  </a:t>
            </a:r>
            <a:r>
              <a:rPr sz="1400" spc="20" dirty="0">
                <a:solidFill>
                  <a:srgbClr val="112859"/>
                </a:solidFill>
                <a:latin typeface="FreeSans"/>
                <a:cs typeface="FreeSans"/>
              </a:rPr>
              <a:t>homophobic</a:t>
            </a:r>
            <a:r>
              <a:rPr sz="1400" spc="5" dirty="0">
                <a:solidFill>
                  <a:srgbClr val="112859"/>
                </a:solidFill>
                <a:latin typeface="FreeSans"/>
                <a:cs typeface="FreeSans"/>
              </a:rPr>
              <a:t> </a:t>
            </a:r>
            <a:r>
              <a:rPr sz="1400" spc="15" dirty="0">
                <a:solidFill>
                  <a:srgbClr val="112859"/>
                </a:solidFill>
                <a:latin typeface="FreeSans"/>
                <a:cs typeface="FreeSans"/>
              </a:rPr>
              <a:t>tweets</a:t>
            </a:r>
            <a:endParaRPr sz="1400">
              <a:latin typeface="FreeSans"/>
              <a:cs typeface="FreeSans"/>
            </a:endParaRPr>
          </a:p>
          <a:p>
            <a:pPr marL="469265" marR="36830" indent="-336550">
              <a:lnSpc>
                <a:spcPts val="165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-20" dirty="0">
                <a:solidFill>
                  <a:srgbClr val="112859"/>
                </a:solidFill>
                <a:latin typeface="FreeSans"/>
                <a:cs typeface="FreeSans"/>
              </a:rPr>
              <a:t>Easier </a:t>
            </a:r>
            <a:r>
              <a:rPr sz="1400" spc="35" dirty="0">
                <a:solidFill>
                  <a:srgbClr val="112859"/>
                </a:solidFill>
                <a:latin typeface="FreeSans"/>
                <a:cs typeface="FreeSans"/>
              </a:rPr>
              <a:t>to </a:t>
            </a:r>
            <a:r>
              <a:rPr sz="1400" dirty="0">
                <a:solidFill>
                  <a:srgbClr val="112859"/>
                </a:solidFill>
                <a:latin typeface="FreeSans"/>
                <a:cs typeface="FreeSans"/>
              </a:rPr>
              <a:t>label, misogynistic terms </a:t>
            </a:r>
            <a:r>
              <a:rPr sz="1400" spc="20" dirty="0">
                <a:solidFill>
                  <a:srgbClr val="112859"/>
                </a:solidFill>
                <a:latin typeface="FreeSans"/>
                <a:cs typeface="FreeSans"/>
              </a:rPr>
              <a:t>more  </a:t>
            </a:r>
            <a:r>
              <a:rPr sz="1400" dirty="0">
                <a:solidFill>
                  <a:srgbClr val="112859"/>
                </a:solidFill>
                <a:latin typeface="FreeSans"/>
                <a:cs typeface="FreeSans"/>
              </a:rPr>
              <a:t>ambiguous, </a:t>
            </a:r>
            <a:r>
              <a:rPr sz="1400" spc="5" dirty="0">
                <a:solidFill>
                  <a:srgbClr val="112859"/>
                </a:solidFill>
                <a:latin typeface="FreeSans"/>
                <a:cs typeface="FreeSans"/>
              </a:rPr>
              <a:t>human </a:t>
            </a:r>
            <a:r>
              <a:rPr sz="1400" spc="-5" dirty="0">
                <a:solidFill>
                  <a:srgbClr val="112859"/>
                </a:solidFill>
                <a:latin typeface="FreeSans"/>
                <a:cs typeface="FreeSans"/>
              </a:rPr>
              <a:t>classiﬁers </a:t>
            </a:r>
            <a:r>
              <a:rPr sz="1400" spc="20" dirty="0">
                <a:solidFill>
                  <a:srgbClr val="112859"/>
                </a:solidFill>
                <a:latin typeface="FreeSans"/>
                <a:cs typeface="FreeSans"/>
              </a:rPr>
              <a:t>more </a:t>
            </a:r>
            <a:r>
              <a:rPr sz="1400" dirty="0">
                <a:solidFill>
                  <a:srgbClr val="112859"/>
                </a:solidFill>
                <a:latin typeface="FreeSans"/>
                <a:cs typeface="FreeSans"/>
              </a:rPr>
              <a:t>biased  </a:t>
            </a:r>
            <a:r>
              <a:rPr sz="1400" spc="-5" dirty="0">
                <a:solidFill>
                  <a:srgbClr val="112859"/>
                </a:solidFill>
                <a:latin typeface="FreeSans"/>
                <a:cs typeface="FreeSans"/>
              </a:rPr>
              <a:t>against</a:t>
            </a:r>
            <a:r>
              <a:rPr sz="1400" spc="5" dirty="0">
                <a:solidFill>
                  <a:srgbClr val="112859"/>
                </a:solidFill>
                <a:latin typeface="FreeSans"/>
                <a:cs typeface="FreeSans"/>
              </a:rPr>
              <a:t> </a:t>
            </a:r>
            <a:r>
              <a:rPr sz="1400" spc="10" dirty="0">
                <a:solidFill>
                  <a:srgbClr val="112859"/>
                </a:solidFill>
                <a:latin typeface="FreeSans"/>
                <a:cs typeface="FreeSans"/>
              </a:rPr>
              <a:t>misogyny</a:t>
            </a:r>
            <a:endParaRPr sz="1400">
              <a:latin typeface="FreeSans"/>
              <a:cs typeface="FreeSans"/>
            </a:endParaRPr>
          </a:p>
          <a:p>
            <a:pPr marL="469900" indent="-336550">
              <a:lnSpc>
                <a:spcPts val="16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20" dirty="0">
                <a:solidFill>
                  <a:srgbClr val="112859"/>
                </a:solidFill>
                <a:latin typeface="FreeSans"/>
                <a:cs typeface="FreeSans"/>
              </a:rPr>
              <a:t>Huge </a:t>
            </a:r>
            <a:r>
              <a:rPr sz="1400" spc="-25" dirty="0">
                <a:solidFill>
                  <a:srgbClr val="112859"/>
                </a:solidFill>
                <a:latin typeface="FreeSans"/>
                <a:cs typeface="FreeSans"/>
              </a:rPr>
              <a:t>class</a:t>
            </a:r>
            <a:r>
              <a:rPr sz="1400" spc="-5" dirty="0">
                <a:solidFill>
                  <a:srgbClr val="112859"/>
                </a:solidFill>
                <a:latin typeface="FreeSans"/>
                <a:cs typeface="FreeSans"/>
              </a:rPr>
              <a:t> </a:t>
            </a:r>
            <a:r>
              <a:rPr sz="1400" dirty="0">
                <a:solidFill>
                  <a:srgbClr val="112859"/>
                </a:solidFill>
                <a:latin typeface="FreeSans"/>
                <a:cs typeface="FreeSans"/>
              </a:rPr>
              <a:t>imbalance:</a:t>
            </a:r>
            <a:endParaRPr sz="1400">
              <a:latin typeface="FreeSans"/>
              <a:cs typeface="FreeSan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112859"/>
              </a:buClr>
              <a:buFont typeface="Arial"/>
              <a:buChar char="●"/>
            </a:pPr>
            <a:endParaRPr sz="1300">
              <a:latin typeface="FreeSans"/>
              <a:cs typeface="FreeSans"/>
            </a:endParaRPr>
          </a:p>
          <a:p>
            <a:pPr marL="12700">
              <a:lnSpc>
                <a:spcPts val="1664"/>
              </a:lnSpc>
              <a:spcBef>
                <a:spcPts val="5"/>
              </a:spcBef>
            </a:pPr>
            <a:r>
              <a:rPr sz="1400" b="1" spc="-40" dirty="0">
                <a:solidFill>
                  <a:srgbClr val="112859"/>
                </a:solidFill>
                <a:latin typeface="Arial"/>
                <a:cs typeface="Arial"/>
              </a:rPr>
              <a:t>Aristotle University</a:t>
            </a:r>
            <a:r>
              <a:rPr sz="1400" b="1" spc="-30" dirty="0">
                <a:solidFill>
                  <a:srgbClr val="112859"/>
                </a:solidFill>
                <a:latin typeface="Arial"/>
                <a:cs typeface="Arial"/>
              </a:rPr>
              <a:t> </a:t>
            </a:r>
            <a:r>
              <a:rPr sz="1400" b="1" spc="-65" dirty="0">
                <a:solidFill>
                  <a:srgbClr val="112859"/>
                </a:solidFill>
                <a:latin typeface="Arial"/>
                <a:cs typeface="Arial"/>
              </a:rPr>
              <a:t>Study:</a:t>
            </a:r>
            <a:endParaRPr sz="1400">
              <a:latin typeface="Arial"/>
              <a:cs typeface="Arial"/>
            </a:endParaRPr>
          </a:p>
          <a:p>
            <a:pPr marL="469265" marR="483870" indent="-336550">
              <a:lnSpc>
                <a:spcPts val="1650"/>
              </a:lnSpc>
              <a:spcBef>
                <a:spcPts val="6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112859"/>
                </a:solidFill>
                <a:latin typeface="FreeSans"/>
                <a:cs typeface="FreeSans"/>
              </a:rPr>
              <a:t>Dataset </a:t>
            </a:r>
            <a:r>
              <a:rPr sz="1400" spc="15" dirty="0">
                <a:solidFill>
                  <a:srgbClr val="112859"/>
                </a:solidFill>
                <a:latin typeface="FreeSans"/>
                <a:cs typeface="FreeSans"/>
              </a:rPr>
              <a:t>included </a:t>
            </a:r>
            <a:r>
              <a:rPr sz="1400" spc="-20" dirty="0">
                <a:solidFill>
                  <a:srgbClr val="112859"/>
                </a:solidFill>
                <a:latin typeface="FreeSans"/>
                <a:cs typeface="FreeSans"/>
              </a:rPr>
              <a:t>Sexism </a:t>
            </a:r>
            <a:r>
              <a:rPr sz="1400" spc="5" dirty="0">
                <a:solidFill>
                  <a:srgbClr val="112859"/>
                </a:solidFill>
                <a:latin typeface="FreeSans"/>
                <a:cs typeface="FreeSans"/>
              </a:rPr>
              <a:t>and </a:t>
            </a:r>
            <a:r>
              <a:rPr sz="1400" spc="-45" dirty="0">
                <a:solidFill>
                  <a:srgbClr val="112859"/>
                </a:solidFill>
                <a:latin typeface="FreeSans"/>
                <a:cs typeface="FreeSans"/>
              </a:rPr>
              <a:t>Racism  </a:t>
            </a:r>
            <a:r>
              <a:rPr sz="1400" spc="15" dirty="0">
                <a:solidFill>
                  <a:srgbClr val="112859"/>
                </a:solidFill>
                <a:latin typeface="FreeSans"/>
                <a:cs typeface="FreeSans"/>
              </a:rPr>
              <a:t>labeled</a:t>
            </a:r>
            <a:r>
              <a:rPr sz="1400" spc="5" dirty="0">
                <a:solidFill>
                  <a:srgbClr val="112859"/>
                </a:solidFill>
                <a:latin typeface="FreeSans"/>
                <a:cs typeface="FreeSans"/>
              </a:rPr>
              <a:t> </a:t>
            </a:r>
            <a:r>
              <a:rPr sz="1400" spc="15" dirty="0">
                <a:solidFill>
                  <a:srgbClr val="112859"/>
                </a:solidFill>
                <a:latin typeface="FreeSans"/>
                <a:cs typeface="FreeSans"/>
              </a:rPr>
              <a:t>tweets</a:t>
            </a:r>
            <a:endParaRPr sz="1400">
              <a:latin typeface="FreeSans"/>
              <a:cs typeface="FreeSans"/>
            </a:endParaRPr>
          </a:p>
          <a:p>
            <a:pPr marL="469265" marR="5080" indent="-336550">
              <a:lnSpc>
                <a:spcPts val="165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5" dirty="0">
                <a:solidFill>
                  <a:srgbClr val="112859"/>
                </a:solidFill>
                <a:latin typeface="FreeSans"/>
                <a:cs typeface="FreeSans"/>
              </a:rPr>
              <a:t>Acquire </a:t>
            </a:r>
            <a:r>
              <a:rPr sz="1400" spc="20" dirty="0">
                <a:solidFill>
                  <a:srgbClr val="112859"/>
                </a:solidFill>
                <a:latin typeface="FreeSans"/>
                <a:cs typeface="FreeSans"/>
              </a:rPr>
              <a:t>more </a:t>
            </a:r>
            <a:r>
              <a:rPr sz="1400" spc="10" dirty="0">
                <a:solidFill>
                  <a:srgbClr val="112859"/>
                </a:solidFill>
                <a:latin typeface="FreeSans"/>
                <a:cs typeface="FreeSans"/>
              </a:rPr>
              <a:t>hate-labelled </a:t>
            </a:r>
            <a:r>
              <a:rPr sz="1400" spc="15" dirty="0">
                <a:solidFill>
                  <a:srgbClr val="112859"/>
                </a:solidFill>
                <a:latin typeface="FreeSans"/>
                <a:cs typeface="FreeSans"/>
              </a:rPr>
              <a:t>tweets </a:t>
            </a:r>
            <a:r>
              <a:rPr sz="1400" spc="20" dirty="0">
                <a:solidFill>
                  <a:srgbClr val="112859"/>
                </a:solidFill>
                <a:latin typeface="FreeSans"/>
                <a:cs typeface="FreeSans"/>
              </a:rPr>
              <a:t>through  </a:t>
            </a:r>
            <a:r>
              <a:rPr sz="1400" spc="-55" dirty="0">
                <a:solidFill>
                  <a:srgbClr val="112859"/>
                </a:solidFill>
                <a:latin typeface="FreeSans"/>
                <a:cs typeface="FreeSans"/>
              </a:rPr>
              <a:t>API </a:t>
            </a:r>
            <a:r>
              <a:rPr sz="1400" spc="5" dirty="0">
                <a:solidFill>
                  <a:srgbClr val="112859"/>
                </a:solidFill>
                <a:latin typeface="FreeSans"/>
                <a:cs typeface="FreeSans"/>
              </a:rPr>
              <a:t>using </a:t>
            </a:r>
            <a:r>
              <a:rPr sz="1400" spc="-10" dirty="0">
                <a:solidFill>
                  <a:srgbClr val="112859"/>
                </a:solidFill>
                <a:latin typeface="FreeSans"/>
                <a:cs typeface="FreeSans"/>
              </a:rPr>
              <a:t>Tweet </a:t>
            </a:r>
            <a:r>
              <a:rPr sz="1400" spc="-30" dirty="0">
                <a:solidFill>
                  <a:srgbClr val="112859"/>
                </a:solidFill>
                <a:latin typeface="FreeSans"/>
                <a:cs typeface="FreeSans"/>
              </a:rPr>
              <a:t>ID </a:t>
            </a:r>
            <a:r>
              <a:rPr sz="1400" spc="25" dirty="0">
                <a:solidFill>
                  <a:srgbClr val="112859"/>
                </a:solidFill>
                <a:latin typeface="FreeSans"/>
                <a:cs typeface="FreeSans"/>
              </a:rPr>
              <a:t>lookup </a:t>
            </a:r>
            <a:r>
              <a:rPr sz="1400" spc="10" dirty="0">
                <a:solidFill>
                  <a:srgbClr val="112859"/>
                </a:solidFill>
                <a:latin typeface="FreeSans"/>
                <a:cs typeface="FreeSans"/>
              </a:rPr>
              <a:t>from</a:t>
            </a:r>
            <a:r>
              <a:rPr sz="1400" spc="100" dirty="0">
                <a:solidFill>
                  <a:srgbClr val="112859"/>
                </a:solidFill>
                <a:latin typeface="FreeSans"/>
                <a:cs typeface="FreeSans"/>
              </a:rPr>
              <a:t> </a:t>
            </a:r>
            <a:r>
              <a:rPr sz="1400" spc="-5" dirty="0">
                <a:solidFill>
                  <a:srgbClr val="112859"/>
                </a:solidFill>
                <a:latin typeface="FreeSans"/>
                <a:cs typeface="FreeSans"/>
              </a:rPr>
              <a:t>datasets</a:t>
            </a:r>
            <a:endParaRPr sz="1400">
              <a:latin typeface="FreeSans"/>
              <a:cs typeface="FreeSan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12859"/>
              </a:buClr>
              <a:buFont typeface="Arial"/>
              <a:buChar char="●"/>
            </a:pPr>
            <a:endParaRPr sz="1300">
              <a:latin typeface="FreeSans"/>
              <a:cs typeface="FreeSans"/>
            </a:endParaRPr>
          </a:p>
          <a:p>
            <a:pPr marL="12700">
              <a:lnSpc>
                <a:spcPts val="1664"/>
              </a:lnSpc>
              <a:spcBef>
                <a:spcPts val="5"/>
              </a:spcBef>
            </a:pPr>
            <a:r>
              <a:rPr sz="1400" b="1" spc="-40" dirty="0">
                <a:solidFill>
                  <a:srgbClr val="112859"/>
                </a:solidFill>
                <a:latin typeface="Arial"/>
                <a:cs typeface="Arial"/>
              </a:rPr>
              <a:t>Challenge:</a:t>
            </a:r>
            <a:endParaRPr sz="1400">
              <a:latin typeface="Arial"/>
              <a:cs typeface="Arial"/>
            </a:endParaRPr>
          </a:p>
          <a:p>
            <a:pPr marL="469265" marR="563880" indent="-336550">
              <a:lnSpc>
                <a:spcPts val="1650"/>
              </a:lnSpc>
              <a:spcBef>
                <a:spcPts val="6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20" dirty="0">
                <a:solidFill>
                  <a:srgbClr val="112859"/>
                </a:solidFill>
                <a:latin typeface="FreeSans"/>
                <a:cs typeface="FreeSans"/>
              </a:rPr>
              <a:t>Diﬀerentiating </a:t>
            </a:r>
            <a:r>
              <a:rPr sz="1400" spc="25" dirty="0">
                <a:solidFill>
                  <a:srgbClr val="112859"/>
                </a:solidFill>
                <a:latin typeface="FreeSans"/>
                <a:cs typeface="FreeSans"/>
              </a:rPr>
              <a:t>between </a:t>
            </a:r>
            <a:r>
              <a:rPr sz="1400" spc="15" dirty="0">
                <a:solidFill>
                  <a:srgbClr val="112859"/>
                </a:solidFill>
                <a:latin typeface="FreeSans"/>
                <a:cs typeface="FreeSans"/>
              </a:rPr>
              <a:t>hate</a:t>
            </a:r>
            <a:r>
              <a:rPr sz="1400" spc="-75" dirty="0">
                <a:solidFill>
                  <a:srgbClr val="112859"/>
                </a:solidFill>
                <a:latin typeface="FreeSans"/>
                <a:cs typeface="FreeSans"/>
              </a:rPr>
              <a:t> </a:t>
            </a:r>
            <a:r>
              <a:rPr sz="1400" spc="-5" dirty="0">
                <a:solidFill>
                  <a:srgbClr val="112859"/>
                </a:solidFill>
                <a:latin typeface="FreeSans"/>
                <a:cs typeface="FreeSans"/>
              </a:rPr>
              <a:t>versus  </a:t>
            </a:r>
            <a:r>
              <a:rPr sz="1400" spc="25" dirty="0">
                <a:solidFill>
                  <a:srgbClr val="112859"/>
                </a:solidFill>
                <a:latin typeface="FreeSans"/>
                <a:cs typeface="FreeSans"/>
              </a:rPr>
              <a:t>oﬀensive</a:t>
            </a:r>
            <a:r>
              <a:rPr sz="1400" spc="5" dirty="0">
                <a:solidFill>
                  <a:srgbClr val="112859"/>
                </a:solidFill>
                <a:latin typeface="FreeSans"/>
                <a:cs typeface="FreeSans"/>
              </a:rPr>
              <a:t> </a:t>
            </a:r>
            <a:r>
              <a:rPr sz="1400" spc="15" dirty="0">
                <a:solidFill>
                  <a:srgbClr val="112859"/>
                </a:solidFill>
                <a:latin typeface="FreeSans"/>
                <a:cs typeface="FreeSans"/>
              </a:rPr>
              <a:t>tweets</a:t>
            </a:r>
            <a:endParaRPr sz="1400">
              <a:latin typeface="FreeSans"/>
              <a:cs typeface="Free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361950"/>
            <a:ext cx="3592793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C:\Users\Dell\Downloads\hate_speech_wordclou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5278" y="3486150"/>
            <a:ext cx="1969785" cy="990600"/>
          </a:xfrm>
          <a:prstGeom prst="rect">
            <a:avLst/>
          </a:prstGeom>
          <a:noFill/>
        </p:spPr>
      </p:pic>
      <p:pic>
        <p:nvPicPr>
          <p:cNvPr id="1029" name="Picture 5" descr="C:\Users\Dell\Downloads\not_hate_speech_wordclou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3585" y="3486150"/>
            <a:ext cx="1989198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995" y="476415"/>
            <a:ext cx="20326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>
                <a:solidFill>
                  <a:srgbClr val="23282D"/>
                </a:solidFill>
              </a:rPr>
              <a:t>Methodology</a:t>
            </a:r>
          </a:p>
        </p:txBody>
      </p:sp>
      <p:sp>
        <p:nvSpPr>
          <p:cNvPr id="4" name="object 4"/>
          <p:cNvSpPr/>
          <p:nvPr/>
        </p:nvSpPr>
        <p:spPr>
          <a:xfrm>
            <a:off x="385572" y="1387576"/>
            <a:ext cx="3906520" cy="777240"/>
          </a:xfrm>
          <a:custGeom>
            <a:avLst/>
            <a:gdLst/>
            <a:ahLst/>
            <a:cxnLst/>
            <a:rect l="l" t="t" r="r" b="b"/>
            <a:pathLst>
              <a:path w="3906520" h="777239">
                <a:moveTo>
                  <a:pt x="3906189" y="259080"/>
                </a:moveTo>
                <a:lnTo>
                  <a:pt x="3218205" y="259080"/>
                </a:lnTo>
                <a:lnTo>
                  <a:pt x="3218205" y="0"/>
                </a:lnTo>
                <a:lnTo>
                  <a:pt x="0" y="0"/>
                </a:lnTo>
                <a:lnTo>
                  <a:pt x="0" y="259080"/>
                </a:lnTo>
                <a:lnTo>
                  <a:pt x="0" y="518160"/>
                </a:lnTo>
                <a:lnTo>
                  <a:pt x="0" y="777240"/>
                </a:lnTo>
                <a:lnTo>
                  <a:pt x="1493329" y="777240"/>
                </a:lnTo>
                <a:lnTo>
                  <a:pt x="1493329" y="518160"/>
                </a:lnTo>
                <a:lnTo>
                  <a:pt x="3906189" y="518160"/>
                </a:lnTo>
                <a:lnTo>
                  <a:pt x="3906189" y="25908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572" y="2423896"/>
            <a:ext cx="3735070" cy="1295400"/>
          </a:xfrm>
          <a:custGeom>
            <a:avLst/>
            <a:gdLst/>
            <a:ahLst/>
            <a:cxnLst/>
            <a:rect l="l" t="t" r="r" b="b"/>
            <a:pathLst>
              <a:path w="3735070" h="1295400">
                <a:moveTo>
                  <a:pt x="3734841" y="518160"/>
                </a:moveTo>
                <a:lnTo>
                  <a:pt x="3047746" y="518160"/>
                </a:lnTo>
                <a:lnTo>
                  <a:pt x="3047746" y="259080"/>
                </a:lnTo>
                <a:lnTo>
                  <a:pt x="3413518" y="259080"/>
                </a:lnTo>
                <a:lnTo>
                  <a:pt x="3413518" y="0"/>
                </a:lnTo>
                <a:lnTo>
                  <a:pt x="0" y="0"/>
                </a:lnTo>
                <a:lnTo>
                  <a:pt x="0" y="259080"/>
                </a:lnTo>
                <a:lnTo>
                  <a:pt x="0" y="518160"/>
                </a:lnTo>
                <a:lnTo>
                  <a:pt x="0" y="777240"/>
                </a:lnTo>
                <a:lnTo>
                  <a:pt x="0" y="1036320"/>
                </a:lnTo>
                <a:lnTo>
                  <a:pt x="0" y="1295400"/>
                </a:lnTo>
                <a:lnTo>
                  <a:pt x="601002" y="1295400"/>
                </a:lnTo>
                <a:lnTo>
                  <a:pt x="601002" y="1036320"/>
                </a:lnTo>
                <a:lnTo>
                  <a:pt x="3469411" y="1036320"/>
                </a:lnTo>
                <a:lnTo>
                  <a:pt x="3469411" y="777240"/>
                </a:lnTo>
                <a:lnTo>
                  <a:pt x="3734841" y="777240"/>
                </a:lnTo>
                <a:lnTo>
                  <a:pt x="3734841" y="51816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2874" y="1366234"/>
            <a:ext cx="3933825" cy="235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23282D"/>
                </a:solidFill>
                <a:latin typeface="FreeSans"/>
                <a:cs typeface="FreeSans"/>
              </a:rPr>
              <a:t>With </a:t>
            </a:r>
            <a:r>
              <a:rPr sz="1700" spc="-125" dirty="0">
                <a:solidFill>
                  <a:srgbClr val="23282D"/>
                </a:solidFill>
                <a:latin typeface="FreeSans"/>
                <a:cs typeface="FreeSans"/>
              </a:rPr>
              <a:t>NLP, </a:t>
            </a:r>
            <a:r>
              <a:rPr sz="1700" spc="10" dirty="0">
                <a:solidFill>
                  <a:srgbClr val="23282D"/>
                </a:solidFill>
                <a:latin typeface="FreeSans"/>
                <a:cs typeface="FreeSans"/>
              </a:rPr>
              <a:t>computers </a:t>
            </a:r>
            <a:r>
              <a:rPr sz="1700" spc="5" dirty="0">
                <a:solidFill>
                  <a:srgbClr val="23282D"/>
                </a:solidFill>
                <a:latin typeface="FreeSans"/>
                <a:cs typeface="FreeSans"/>
              </a:rPr>
              <a:t>are </a:t>
            </a:r>
            <a:r>
              <a:rPr sz="1700" spc="15" dirty="0">
                <a:solidFill>
                  <a:srgbClr val="23282D"/>
                </a:solidFill>
                <a:latin typeface="FreeSans"/>
                <a:cs typeface="FreeSans"/>
              </a:rPr>
              <a:t>taught </a:t>
            </a:r>
            <a:r>
              <a:rPr sz="1700" spc="40" dirty="0">
                <a:solidFill>
                  <a:srgbClr val="23282D"/>
                </a:solidFill>
                <a:latin typeface="FreeSans"/>
                <a:cs typeface="FreeSans"/>
              </a:rPr>
              <a:t>to  </a:t>
            </a:r>
            <a:r>
              <a:rPr sz="1700" spc="10" dirty="0">
                <a:solidFill>
                  <a:srgbClr val="23282D"/>
                </a:solidFill>
                <a:latin typeface="FreeSans"/>
                <a:cs typeface="FreeSans"/>
              </a:rPr>
              <a:t>understand </a:t>
            </a:r>
            <a:r>
              <a:rPr sz="1700" spc="5" dirty="0">
                <a:solidFill>
                  <a:srgbClr val="23282D"/>
                </a:solidFill>
                <a:latin typeface="FreeSans"/>
                <a:cs typeface="FreeSans"/>
              </a:rPr>
              <a:t>human language, </a:t>
            </a:r>
            <a:r>
              <a:rPr sz="1700" spc="-10" dirty="0">
                <a:solidFill>
                  <a:srgbClr val="23282D"/>
                </a:solidFill>
                <a:latin typeface="FreeSans"/>
                <a:cs typeface="FreeSans"/>
              </a:rPr>
              <a:t>its </a:t>
            </a:r>
            <a:r>
              <a:rPr sz="1700" spc="15" dirty="0">
                <a:solidFill>
                  <a:srgbClr val="23282D"/>
                </a:solidFill>
                <a:latin typeface="FreeSans"/>
                <a:cs typeface="FreeSans"/>
              </a:rPr>
              <a:t>meaning  </a:t>
            </a:r>
            <a:r>
              <a:rPr sz="1700" spc="5" dirty="0">
                <a:solidFill>
                  <a:srgbClr val="23282D"/>
                </a:solidFill>
                <a:latin typeface="FreeSans"/>
                <a:cs typeface="FreeSans"/>
              </a:rPr>
              <a:t>and sentiments.</a:t>
            </a:r>
            <a:endParaRPr sz="1700">
              <a:latin typeface="FreeSans"/>
              <a:cs typeface="FreeSan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50">
              <a:latin typeface="FreeSans"/>
              <a:cs typeface="FreeSans"/>
            </a:endParaRPr>
          </a:p>
          <a:p>
            <a:pPr marL="12700" marR="176530">
              <a:lnSpc>
                <a:spcPct val="100000"/>
              </a:lnSpc>
            </a:pPr>
            <a:r>
              <a:rPr sz="1700" spc="-25" dirty="0">
                <a:solidFill>
                  <a:srgbClr val="23282D"/>
                </a:solidFill>
                <a:latin typeface="FreeSans"/>
                <a:cs typeface="FreeSans"/>
              </a:rPr>
              <a:t>In </a:t>
            </a:r>
            <a:r>
              <a:rPr sz="1700" spc="25" dirty="0">
                <a:solidFill>
                  <a:srgbClr val="23282D"/>
                </a:solidFill>
                <a:latin typeface="FreeSans"/>
                <a:cs typeface="FreeSans"/>
              </a:rPr>
              <a:t>order </a:t>
            </a:r>
            <a:r>
              <a:rPr sz="1700" spc="40" dirty="0">
                <a:solidFill>
                  <a:srgbClr val="23282D"/>
                </a:solidFill>
                <a:latin typeface="FreeSans"/>
                <a:cs typeface="FreeSans"/>
              </a:rPr>
              <a:t>to </a:t>
            </a:r>
            <a:r>
              <a:rPr sz="1700" dirty="0">
                <a:solidFill>
                  <a:srgbClr val="23282D"/>
                </a:solidFill>
                <a:latin typeface="FreeSans"/>
                <a:cs typeface="FreeSans"/>
              </a:rPr>
              <a:t>translate </a:t>
            </a:r>
            <a:r>
              <a:rPr sz="1700" spc="20" dirty="0">
                <a:solidFill>
                  <a:srgbClr val="23282D"/>
                </a:solidFill>
                <a:latin typeface="FreeSans"/>
                <a:cs typeface="FreeSans"/>
              </a:rPr>
              <a:t>complex </a:t>
            </a:r>
            <a:r>
              <a:rPr sz="1700" dirty="0">
                <a:solidFill>
                  <a:srgbClr val="23282D"/>
                </a:solidFill>
                <a:latin typeface="FreeSans"/>
                <a:cs typeface="FreeSans"/>
              </a:rPr>
              <a:t>natural  </a:t>
            </a:r>
            <a:r>
              <a:rPr sz="1700" spc="5" dirty="0">
                <a:solidFill>
                  <a:srgbClr val="23282D"/>
                </a:solidFill>
                <a:latin typeface="FreeSans"/>
                <a:cs typeface="FreeSans"/>
              </a:rPr>
              <a:t>human </a:t>
            </a:r>
            <a:r>
              <a:rPr sz="1700" spc="15" dirty="0">
                <a:solidFill>
                  <a:srgbClr val="23282D"/>
                </a:solidFill>
                <a:latin typeface="FreeSans"/>
                <a:cs typeface="FreeSans"/>
              </a:rPr>
              <a:t>language </a:t>
            </a:r>
            <a:r>
              <a:rPr sz="1700" spc="25" dirty="0">
                <a:solidFill>
                  <a:srgbClr val="23282D"/>
                </a:solidFill>
                <a:latin typeface="FreeSans"/>
                <a:cs typeface="FreeSans"/>
              </a:rPr>
              <a:t>into </a:t>
            </a:r>
            <a:r>
              <a:rPr sz="1700" spc="-5" dirty="0">
                <a:solidFill>
                  <a:srgbClr val="23282D"/>
                </a:solidFill>
                <a:latin typeface="FreeSans"/>
                <a:cs typeface="FreeSans"/>
              </a:rPr>
              <a:t>systematic  </a:t>
            </a:r>
            <a:r>
              <a:rPr sz="1700" spc="10" dirty="0">
                <a:solidFill>
                  <a:srgbClr val="23282D"/>
                </a:solidFill>
                <a:latin typeface="FreeSans"/>
                <a:cs typeface="FreeSans"/>
              </a:rPr>
              <a:t>constructed </a:t>
            </a:r>
            <a:r>
              <a:rPr sz="1700" spc="-5" dirty="0">
                <a:solidFill>
                  <a:srgbClr val="23282D"/>
                </a:solidFill>
                <a:latin typeface="FreeSans"/>
                <a:cs typeface="FreeSans"/>
              </a:rPr>
              <a:t>features, </a:t>
            </a:r>
            <a:r>
              <a:rPr sz="1700" spc="35" dirty="0">
                <a:solidFill>
                  <a:srgbClr val="23282D"/>
                </a:solidFill>
                <a:latin typeface="FreeSans"/>
                <a:cs typeface="FreeSans"/>
              </a:rPr>
              <a:t>we need </a:t>
            </a:r>
            <a:r>
              <a:rPr sz="1700" spc="40" dirty="0">
                <a:solidFill>
                  <a:srgbClr val="23282D"/>
                </a:solidFill>
                <a:latin typeface="FreeSans"/>
                <a:cs typeface="FreeSans"/>
              </a:rPr>
              <a:t>to</a:t>
            </a:r>
            <a:r>
              <a:rPr sz="1700" spc="-15" dirty="0">
                <a:solidFill>
                  <a:srgbClr val="23282D"/>
                </a:solidFill>
                <a:latin typeface="FreeSans"/>
                <a:cs typeface="FreeSans"/>
              </a:rPr>
              <a:t> </a:t>
            </a:r>
            <a:r>
              <a:rPr sz="1700" spc="30" dirty="0">
                <a:solidFill>
                  <a:srgbClr val="23282D"/>
                </a:solidFill>
                <a:latin typeface="FreeSans"/>
                <a:cs typeface="FreeSans"/>
              </a:rPr>
              <a:t>follow  </a:t>
            </a:r>
            <a:r>
              <a:rPr sz="1700" spc="15" dirty="0">
                <a:solidFill>
                  <a:srgbClr val="23282D"/>
                </a:solidFill>
                <a:latin typeface="FreeSans"/>
                <a:cs typeface="FreeSans"/>
              </a:rPr>
              <a:t>some </a:t>
            </a:r>
            <a:r>
              <a:rPr sz="1700" spc="-5" dirty="0">
                <a:solidFill>
                  <a:srgbClr val="23282D"/>
                </a:solidFill>
                <a:latin typeface="FreeSans"/>
                <a:cs typeface="FreeSans"/>
              </a:rPr>
              <a:t>major </a:t>
            </a:r>
            <a:r>
              <a:rPr sz="1700" dirty="0">
                <a:solidFill>
                  <a:srgbClr val="23282D"/>
                </a:solidFill>
                <a:latin typeface="FreeSans"/>
                <a:cs typeface="FreeSans"/>
              </a:rPr>
              <a:t>steps </a:t>
            </a:r>
            <a:r>
              <a:rPr sz="1700" spc="15" dirty="0">
                <a:solidFill>
                  <a:srgbClr val="23282D"/>
                </a:solidFill>
                <a:latin typeface="FreeSans"/>
                <a:cs typeface="FreeSans"/>
              </a:rPr>
              <a:t>shown </a:t>
            </a:r>
            <a:r>
              <a:rPr sz="1700" spc="40" dirty="0">
                <a:solidFill>
                  <a:srgbClr val="23282D"/>
                </a:solidFill>
                <a:latin typeface="FreeSans"/>
                <a:cs typeface="FreeSans"/>
              </a:rPr>
              <a:t>on </a:t>
            </a:r>
            <a:r>
              <a:rPr sz="1700" spc="30" dirty="0">
                <a:solidFill>
                  <a:srgbClr val="23282D"/>
                </a:solidFill>
                <a:latin typeface="FreeSans"/>
                <a:cs typeface="FreeSans"/>
              </a:rPr>
              <a:t>the </a:t>
            </a:r>
            <a:r>
              <a:rPr sz="1700" spc="25" dirty="0">
                <a:solidFill>
                  <a:srgbClr val="23282D"/>
                </a:solidFill>
                <a:latin typeface="FreeSans"/>
                <a:cs typeface="FreeSans"/>
              </a:rPr>
              <a:t>next  </a:t>
            </a:r>
            <a:r>
              <a:rPr sz="1700" dirty="0">
                <a:solidFill>
                  <a:srgbClr val="23282D"/>
                </a:solidFill>
                <a:latin typeface="FreeSans"/>
                <a:cs typeface="FreeSans"/>
              </a:rPr>
              <a:t>graph.</a:t>
            </a:r>
            <a:endParaRPr sz="1700">
              <a:latin typeface="FreeSans"/>
              <a:cs typeface="FreeSans"/>
            </a:endParaRPr>
          </a:p>
        </p:txBody>
      </p:sp>
      <p:pic>
        <p:nvPicPr>
          <p:cNvPr id="7" name="Picture 6" descr="NLP_protc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123950"/>
            <a:ext cx="4267778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424" y="278325"/>
            <a:ext cx="1400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5" dirty="0"/>
              <a:t>Analysis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2451374" y="677002"/>
            <a:ext cx="4165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Frequency distribution of words within </a:t>
            </a:r>
            <a:r>
              <a:rPr sz="1200" b="1" dirty="0">
                <a:latin typeface="Arial"/>
                <a:cs typeface="Arial"/>
              </a:rPr>
              <a:t>the </a:t>
            </a:r>
            <a:r>
              <a:rPr sz="1200" b="1" spc="-5" dirty="0">
                <a:latin typeface="Arial"/>
                <a:cs typeface="Arial"/>
              </a:rPr>
              <a:t>whole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corpus.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Picture 5" descr="word_count_grap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43861"/>
            <a:ext cx="8534400" cy="3878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8150"/>
            <a:ext cx="2250127" cy="800219"/>
          </a:xfrm>
        </p:spPr>
        <p:txBody>
          <a:bodyPr/>
          <a:lstStyle/>
          <a:p>
            <a:r>
              <a:rPr lang="en-IN" spc="-135" dirty="0" smtClean="0"/>
              <a:t>Random Forest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719" y="1523560"/>
            <a:ext cx="3726281" cy="19136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700" dirty="0" smtClean="0">
                <a:latin typeface="焛餻烦"/>
              </a:rPr>
              <a:t>Random Forest with Lemmatization Features: Precision: 0.8685 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焛餻烦"/>
              </a:rPr>
              <a:t>Recall: 0.9285 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焛餻烦"/>
              </a:rPr>
              <a:t>Testing Accuracy: 0.895 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焛餻烦"/>
              </a:rPr>
              <a:t>F1 Score: 0.8975</a:t>
            </a:r>
            <a:endParaRPr lang="en-US" sz="1700" dirty="0">
              <a:latin typeface="焛餻烦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742950"/>
            <a:ext cx="345235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786</Words>
  <Application>Microsoft Office PowerPoint</Application>
  <PresentationFormat>On-screen Show (16:9)</PresentationFormat>
  <Paragraphs>153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Agenda</vt:lpstr>
      <vt:lpstr>Background</vt:lpstr>
      <vt:lpstr>Business Proposal Company invest in an  automated hate speech detection  system?</vt:lpstr>
      <vt:lpstr>Approach Based on Cross Industry Standard Process for Data Mining (CRISP-DM)  </vt:lpstr>
      <vt:lpstr>Data Sources</vt:lpstr>
      <vt:lpstr>Methodology</vt:lpstr>
      <vt:lpstr>Analysis</vt:lpstr>
      <vt:lpstr>Random Forest</vt:lpstr>
      <vt:lpstr>Logistic Regression</vt:lpstr>
      <vt:lpstr>Final Review</vt:lpstr>
      <vt:lpstr>Naive Bayes</vt:lpstr>
      <vt:lpstr>Modeling</vt:lpstr>
      <vt:lpstr>Random Forest with Hyper Parameters selected with Grid-Search:</vt:lpstr>
      <vt:lpstr>Class Imbalance</vt:lpstr>
      <vt:lpstr> Random Under Sampler</vt:lpstr>
      <vt:lpstr> SMOTE-ENN</vt:lpstr>
      <vt:lpstr>Performance Comparison</vt:lpstr>
      <vt:lpstr>What are our future goals with the project?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Dell</cp:lastModifiedBy>
  <cp:revision>33</cp:revision>
  <dcterms:created xsi:type="dcterms:W3CDTF">2022-07-17T02:37:35Z</dcterms:created>
  <dcterms:modified xsi:type="dcterms:W3CDTF">2022-07-25T08:34:58Z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2022-07-17T00:00:00Z</vt:filetime>
  </property>
</Properties>
</file>