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E0902D4-C8D6-4DF0-8282-26D06BC193A8}"/>
              </a:ext>
            </a:extLst>
          </p:cNvPr>
          <p:cNvSpPr>
            <a:spLocks noGrp="1"/>
          </p:cNvSpPr>
          <p:nvPr>
            <p:ph type="ctrTitle"/>
          </p:nvPr>
        </p:nvSpPr>
        <p:spPr>
          <a:xfrm>
            <a:off x="1462090" y="3422469"/>
            <a:ext cx="9991461" cy="1466557"/>
          </a:xfrm>
        </p:spPr>
        <p:txBody>
          <a:bodyPr>
            <a:normAutofit fontScale="90000"/>
          </a:bodyPr>
          <a:lstStyle/>
          <a:p>
            <a:pPr algn="ctr"/>
            <a:r>
              <a:rPr lang="en-US" sz="4000" b="1" dirty="0" smtClean="0"/>
              <a:t>LPG leakage detector with buzzer indication using Microcontroller</a:t>
            </a:r>
            <a:r>
              <a:rPr lang="en-US" sz="4000" dirty="0" smtClean="0"/>
              <a:t/>
            </a:r>
            <a:br>
              <a:rPr lang="en-US" sz="4000" dirty="0" smtClean="0"/>
            </a:br>
            <a:r>
              <a:rPr lang="en-US" sz="4000" i="1" dirty="0">
                <a:latin typeface="Century" panose="02040604050505020304" pitchFamily="18" charset="0"/>
              </a:rPr>
              <a:t/>
            </a:r>
            <a:br>
              <a:rPr lang="en-US" sz="4000" i="1" dirty="0">
                <a:latin typeface="Century" panose="02040604050505020304" pitchFamily="18" charset="0"/>
              </a:rPr>
            </a:br>
            <a:endParaRPr lang="en-US" sz="4000" i="1" dirty="0">
              <a:latin typeface="Century" panose="02040604050505020304" pitchFamily="18" charset="0"/>
            </a:endParaRPr>
          </a:p>
        </p:txBody>
      </p:sp>
      <p:sp>
        <p:nvSpPr>
          <p:cNvPr id="5" name="Subtitle 2">
            <a:extLst>
              <a:ext uri="{FF2B5EF4-FFF2-40B4-BE49-F238E27FC236}">
                <a16:creationId xmlns:a16="http://schemas.microsoft.com/office/drawing/2014/main" xmlns="" id="{9843967A-5EC0-46AE-8DA0-A9609D91A1D3}"/>
              </a:ext>
            </a:extLst>
          </p:cNvPr>
          <p:cNvSpPr>
            <a:spLocks noGrp="1"/>
          </p:cNvSpPr>
          <p:nvPr>
            <p:ph type="subTitle" idx="1"/>
          </p:nvPr>
        </p:nvSpPr>
        <p:spPr>
          <a:xfrm>
            <a:off x="7225518" y="4273061"/>
            <a:ext cx="4656405" cy="2497016"/>
          </a:xfrm>
        </p:spPr>
        <p:txBody>
          <a:bodyPr>
            <a:normAutofit fontScale="77500" lnSpcReduction="20000"/>
          </a:bodyPr>
          <a:lstStyle/>
          <a:p>
            <a:pPr algn="ctr"/>
            <a:r>
              <a:rPr lang="en-IN" sz="2200" b="1" u="sng" dirty="0">
                <a:solidFill>
                  <a:schemeClr val="tx1"/>
                </a:solidFill>
                <a:latin typeface="Century" panose="02040604050505020304" pitchFamily="18" charset="0"/>
              </a:rPr>
              <a:t>Team Members</a:t>
            </a:r>
          </a:p>
          <a:p>
            <a:r>
              <a:rPr lang="en-IN" sz="1900" dirty="0">
                <a:solidFill>
                  <a:schemeClr val="tx1"/>
                </a:solidFill>
                <a:latin typeface="Century" panose="02040604050505020304" pitchFamily="18" charset="0"/>
              </a:rPr>
              <a:t>Nikhil </a:t>
            </a:r>
            <a:r>
              <a:rPr lang="en-IN" sz="1900" dirty="0" err="1">
                <a:solidFill>
                  <a:schemeClr val="tx1"/>
                </a:solidFill>
                <a:latin typeface="Century" panose="02040604050505020304" pitchFamily="18" charset="0"/>
              </a:rPr>
              <a:t>Teotia</a:t>
            </a:r>
            <a:r>
              <a:rPr lang="en-IN" sz="1900" dirty="0">
                <a:solidFill>
                  <a:schemeClr val="tx1"/>
                </a:solidFill>
                <a:latin typeface="Century" panose="02040604050505020304" pitchFamily="18" charset="0"/>
              </a:rPr>
              <a:t> 21MCA1024</a:t>
            </a:r>
          </a:p>
          <a:p>
            <a:r>
              <a:rPr lang="en-IN" sz="1900" dirty="0">
                <a:solidFill>
                  <a:schemeClr val="tx1"/>
                </a:solidFill>
                <a:latin typeface="Century" panose="02040604050505020304" pitchFamily="18" charset="0"/>
              </a:rPr>
              <a:t>Joy </a:t>
            </a:r>
            <a:r>
              <a:rPr lang="en-IN" sz="1900" dirty="0" err="1">
                <a:solidFill>
                  <a:schemeClr val="tx1"/>
                </a:solidFill>
                <a:latin typeface="Century" panose="02040604050505020304" pitchFamily="18" charset="0"/>
              </a:rPr>
              <a:t>Bhattacharjee</a:t>
            </a:r>
            <a:r>
              <a:rPr lang="en-IN" sz="1900" dirty="0">
                <a:solidFill>
                  <a:schemeClr val="tx1"/>
                </a:solidFill>
                <a:latin typeface="Century" panose="02040604050505020304" pitchFamily="18" charset="0"/>
              </a:rPr>
              <a:t> 21MCA1015</a:t>
            </a:r>
            <a:endParaRPr lang="en-US" sz="1900" dirty="0">
              <a:solidFill>
                <a:schemeClr val="tx1"/>
              </a:solidFill>
              <a:latin typeface="Century" panose="02040604050505020304" pitchFamily="18" charset="0"/>
            </a:endParaRPr>
          </a:p>
          <a:p>
            <a:r>
              <a:rPr lang="en-IN" sz="1900" dirty="0" err="1">
                <a:solidFill>
                  <a:schemeClr val="tx1"/>
                </a:solidFill>
                <a:latin typeface="Century" panose="02040604050505020304" pitchFamily="18" charset="0"/>
              </a:rPr>
              <a:t>Lakshay</a:t>
            </a:r>
            <a:r>
              <a:rPr lang="en-IN" sz="1900" dirty="0">
                <a:solidFill>
                  <a:schemeClr val="tx1"/>
                </a:solidFill>
                <a:latin typeface="Century" panose="02040604050505020304" pitchFamily="18" charset="0"/>
              </a:rPr>
              <a:t> 21MCA1056</a:t>
            </a:r>
            <a:endParaRPr lang="en-US" sz="1900" dirty="0">
              <a:solidFill>
                <a:schemeClr val="tx1"/>
              </a:solidFill>
              <a:latin typeface="Century" panose="02040604050505020304" pitchFamily="18" charset="0"/>
            </a:endParaRPr>
          </a:p>
          <a:p>
            <a:r>
              <a:rPr lang="en-IN" sz="1900" dirty="0">
                <a:solidFill>
                  <a:schemeClr val="tx1"/>
                </a:solidFill>
                <a:latin typeface="Century" panose="02040604050505020304" pitchFamily="18" charset="0"/>
              </a:rPr>
              <a:t>Nikhil </a:t>
            </a:r>
            <a:r>
              <a:rPr lang="en-IN" sz="1900" dirty="0" err="1">
                <a:solidFill>
                  <a:schemeClr val="tx1"/>
                </a:solidFill>
                <a:latin typeface="Century" panose="02040604050505020304" pitchFamily="18" charset="0"/>
              </a:rPr>
              <a:t>Saraogi</a:t>
            </a:r>
            <a:r>
              <a:rPr lang="en-IN" sz="1900" dirty="0">
                <a:solidFill>
                  <a:schemeClr val="tx1"/>
                </a:solidFill>
                <a:latin typeface="Century" panose="02040604050505020304" pitchFamily="18" charset="0"/>
              </a:rPr>
              <a:t> 21MCA1080</a:t>
            </a:r>
            <a:endParaRPr lang="en-US" sz="1900" dirty="0">
              <a:solidFill>
                <a:schemeClr val="tx1"/>
              </a:solidFill>
              <a:latin typeface="Century" panose="02040604050505020304" pitchFamily="18" charset="0"/>
            </a:endParaRPr>
          </a:p>
          <a:p>
            <a:r>
              <a:rPr lang="en-IN" sz="1900" dirty="0" err="1">
                <a:solidFill>
                  <a:schemeClr val="tx1"/>
                </a:solidFill>
                <a:latin typeface="Century" panose="02040604050505020304" pitchFamily="18" charset="0"/>
              </a:rPr>
              <a:t>Alin</a:t>
            </a:r>
            <a:r>
              <a:rPr lang="en-IN" sz="1900" dirty="0">
                <a:solidFill>
                  <a:schemeClr val="tx1"/>
                </a:solidFill>
                <a:latin typeface="Century" panose="02040604050505020304" pitchFamily="18" charset="0"/>
              </a:rPr>
              <a:t> Paul 21MCA1054</a:t>
            </a:r>
            <a:endParaRPr lang="en-US" sz="1900" dirty="0">
              <a:solidFill>
                <a:schemeClr val="tx1"/>
              </a:solidFill>
              <a:latin typeface="Century" panose="02040604050505020304" pitchFamily="18" charset="0"/>
            </a:endParaRPr>
          </a:p>
          <a:p>
            <a:r>
              <a:rPr lang="en-IN" sz="1900" dirty="0" err="1">
                <a:solidFill>
                  <a:schemeClr val="tx1"/>
                </a:solidFill>
                <a:latin typeface="Century" panose="02040604050505020304" pitchFamily="18" charset="0"/>
              </a:rPr>
              <a:t>Vinayak</a:t>
            </a:r>
            <a:r>
              <a:rPr lang="en-IN" sz="1900" dirty="0">
                <a:solidFill>
                  <a:schemeClr val="tx1"/>
                </a:solidFill>
                <a:latin typeface="Century" panose="02040604050505020304" pitchFamily="18" charset="0"/>
              </a:rPr>
              <a:t> Singh 21MCA1064</a:t>
            </a:r>
            <a:endParaRPr lang="en-US" sz="1900" dirty="0">
              <a:solidFill>
                <a:schemeClr val="tx1"/>
              </a:solidFill>
              <a:latin typeface="Century" panose="02040604050505020304" pitchFamily="18" charset="0"/>
            </a:endParaRPr>
          </a:p>
        </p:txBody>
      </p:sp>
      <p:pic>
        <p:nvPicPr>
          <p:cNvPr id="6" name="Picture 5">
            <a:extLst>
              <a:ext uri="{FF2B5EF4-FFF2-40B4-BE49-F238E27FC236}">
                <a16:creationId xmlns:a16="http://schemas.microsoft.com/office/drawing/2014/main" xmlns="" id="{D33BE252-5C16-4D0B-B07F-2145294DBE19}"/>
              </a:ext>
            </a:extLst>
          </p:cNvPr>
          <p:cNvPicPr>
            <a:picLocks noChangeAspect="1"/>
          </p:cNvPicPr>
          <p:nvPr/>
        </p:nvPicPr>
        <p:blipFill>
          <a:blip r:embed="rId2"/>
          <a:stretch>
            <a:fillRect/>
          </a:stretch>
        </p:blipFill>
        <p:spPr>
          <a:xfrm>
            <a:off x="2247567" y="169819"/>
            <a:ext cx="1832619" cy="1998617"/>
          </a:xfrm>
          <a:prstGeom prst="rect">
            <a:avLst/>
          </a:prstGeom>
        </p:spPr>
      </p:pic>
      <p:sp>
        <p:nvSpPr>
          <p:cNvPr id="7" name="TextBox 6">
            <a:extLst>
              <a:ext uri="{FF2B5EF4-FFF2-40B4-BE49-F238E27FC236}">
                <a16:creationId xmlns:a16="http://schemas.microsoft.com/office/drawing/2014/main" xmlns="" id="{503B28F5-CCAA-4B18-B825-D4FDEC747DCF}"/>
              </a:ext>
            </a:extLst>
          </p:cNvPr>
          <p:cNvSpPr txBox="1"/>
          <p:nvPr/>
        </p:nvSpPr>
        <p:spPr>
          <a:xfrm>
            <a:off x="4218046" y="368272"/>
            <a:ext cx="7512148" cy="2246769"/>
          </a:xfrm>
          <a:prstGeom prst="rect">
            <a:avLst/>
          </a:prstGeom>
          <a:noFill/>
        </p:spPr>
        <p:txBody>
          <a:bodyPr wrap="square" rtlCol="0">
            <a:spAutoFit/>
          </a:bodyPr>
          <a:lstStyle/>
          <a:p>
            <a:pPr algn="ctr"/>
            <a:r>
              <a:rPr lang="en-US" sz="2800" b="1" dirty="0">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SCHOOL OF COMPUTER SCIENCE AND ENGINEERING</a:t>
            </a:r>
            <a:br>
              <a:rPr lang="en-US" sz="2800" b="1" dirty="0">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br>
            <a:r>
              <a:rPr lang="en-US" sz="2800" b="1" dirty="0">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t>M.C.A. (MASTER IN COMPUTER APPLICATION)</a:t>
            </a:r>
            <a:br>
              <a:rPr lang="en-US" sz="2800" b="1" dirty="0">
                <a:effectLst>
                  <a:outerShdw blurRad="38100" dist="38100" dir="2700000" algn="tl">
                    <a:srgbClr val="000000">
                      <a:alpha val="43137"/>
                    </a:srgbClr>
                  </a:outerShdw>
                </a:effectLst>
                <a:latin typeface="Century" panose="02040604050505020304" pitchFamily="18" charset="0"/>
                <a:cs typeface="Times New Roman" panose="02020603050405020304" pitchFamily="18" charset="0"/>
              </a:rPr>
            </a:br>
            <a:endParaRPr lang="en-US" sz="2800" dirty="0">
              <a:effectLst>
                <a:outerShdw blurRad="38100" dist="38100" dir="2700000" algn="tl">
                  <a:srgbClr val="000000">
                    <a:alpha val="43137"/>
                  </a:srgbClr>
                </a:outerShdw>
              </a:effectLst>
              <a:latin typeface="Century" panose="02040604050505020304" pitchFamily="18" charset="0"/>
            </a:endParaRPr>
          </a:p>
        </p:txBody>
      </p:sp>
      <p:sp>
        <p:nvSpPr>
          <p:cNvPr id="8" name="TextBox 7">
            <a:extLst>
              <a:ext uri="{FF2B5EF4-FFF2-40B4-BE49-F238E27FC236}">
                <a16:creationId xmlns:a16="http://schemas.microsoft.com/office/drawing/2014/main" xmlns="" id="{35A23DD2-ED88-4214-BAB6-C952BC9BC22C}"/>
              </a:ext>
            </a:extLst>
          </p:cNvPr>
          <p:cNvSpPr txBox="1"/>
          <p:nvPr/>
        </p:nvSpPr>
        <p:spPr>
          <a:xfrm>
            <a:off x="164998" y="5505354"/>
            <a:ext cx="4239492" cy="707886"/>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latin typeface="Century" panose="02040604050505020304" pitchFamily="18" charset="0"/>
              </a:rPr>
              <a:t>Under the Guidance of </a:t>
            </a:r>
          </a:p>
          <a:p>
            <a:r>
              <a:rPr lang="fi-FI" sz="2000" b="1" dirty="0">
                <a:effectLst>
                  <a:outerShdw blurRad="38100" dist="38100" dir="2700000" algn="tl">
                    <a:srgbClr val="000000">
                      <a:alpha val="43137"/>
                    </a:srgbClr>
                  </a:outerShdw>
                </a:effectLst>
                <a:latin typeface="Century" panose="02040604050505020304" pitchFamily="18" charset="0"/>
              </a:rPr>
              <a:t>Dr. VERGIN RAJA SAROBIN M  </a:t>
            </a:r>
            <a:endParaRPr lang="en-US" sz="2000" b="1" dirty="0">
              <a:effectLst>
                <a:outerShdw blurRad="38100" dist="38100" dir="2700000" algn="tl">
                  <a:srgbClr val="000000">
                    <a:alpha val="43137"/>
                  </a:srgbClr>
                </a:outerShdw>
              </a:effectLst>
              <a:latin typeface="Century" panose="02040604050505020304" pitchFamily="18" charset="0"/>
            </a:endParaRPr>
          </a:p>
        </p:txBody>
      </p:sp>
    </p:spTree>
    <p:extLst>
      <p:ext uri="{BB962C8B-B14F-4D97-AF65-F5344CB8AC3E}">
        <p14:creationId xmlns:p14="http://schemas.microsoft.com/office/powerpoint/2010/main" xmlns="" val="1036021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493" y="274320"/>
            <a:ext cx="9905998" cy="1065122"/>
          </a:xfrm>
        </p:spPr>
        <p:txBody>
          <a:bodyPr>
            <a:normAutofit/>
          </a:bodyPr>
          <a:lstStyle/>
          <a:p>
            <a:r>
              <a:rPr lang="en-US" sz="4000" u="sng" dirty="0" smtClean="0">
                <a:latin typeface="Times New Roman" pitchFamily="18" charset="0"/>
                <a:cs typeface="Times New Roman" pitchFamily="18" charset="0"/>
              </a:rPr>
              <a:t>Microcontroller Programmer</a:t>
            </a:r>
            <a:endParaRPr lang="en-US" sz="4000" u="sng" dirty="0">
              <a:latin typeface="Times New Roman" pitchFamily="18" charset="0"/>
              <a:cs typeface="Times New Roman" pitchFamily="18" charset="0"/>
            </a:endParaRPr>
          </a:p>
        </p:txBody>
      </p:sp>
      <p:sp>
        <p:nvSpPr>
          <p:cNvPr id="3" name="Content Placeholder 2"/>
          <p:cNvSpPr>
            <a:spLocks noGrp="1"/>
          </p:cNvSpPr>
          <p:nvPr>
            <p:ph idx="1"/>
          </p:nvPr>
        </p:nvSpPr>
        <p:spPr>
          <a:xfrm>
            <a:off x="1350418" y="1413464"/>
            <a:ext cx="9905999" cy="4713016"/>
          </a:xfrm>
        </p:spPr>
        <p:txBody>
          <a:bodyPr/>
          <a:lstStyle/>
          <a:p>
            <a:r>
              <a:rPr lang="en-US" dirty="0" smtClean="0">
                <a:latin typeface="Times New Roman" pitchFamily="18" charset="0"/>
                <a:cs typeface="Times New Roman" pitchFamily="18" charset="0"/>
              </a:rPr>
              <a:t>It transfers hex programs to Microcontroller. It has in-circuit serial programmer &amp; small PCB. You can connect it to microcontroller and program it. Programmer software shows progress status bar.</a:t>
            </a:r>
          </a:p>
          <a:p>
            <a:endParaRPr lang="en-US" dirty="0"/>
          </a:p>
        </p:txBody>
      </p:sp>
      <p:pic>
        <p:nvPicPr>
          <p:cNvPr id="4" name="Picture 3" descr="Programmer.bmp"/>
          <p:cNvPicPr>
            <a:picLocks noChangeAspect="1"/>
          </p:cNvPicPr>
          <p:nvPr/>
        </p:nvPicPr>
        <p:blipFill>
          <a:blip r:embed="rId2"/>
          <a:stretch>
            <a:fillRect/>
          </a:stretch>
        </p:blipFill>
        <p:spPr>
          <a:xfrm>
            <a:off x="2873828" y="3058104"/>
            <a:ext cx="6019800" cy="332963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7231" y="370323"/>
            <a:ext cx="9905998" cy="792271"/>
          </a:xfrm>
        </p:spPr>
        <p:txBody>
          <a:bodyPr>
            <a:normAutofit/>
          </a:bodyPr>
          <a:lstStyle/>
          <a:p>
            <a:r>
              <a:rPr lang="en-IN" sz="4000" u="sng" dirty="0" smtClean="0">
                <a:latin typeface="Times New Roman" pitchFamily="18" charset="0"/>
                <a:cs typeface="Times New Roman" pitchFamily="18" charset="0"/>
              </a:rPr>
              <a:t>PCB Layout</a:t>
            </a:r>
            <a:endParaRPr lang="en-US" sz="4000" u="sng" dirty="0">
              <a:latin typeface="Times New Roman" pitchFamily="18" charset="0"/>
              <a:cs typeface="Times New Roman" pitchFamily="18" charset="0"/>
            </a:endParaRPr>
          </a:p>
        </p:txBody>
      </p:sp>
      <p:sp>
        <p:nvSpPr>
          <p:cNvPr id="3" name="Content Placeholder 2"/>
          <p:cNvSpPr>
            <a:spLocks noGrp="1"/>
          </p:cNvSpPr>
          <p:nvPr>
            <p:ph idx="1"/>
          </p:nvPr>
        </p:nvSpPr>
        <p:spPr>
          <a:xfrm>
            <a:off x="867092" y="1175656"/>
            <a:ext cx="7545388" cy="5381898"/>
          </a:xfrm>
        </p:spPr>
        <p:txBody>
          <a:bodyPr>
            <a:normAutofit/>
          </a:bodyPr>
          <a:lstStyle/>
          <a:p>
            <a:r>
              <a:rPr lang="en-US" dirty="0" smtClean="0">
                <a:latin typeface="Times New Roman" pitchFamily="18" charset="0"/>
                <a:cs typeface="Times New Roman" pitchFamily="18" charset="0"/>
              </a:rPr>
              <a:t>A printed circuit board, or PCB, is used to mechanically support and electrically connect electronic components using conductive pathways, tracks or traces etched </a:t>
            </a:r>
            <a:r>
              <a:rPr lang="en-US" dirty="0" smtClean="0">
                <a:latin typeface="Times New Roman" pitchFamily="18" charset="0"/>
                <a:cs typeface="Times New Roman" pitchFamily="18" charset="0"/>
              </a:rPr>
              <a:t>from </a:t>
            </a:r>
            <a:r>
              <a:rPr lang="en-US" dirty="0" smtClean="0">
                <a:latin typeface="Times New Roman" pitchFamily="18" charset="0"/>
                <a:cs typeface="Times New Roman" pitchFamily="18" charset="0"/>
              </a:rPr>
              <a:t>copper sheets laminated onto a non-conductive substrate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 good PCB design ensures that the noise introduced as a result of component placement and track layout is held within limits while still providing components years of assembly maintenance and performance reliability.</a:t>
            </a:r>
          </a:p>
          <a:p>
            <a:r>
              <a:rPr lang="en-US" dirty="0" smtClean="0">
                <a:latin typeface="Times New Roman" pitchFamily="18" charset="0"/>
                <a:cs typeface="Times New Roman" pitchFamily="18" charset="0"/>
              </a:rPr>
              <a:t>Printed circuits boards are used to route electric signals through copper track which are firmly bonded to an insulating base.</a:t>
            </a:r>
          </a:p>
          <a:p>
            <a:endParaRPr lang="en-US" dirty="0"/>
          </a:p>
        </p:txBody>
      </p:sp>
      <p:pic>
        <p:nvPicPr>
          <p:cNvPr id="4" name="Picture 3"/>
          <p:cNvPicPr/>
          <p:nvPr/>
        </p:nvPicPr>
        <p:blipFill>
          <a:blip r:embed="rId2" cstate="print"/>
          <a:srcRect/>
          <a:stretch>
            <a:fillRect/>
          </a:stretch>
        </p:blipFill>
        <p:spPr bwMode="auto">
          <a:xfrm>
            <a:off x="8435171" y="1895178"/>
            <a:ext cx="3256085" cy="280745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2" y="235131"/>
            <a:ext cx="9905998" cy="1073621"/>
          </a:xfrm>
        </p:spPr>
        <p:txBody>
          <a:bodyPr>
            <a:normAutofit/>
          </a:bodyPr>
          <a:lstStyle/>
          <a:p>
            <a:r>
              <a:rPr lang="en-IN" sz="4000" u="sng" dirty="0" smtClean="0">
                <a:latin typeface="Times New Roman" pitchFamily="18" charset="0"/>
                <a:cs typeface="Times New Roman" pitchFamily="18" charset="0"/>
              </a:rPr>
              <a:t>PCB layout of our project</a:t>
            </a:r>
            <a:endParaRPr lang="en-US" sz="4000" u="sng" dirty="0">
              <a:latin typeface="Times New Roman" pitchFamily="18" charset="0"/>
              <a:cs typeface="Times New Roman" pitchFamily="18" charset="0"/>
            </a:endParaRPr>
          </a:p>
        </p:txBody>
      </p:sp>
      <p:pic>
        <p:nvPicPr>
          <p:cNvPr id="3" name="Picture 2"/>
          <p:cNvPicPr/>
          <p:nvPr/>
        </p:nvPicPr>
        <p:blipFill>
          <a:blip r:embed="rId2"/>
          <a:srcRect/>
          <a:stretch>
            <a:fillRect/>
          </a:stretch>
        </p:blipFill>
        <p:spPr bwMode="auto">
          <a:xfrm>
            <a:off x="3168421" y="1444807"/>
            <a:ext cx="4878298" cy="46686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9" y="579329"/>
            <a:ext cx="9905998" cy="1184156"/>
          </a:xfrm>
        </p:spPr>
        <p:txBody>
          <a:bodyPr>
            <a:normAutofit/>
          </a:bodyPr>
          <a:lstStyle/>
          <a:p>
            <a:r>
              <a:rPr lang="en-IN" sz="4000" u="sng" dirty="0" smtClean="0">
                <a:latin typeface="Times New Roman" pitchFamily="18" charset="0"/>
                <a:cs typeface="Times New Roman" pitchFamily="18" charset="0"/>
              </a:rPr>
              <a:t>70% completion of our project</a:t>
            </a:r>
            <a:endParaRPr lang="en-US" sz="4000" u="sng" dirty="0">
              <a:latin typeface="Times New Roman" pitchFamily="18" charset="0"/>
              <a:cs typeface="Times New Roman" pitchFamily="18" charset="0"/>
            </a:endParaRPr>
          </a:p>
        </p:txBody>
      </p:sp>
      <p:pic>
        <p:nvPicPr>
          <p:cNvPr id="5" name="Content Placeholder 4" descr="WhatsApp Image 2022-04-24 at 6.58.40 PM.jpeg"/>
          <p:cNvPicPr>
            <a:picLocks noGrp="1" noChangeAspect="1"/>
          </p:cNvPicPr>
          <p:nvPr>
            <p:ph sz="half" idx="1"/>
          </p:nvPr>
        </p:nvPicPr>
        <p:blipFill>
          <a:blip r:embed="rId2"/>
          <a:stretch>
            <a:fillRect/>
          </a:stretch>
        </p:blipFill>
        <p:spPr>
          <a:xfrm>
            <a:off x="1826105" y="2171111"/>
            <a:ext cx="3273870" cy="3541712"/>
          </a:xfrm>
        </p:spPr>
      </p:pic>
      <p:pic>
        <p:nvPicPr>
          <p:cNvPr id="8" name="Content Placeholder 7" descr="WhatsApp Image 2022-04-24 at 7.02.45 PM.jpeg"/>
          <p:cNvPicPr>
            <a:picLocks noGrp="1" noChangeAspect="1"/>
          </p:cNvPicPr>
          <p:nvPr>
            <p:ph sz="half" idx="2"/>
          </p:nvPr>
        </p:nvPicPr>
        <p:blipFill>
          <a:blip r:embed="rId3"/>
          <a:stretch>
            <a:fillRect/>
          </a:stretch>
        </p:blipFill>
        <p:spPr>
          <a:xfrm>
            <a:off x="6144162" y="2027420"/>
            <a:ext cx="4722283" cy="3541712"/>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6540A31-2986-4750-A5B8-C2CA48D01257}"/>
              </a:ext>
            </a:extLst>
          </p:cNvPr>
          <p:cNvSpPr>
            <a:spLocks noGrp="1"/>
          </p:cNvSpPr>
          <p:nvPr>
            <p:ph type="title"/>
          </p:nvPr>
        </p:nvSpPr>
        <p:spPr>
          <a:xfrm>
            <a:off x="1793630" y="230676"/>
            <a:ext cx="8229600" cy="868362"/>
          </a:xfrm>
        </p:spPr>
        <p:txBody>
          <a:bodyPr>
            <a:normAutofit/>
          </a:bodyPr>
          <a:lstStyle/>
          <a:p>
            <a:pPr algn="ctr"/>
            <a:r>
              <a:rPr lang="en-US" sz="4000" u="sng" dirty="0">
                <a:latin typeface="Times New Roman" pitchFamily="18" charset="0"/>
                <a:cs typeface="Times New Roman" pitchFamily="18" charset="0"/>
              </a:rPr>
              <a:t>Conclusion</a:t>
            </a:r>
          </a:p>
        </p:txBody>
      </p:sp>
      <p:sp>
        <p:nvSpPr>
          <p:cNvPr id="5" name="Content Placeholder 2">
            <a:extLst>
              <a:ext uri="{FF2B5EF4-FFF2-40B4-BE49-F238E27FC236}">
                <a16:creationId xmlns:a16="http://schemas.microsoft.com/office/drawing/2014/main" xmlns="" id="{420BAB4E-74F8-4099-9551-743379CAF75F}"/>
              </a:ext>
            </a:extLst>
          </p:cNvPr>
          <p:cNvSpPr>
            <a:spLocks noGrp="1"/>
          </p:cNvSpPr>
          <p:nvPr>
            <p:ph sz="quarter" idx="1"/>
          </p:nvPr>
        </p:nvSpPr>
        <p:spPr>
          <a:xfrm>
            <a:off x="1280160" y="1360295"/>
            <a:ext cx="9666514" cy="4949065"/>
          </a:xfrm>
        </p:spPr>
        <p:txBody>
          <a:bodyPr>
            <a:normAutofit/>
          </a:bodyPr>
          <a:lstStyle/>
          <a:p>
            <a:r>
              <a:rPr lang="en-US" dirty="0">
                <a:latin typeface="Times New Roman" pitchFamily="18" charset="0"/>
                <a:cs typeface="Times New Roman" pitchFamily="18" charset="0"/>
              </a:rPr>
              <a:t>With the knowledge of new techniques in ‘Electronics’ we are able to make our life more comfortable. </a:t>
            </a:r>
            <a:r>
              <a:rPr lang="en-US" dirty="0" smtClean="0">
                <a:latin typeface="Times New Roman" pitchFamily="18" charset="0"/>
                <a:cs typeface="Times New Roman" pitchFamily="18" charset="0"/>
              </a:rPr>
              <a:t>One </a:t>
            </a:r>
            <a:r>
              <a:rPr lang="en-US" dirty="0">
                <a:latin typeface="Times New Roman" pitchFamily="18" charset="0"/>
                <a:cs typeface="Times New Roman" pitchFamily="18" charset="0"/>
              </a:rPr>
              <a:t>such application of electronics is used in “LPG leakage detector with buzzer indication using Microcontroller”</a:t>
            </a:r>
          </a:p>
          <a:p>
            <a:r>
              <a:rPr lang="en-US" dirty="0">
                <a:latin typeface="Times New Roman" pitchFamily="18" charset="0"/>
                <a:cs typeface="Times New Roman" pitchFamily="18" charset="0"/>
              </a:rPr>
              <a:t>We conclude that the various parameters play a great role. Here in this project we have successfully monitored and controlled parameters through various sensors and output devices.</a:t>
            </a:r>
          </a:p>
          <a:p>
            <a:r>
              <a:rPr lang="en-US" dirty="0">
                <a:latin typeface="Times New Roman" pitchFamily="18" charset="0"/>
                <a:cs typeface="Times New Roman" pitchFamily="18" charset="0"/>
              </a:rPr>
              <a:t>We feel that our project serves something good to this world and we like to present it before this prosperous world.</a:t>
            </a:r>
          </a:p>
        </p:txBody>
      </p:sp>
    </p:spTree>
    <p:extLst>
      <p:ext uri="{BB962C8B-B14F-4D97-AF65-F5344CB8AC3E}">
        <p14:creationId xmlns:p14="http://schemas.microsoft.com/office/powerpoint/2010/main" xmlns="" val="3008429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3FFDFAF6-1E63-4126-BCE8-62E24132BA10}"/>
              </a:ext>
            </a:extLst>
          </p:cNvPr>
          <p:cNvSpPr>
            <a:spLocks noGrp="1"/>
          </p:cNvSpPr>
          <p:nvPr>
            <p:ph sz="quarter" idx="1"/>
          </p:nvPr>
        </p:nvSpPr>
        <p:spPr>
          <a:xfrm>
            <a:off x="1916723" y="746918"/>
            <a:ext cx="8229600" cy="5364163"/>
          </a:xfrm>
        </p:spPr>
        <p:txBody>
          <a:bodyPr/>
          <a:lstStyle/>
          <a:p>
            <a:pPr algn="ctr">
              <a:buNone/>
            </a:pPr>
            <a:endParaRPr lang="en-US" sz="7200" b="1" dirty="0">
              <a:latin typeface="Century" panose="02040604050505020304" pitchFamily="18" charset="0"/>
            </a:endParaRPr>
          </a:p>
          <a:p>
            <a:pPr algn="ctr">
              <a:buNone/>
            </a:pPr>
            <a:r>
              <a:rPr lang="en-US" sz="7200" b="1" dirty="0">
                <a:latin typeface="Century" panose="02040604050505020304" pitchFamily="18" charset="0"/>
              </a:rPr>
              <a:t>Thank you</a:t>
            </a:r>
          </a:p>
          <a:p>
            <a:pPr>
              <a:buNone/>
            </a:pPr>
            <a:endParaRPr lang="en-US" dirty="0">
              <a:latin typeface="Century" panose="02040604050505020304" pitchFamily="18" charset="0"/>
            </a:endParaRPr>
          </a:p>
        </p:txBody>
      </p:sp>
    </p:spTree>
    <p:extLst>
      <p:ext uri="{BB962C8B-B14F-4D97-AF65-F5344CB8AC3E}">
        <p14:creationId xmlns:p14="http://schemas.microsoft.com/office/powerpoint/2010/main" xmlns="" val="1236315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A6A1667-2B76-4CCC-81C3-DE098B7B1726}"/>
              </a:ext>
            </a:extLst>
          </p:cNvPr>
          <p:cNvSpPr>
            <a:spLocks noGrp="1"/>
          </p:cNvSpPr>
          <p:nvPr/>
        </p:nvSpPr>
        <p:spPr>
          <a:xfrm>
            <a:off x="1981200" y="289719"/>
            <a:ext cx="8229600" cy="792162"/>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4000" b="1" u="sng" dirty="0" smtClean="0">
                <a:solidFill>
                  <a:schemeClr val="tx1"/>
                </a:solidFill>
                <a:latin typeface="Times New Roman" pitchFamily="18" charset="0"/>
                <a:cs typeface="Times New Roman" pitchFamily="18" charset="0"/>
              </a:rPr>
              <a:t>Introduction</a:t>
            </a:r>
            <a:endParaRPr lang="en-US" sz="4000" dirty="0">
              <a:solidFill>
                <a:schemeClr val="tx1"/>
              </a:solidFill>
              <a:latin typeface="Times New Roman" pitchFamily="18" charset="0"/>
              <a:cs typeface="Times New Roman" pitchFamily="18" charset="0"/>
            </a:endParaRPr>
          </a:p>
        </p:txBody>
      </p:sp>
      <p:sp>
        <p:nvSpPr>
          <p:cNvPr id="5" name="Content Placeholder 2">
            <a:extLst>
              <a:ext uri="{FF2B5EF4-FFF2-40B4-BE49-F238E27FC236}">
                <a16:creationId xmlns:a16="http://schemas.microsoft.com/office/drawing/2014/main" xmlns="" id="{35E864DF-5314-4E9F-8048-F13A69D906DC}"/>
              </a:ext>
            </a:extLst>
          </p:cNvPr>
          <p:cNvSpPr>
            <a:spLocks noGrp="1"/>
          </p:cNvSpPr>
          <p:nvPr/>
        </p:nvSpPr>
        <p:spPr>
          <a:xfrm>
            <a:off x="1828799" y="1925775"/>
            <a:ext cx="8477795" cy="4057014"/>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en-US" sz="2800" b="1" dirty="0">
                <a:latin typeface="Times New Roman" pitchFamily="18" charset="0"/>
                <a:cs typeface="Times New Roman" pitchFamily="18" charset="0"/>
              </a:rPr>
              <a:t>Project Aim: </a:t>
            </a:r>
            <a:r>
              <a:rPr lang="en-US" sz="2800" dirty="0">
                <a:latin typeface="Times New Roman" pitchFamily="18" charset="0"/>
                <a:cs typeface="Times New Roman" pitchFamily="18" charset="0"/>
              </a:rPr>
              <a:t>To monitor LPG and give overheat indication with the help of Buzzer. LCD interface to message.</a:t>
            </a:r>
          </a:p>
          <a:p>
            <a:pPr marL="0" indent="0">
              <a:buNone/>
            </a:pPr>
            <a:endParaRPr lang="en-US" sz="2800" dirty="0">
              <a:latin typeface="Times New Roman" pitchFamily="18" charset="0"/>
              <a:cs typeface="Times New Roman" pitchFamily="18" charset="0"/>
            </a:endParaRPr>
          </a:p>
          <a:p>
            <a:r>
              <a:rPr lang="en-US" sz="2800" b="1" dirty="0">
                <a:latin typeface="Times New Roman" pitchFamily="18" charset="0"/>
                <a:cs typeface="Times New Roman" pitchFamily="18" charset="0"/>
              </a:rPr>
              <a:t>Main parts of project:</a:t>
            </a:r>
            <a:r>
              <a:rPr lang="en-US" sz="2800" dirty="0">
                <a:latin typeface="Times New Roman" pitchFamily="18" charset="0"/>
                <a:cs typeface="Times New Roman" pitchFamily="18" charset="0"/>
              </a:rPr>
              <a:t> LPG sensor, Comparator, Microcontroller, Buzzer, LCD display, Voltage regulator</a:t>
            </a:r>
          </a:p>
        </p:txBody>
      </p:sp>
    </p:spTree>
    <p:extLst>
      <p:ext uri="{BB962C8B-B14F-4D97-AF65-F5344CB8AC3E}">
        <p14:creationId xmlns:p14="http://schemas.microsoft.com/office/powerpoint/2010/main" xmlns="" val="11967784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5DB63830-E144-4E82-A866-10B805986F1A}"/>
              </a:ext>
            </a:extLst>
          </p:cNvPr>
          <p:cNvSpPr>
            <a:spLocks noGrp="1"/>
          </p:cNvSpPr>
          <p:nvPr>
            <p:ph type="title"/>
          </p:nvPr>
        </p:nvSpPr>
        <p:spPr>
          <a:xfrm>
            <a:off x="2461846" y="169131"/>
            <a:ext cx="7467600" cy="1143000"/>
          </a:xfrm>
        </p:spPr>
        <p:txBody>
          <a:bodyPr>
            <a:normAutofit/>
          </a:bodyPr>
          <a:lstStyle/>
          <a:p>
            <a:pPr algn="ctr"/>
            <a:r>
              <a:rPr lang="en-US" sz="4000" u="sng" dirty="0">
                <a:latin typeface="Times New Roman" pitchFamily="18" charset="0"/>
                <a:cs typeface="Times New Roman" pitchFamily="18" charset="0"/>
              </a:rPr>
              <a:t>Block Diagram</a:t>
            </a:r>
          </a:p>
        </p:txBody>
      </p:sp>
      <p:pic>
        <p:nvPicPr>
          <p:cNvPr id="6" name="Picture 5" descr="Low cost LPG leakage detector with buzzer indication using Microcontroller">
            <a:extLst>
              <a:ext uri="{FF2B5EF4-FFF2-40B4-BE49-F238E27FC236}">
                <a16:creationId xmlns:a16="http://schemas.microsoft.com/office/drawing/2014/main" xmlns="" id="{45D0A621-0A73-4481-A02F-52AC2710A9F5}"/>
              </a:ext>
            </a:extLst>
          </p:cNvPr>
          <p:cNvPicPr/>
          <p:nvPr/>
        </p:nvPicPr>
        <p:blipFill>
          <a:blip r:embed="rId2">
            <a:extLst>
              <a:ext uri="{28A0092B-C50C-407E-A947-70E740481C1C}">
                <a14:useLocalDpi xmlns:a14="http://schemas.microsoft.com/office/drawing/2010/main" xmlns="" val="0"/>
              </a:ext>
            </a:extLst>
          </a:blip>
          <a:srcRect/>
          <a:stretch>
            <a:fillRect/>
          </a:stretch>
        </p:blipFill>
        <p:spPr bwMode="auto">
          <a:xfrm>
            <a:off x="2547257" y="1449976"/>
            <a:ext cx="7092043" cy="4736877"/>
          </a:xfrm>
          <a:prstGeom prst="rect">
            <a:avLst/>
          </a:prstGeom>
          <a:noFill/>
          <a:ln>
            <a:noFill/>
          </a:ln>
        </p:spPr>
      </p:pic>
    </p:spTree>
    <p:extLst>
      <p:ext uri="{BB962C8B-B14F-4D97-AF65-F5344CB8AC3E}">
        <p14:creationId xmlns:p14="http://schemas.microsoft.com/office/powerpoint/2010/main" xmlns="" val="4067339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9349F66-7F27-493F-A3C4-11996A40101C}"/>
              </a:ext>
            </a:extLst>
          </p:cNvPr>
          <p:cNvSpPr>
            <a:spLocks noGrp="1"/>
          </p:cNvSpPr>
          <p:nvPr>
            <p:ph type="title"/>
          </p:nvPr>
        </p:nvSpPr>
        <p:spPr>
          <a:xfrm>
            <a:off x="1749669" y="248261"/>
            <a:ext cx="8229600" cy="944562"/>
          </a:xfrm>
        </p:spPr>
        <p:txBody>
          <a:bodyPr>
            <a:normAutofit/>
          </a:bodyPr>
          <a:lstStyle/>
          <a:p>
            <a:pPr algn="ctr"/>
            <a:r>
              <a:rPr lang="en-US" sz="4000" u="sng" dirty="0">
                <a:latin typeface="Times New Roman" pitchFamily="18" charset="0"/>
                <a:cs typeface="Times New Roman" pitchFamily="18" charset="0"/>
              </a:rPr>
              <a:t>Component List</a:t>
            </a:r>
          </a:p>
        </p:txBody>
      </p:sp>
      <p:graphicFrame>
        <p:nvGraphicFramePr>
          <p:cNvPr id="5" name="Content Placeholder 3">
            <a:extLst>
              <a:ext uri="{FF2B5EF4-FFF2-40B4-BE49-F238E27FC236}">
                <a16:creationId xmlns:a16="http://schemas.microsoft.com/office/drawing/2014/main" xmlns="" id="{3D3A3EFA-92D7-4022-9A1D-275DEBC5A7B4}"/>
              </a:ext>
            </a:extLst>
          </p:cNvPr>
          <p:cNvGraphicFramePr>
            <a:graphicFrameLocks noGrp="1"/>
          </p:cNvGraphicFramePr>
          <p:nvPr>
            <p:ph sz="quarter" idx="1"/>
            <p:extLst>
              <p:ext uri="{D42A27DB-BD31-4B8C-83A1-F6EECF244321}">
                <p14:modId xmlns:p14="http://schemas.microsoft.com/office/powerpoint/2010/main" xmlns="" val="2086590022"/>
              </p:ext>
            </p:extLst>
          </p:nvPr>
        </p:nvGraphicFramePr>
        <p:xfrm>
          <a:off x="2103120" y="1554479"/>
          <a:ext cx="8069580" cy="4972343"/>
        </p:xfrm>
        <a:graphic>
          <a:graphicData uri="http://schemas.openxmlformats.org/drawingml/2006/table">
            <a:tbl>
              <a:tblPr firstRow="1" bandRow="1">
                <a:tableStyleId>{D7AC3CCA-C797-4891-BE02-D94E43425B78}</a:tableStyleId>
              </a:tblPr>
              <a:tblGrid>
                <a:gridCol w="4034790">
                  <a:extLst>
                    <a:ext uri="{9D8B030D-6E8A-4147-A177-3AD203B41FA5}">
                      <a16:colId xmlns:a16="http://schemas.microsoft.com/office/drawing/2014/main" xmlns="" val="20000"/>
                    </a:ext>
                  </a:extLst>
                </a:gridCol>
                <a:gridCol w="4034790">
                  <a:extLst>
                    <a:ext uri="{9D8B030D-6E8A-4147-A177-3AD203B41FA5}">
                      <a16:colId xmlns:a16="http://schemas.microsoft.com/office/drawing/2014/main" xmlns="" val="20001"/>
                    </a:ext>
                  </a:extLst>
                </a:gridCol>
              </a:tblGrid>
              <a:tr h="4972343">
                <a:tc>
                  <a:txBody>
                    <a:bodyPr/>
                    <a:lstStyle/>
                    <a:p>
                      <a:pPr marL="339725" indent="-339725">
                        <a:buFont typeface="Arial" pitchFamily="34" charset="0"/>
                        <a:buChar char="•"/>
                      </a:pPr>
                      <a:r>
                        <a:rPr lang="en-US" sz="2800" dirty="0"/>
                        <a:t>AT89s51</a:t>
                      </a:r>
                    </a:p>
                    <a:p>
                      <a:pPr marL="339725" indent="-339725">
                        <a:buFont typeface="Arial" pitchFamily="34" charset="0"/>
                        <a:buChar char="•"/>
                      </a:pPr>
                      <a:r>
                        <a:rPr lang="en-US" sz="2800" dirty="0"/>
                        <a:t>7805</a:t>
                      </a:r>
                    </a:p>
                    <a:p>
                      <a:pPr marL="339725" indent="-339725">
                        <a:buFont typeface="Arial" pitchFamily="34" charset="0"/>
                        <a:buChar char="•"/>
                      </a:pPr>
                      <a:r>
                        <a:rPr lang="en-US" sz="2800" dirty="0"/>
                        <a:t>LM358</a:t>
                      </a:r>
                    </a:p>
                    <a:p>
                      <a:pPr marL="339725" indent="-339725">
                        <a:buFont typeface="Arial" pitchFamily="34" charset="0"/>
                        <a:buChar char="•"/>
                      </a:pPr>
                      <a:r>
                        <a:rPr lang="en-US" sz="2800" dirty="0"/>
                        <a:t>BC547</a:t>
                      </a:r>
                    </a:p>
                    <a:p>
                      <a:pPr marL="339725" indent="-339725">
                        <a:buFont typeface="Arial" pitchFamily="34" charset="0"/>
                        <a:buChar char="•"/>
                      </a:pPr>
                      <a:r>
                        <a:rPr lang="en-US" sz="2800" dirty="0"/>
                        <a:t>TRANSFORMER</a:t>
                      </a:r>
                    </a:p>
                    <a:p>
                      <a:pPr marL="339725" indent="-339725">
                        <a:buFont typeface="Arial" pitchFamily="34" charset="0"/>
                        <a:buChar char="•"/>
                      </a:pPr>
                      <a:r>
                        <a:rPr lang="en-US" sz="2800" dirty="0"/>
                        <a:t>CAPACITOR</a:t>
                      </a:r>
                    </a:p>
                    <a:p>
                      <a:pPr marL="339725" indent="-339725">
                        <a:buFont typeface="Arial" pitchFamily="34" charset="0"/>
                        <a:buChar char="•"/>
                      </a:pPr>
                      <a:r>
                        <a:rPr lang="en-US" sz="2800" dirty="0"/>
                        <a:t>DIODES(1N4007)</a:t>
                      </a:r>
                    </a:p>
                    <a:p>
                      <a:pPr marL="339725" indent="-339725">
                        <a:buFont typeface="Arial" pitchFamily="34" charset="0"/>
                        <a:buChar char="•"/>
                      </a:pPr>
                      <a:r>
                        <a:rPr lang="en-US" sz="2800" dirty="0"/>
                        <a:t>RESISTORS</a:t>
                      </a:r>
                    </a:p>
                    <a:p>
                      <a:pPr marL="339725" indent="-339725">
                        <a:buFont typeface="Arial" pitchFamily="34" charset="0"/>
                        <a:buChar char="•"/>
                      </a:pPr>
                      <a:r>
                        <a:rPr lang="en-US" sz="2800" dirty="0"/>
                        <a:t>LPG Sensor</a:t>
                      </a:r>
                      <a:endParaRPr lang="en-US" sz="2000" dirty="0"/>
                    </a:p>
                  </a:txBody>
                  <a:tcPr/>
                </a:tc>
                <a:tc>
                  <a:txBody>
                    <a:bodyPr/>
                    <a:lstStyle/>
                    <a:p>
                      <a:pPr marL="339725" indent="-339725">
                        <a:buFont typeface="Arial" pitchFamily="34" charset="0"/>
                        <a:buChar char="•"/>
                      </a:pPr>
                      <a:r>
                        <a:rPr lang="en-US" sz="2800" dirty="0"/>
                        <a:t>LCD Display</a:t>
                      </a:r>
                    </a:p>
                    <a:p>
                      <a:pPr marL="339725" indent="-339725">
                        <a:buFont typeface="Arial" pitchFamily="34" charset="0"/>
                        <a:buChar char="•"/>
                      </a:pPr>
                      <a:r>
                        <a:rPr lang="en-US" sz="2800" dirty="0"/>
                        <a:t>LM35</a:t>
                      </a:r>
                    </a:p>
                    <a:p>
                      <a:pPr marL="339725" indent="-339725">
                        <a:buFont typeface="Arial" pitchFamily="34" charset="0"/>
                        <a:buChar char="•"/>
                      </a:pPr>
                      <a:r>
                        <a:rPr lang="en-US" sz="2800" dirty="0"/>
                        <a:t>CRYSTAL</a:t>
                      </a:r>
                    </a:p>
                    <a:p>
                      <a:pPr marL="339725" indent="-339725">
                        <a:buFont typeface="Arial" pitchFamily="34" charset="0"/>
                        <a:buChar char="•"/>
                      </a:pPr>
                      <a:r>
                        <a:rPr lang="en-US" sz="2800" dirty="0"/>
                        <a:t>LED</a:t>
                      </a:r>
                    </a:p>
                    <a:p>
                      <a:pPr marL="339725" indent="-339725">
                        <a:buFont typeface="Arial" pitchFamily="34" charset="0"/>
                        <a:buChar char="•"/>
                      </a:pPr>
                      <a:r>
                        <a:rPr lang="en-US" sz="2800" dirty="0"/>
                        <a:t>Buzzer</a:t>
                      </a:r>
                    </a:p>
                    <a:p>
                      <a:pPr marL="339725" indent="-339725">
                        <a:buFont typeface="Arial" pitchFamily="34" charset="0"/>
                        <a:buChar char="•"/>
                      </a:pPr>
                      <a:r>
                        <a:rPr lang="en-US" sz="2800" dirty="0"/>
                        <a:t>POT</a:t>
                      </a:r>
                    </a:p>
                    <a:p>
                      <a:pPr marL="339725" indent="-339725">
                        <a:buFont typeface="Arial" pitchFamily="34" charset="0"/>
                        <a:buChar char="•"/>
                      </a:pPr>
                      <a:r>
                        <a:rPr lang="en-US" sz="2800" dirty="0"/>
                        <a:t>LCD CONNECTOR</a:t>
                      </a:r>
                    </a:p>
                    <a:p>
                      <a:pPr marL="339725" indent="-339725">
                        <a:buFont typeface="Arial" pitchFamily="34" charset="0"/>
                        <a:buChar char="•"/>
                      </a:pPr>
                      <a:r>
                        <a:rPr lang="en-US" sz="2800" dirty="0"/>
                        <a:t>IC SOCKETS</a:t>
                      </a:r>
                    </a:p>
                    <a:p>
                      <a:pPr marL="339725" indent="-339725">
                        <a:buFont typeface="Arial" pitchFamily="34" charset="0"/>
                        <a:buChar char="•"/>
                      </a:pPr>
                      <a:r>
                        <a:rPr lang="en-US" sz="2800" dirty="0"/>
                        <a:t>CONNECTORS</a:t>
                      </a: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31354444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554A79BF-7C71-4DBF-8823-933206A8F9E8}"/>
              </a:ext>
            </a:extLst>
          </p:cNvPr>
          <p:cNvSpPr>
            <a:spLocks noGrp="1"/>
          </p:cNvSpPr>
          <p:nvPr>
            <p:ph type="title"/>
          </p:nvPr>
        </p:nvSpPr>
        <p:spPr>
          <a:xfrm>
            <a:off x="1784839" y="283430"/>
            <a:ext cx="9318590" cy="792162"/>
          </a:xfrm>
        </p:spPr>
        <p:txBody>
          <a:bodyPr>
            <a:noAutofit/>
          </a:bodyPr>
          <a:lstStyle/>
          <a:p>
            <a:pPr algn="ctr"/>
            <a:r>
              <a:rPr lang="en-US" sz="4000" u="sng" dirty="0">
                <a:latin typeface="Times New Roman" pitchFamily="18" charset="0"/>
                <a:cs typeface="Times New Roman" pitchFamily="18" charset="0"/>
              </a:rPr>
              <a:t>Block diagram Description</a:t>
            </a:r>
          </a:p>
        </p:txBody>
      </p:sp>
      <p:sp>
        <p:nvSpPr>
          <p:cNvPr id="5" name="Content Placeholder 2">
            <a:extLst>
              <a:ext uri="{FF2B5EF4-FFF2-40B4-BE49-F238E27FC236}">
                <a16:creationId xmlns:a16="http://schemas.microsoft.com/office/drawing/2014/main" xmlns="" id="{447EFBF0-DF0B-46AF-8402-B68B1B9F4910}"/>
              </a:ext>
            </a:extLst>
          </p:cNvPr>
          <p:cNvSpPr>
            <a:spLocks noGrp="1"/>
          </p:cNvSpPr>
          <p:nvPr>
            <p:ph sz="quarter" idx="1"/>
          </p:nvPr>
        </p:nvSpPr>
        <p:spPr>
          <a:xfrm>
            <a:off x="1223135" y="1399986"/>
            <a:ext cx="9449219" cy="5257800"/>
          </a:xfrm>
        </p:spPr>
        <p:txBody>
          <a:bodyPr>
            <a:normAutofit/>
          </a:bodyPr>
          <a:lstStyle/>
          <a:p>
            <a:r>
              <a:rPr lang="en-US" sz="2800" b="1" dirty="0">
                <a:latin typeface="Times New Roman" pitchFamily="18" charset="0"/>
                <a:cs typeface="Times New Roman" pitchFamily="18" charset="0"/>
              </a:rPr>
              <a:t>1) LPG sensor :- </a:t>
            </a:r>
            <a:r>
              <a:rPr lang="en-US" sz="2800" dirty="0">
                <a:latin typeface="Times New Roman" pitchFamily="18" charset="0"/>
                <a:cs typeface="Times New Roman" pitchFamily="18" charset="0"/>
              </a:rPr>
              <a:t>LPG sensor is the sensor that measures the amount of gas in the surrounding environment. It gives voltage output. The output is in the form of analog voltage. This output varies from 0 to 5 volts.</a:t>
            </a:r>
          </a:p>
          <a:p>
            <a:r>
              <a:rPr lang="en-US" sz="2800" b="1" dirty="0">
                <a:latin typeface="Times New Roman" pitchFamily="18" charset="0"/>
                <a:cs typeface="Times New Roman" pitchFamily="18" charset="0"/>
              </a:rPr>
              <a:t>2) Comparator:</a:t>
            </a:r>
            <a:r>
              <a:rPr lang="en-US" sz="2800" dirty="0">
                <a:latin typeface="Times New Roman" pitchFamily="18" charset="0"/>
                <a:cs typeface="Times New Roman" pitchFamily="18" charset="0"/>
              </a:rPr>
              <a:t> The output voltage from sensor and voltage divider is given to the comparator. This comparator compares the voltage from sensor and gives output to the microcontroller.</a:t>
            </a:r>
          </a:p>
        </p:txBody>
      </p:sp>
    </p:spTree>
    <p:extLst>
      <p:ext uri="{BB962C8B-B14F-4D97-AF65-F5344CB8AC3E}">
        <p14:creationId xmlns:p14="http://schemas.microsoft.com/office/powerpoint/2010/main" xmlns="" val="14232045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28410B26-C754-4DD7-87F2-E597D486B09D}"/>
              </a:ext>
            </a:extLst>
          </p:cNvPr>
          <p:cNvSpPr>
            <a:spLocks noGrp="1"/>
          </p:cNvSpPr>
          <p:nvPr>
            <p:ph sz="quarter" idx="1"/>
          </p:nvPr>
        </p:nvSpPr>
        <p:spPr>
          <a:xfrm>
            <a:off x="1520065" y="837112"/>
            <a:ext cx="9504986" cy="5694317"/>
          </a:xfrm>
        </p:spPr>
        <p:txBody>
          <a:bodyPr>
            <a:normAutofit/>
          </a:bodyPr>
          <a:lstStyle/>
          <a:p>
            <a:r>
              <a:rPr lang="en-US" sz="2800" b="1" dirty="0">
                <a:latin typeface="Times New Roman" pitchFamily="18" charset="0"/>
                <a:cs typeface="Times New Roman" pitchFamily="18" charset="0"/>
              </a:rPr>
              <a:t>3) MICRO-CONTROLLER (89s51):- </a:t>
            </a:r>
            <a:r>
              <a:rPr lang="en-US" sz="2800" dirty="0">
                <a:solidFill>
                  <a:schemeClr val="tx1"/>
                </a:solidFill>
                <a:latin typeface="Times New Roman" pitchFamily="18" charset="0"/>
                <a:cs typeface="Times New Roman" pitchFamily="18" charset="0"/>
              </a:rPr>
              <a:t>It is the major part and heart of system. It controls all the inputs &amp; the controlling action to be taken at the output. Microcontroller used here is the AT89S51.</a:t>
            </a:r>
          </a:p>
          <a:p>
            <a:r>
              <a:rPr lang="en-US" sz="2800" b="1" dirty="0">
                <a:latin typeface="Times New Roman" pitchFamily="18" charset="0"/>
                <a:cs typeface="Times New Roman" pitchFamily="18" charset="0"/>
              </a:rPr>
              <a:t>4) Liquid Crystal Display :-</a:t>
            </a:r>
            <a:r>
              <a:rPr lang="en-US" sz="2800" dirty="0">
                <a:solidFill>
                  <a:schemeClr val="tx1"/>
                </a:solidFill>
                <a:latin typeface="Times New Roman" pitchFamily="18" charset="0"/>
                <a:cs typeface="Times New Roman" pitchFamily="18" charset="0"/>
              </a:rPr>
              <a:t>It is an Alphanumeric Display. Used for displaying various messages. We have used 16 x 2 Alphanumeric Display.</a:t>
            </a:r>
          </a:p>
          <a:p>
            <a:r>
              <a:rPr lang="en-US" sz="2800" b="1" dirty="0">
                <a:latin typeface="Times New Roman" pitchFamily="18" charset="0"/>
                <a:cs typeface="Times New Roman" pitchFamily="18" charset="0"/>
              </a:rPr>
              <a:t>5) Buzzer: </a:t>
            </a:r>
            <a:r>
              <a:rPr lang="en-US" sz="2800" dirty="0">
                <a:latin typeface="Times New Roman" pitchFamily="18" charset="0"/>
                <a:cs typeface="Times New Roman" pitchFamily="18" charset="0"/>
              </a:rPr>
              <a:t>We have used a piezoelectric buzzer in our project. It is used for alert indication. The buzzer will be turned on when sensor value goes above the desired value</a:t>
            </a:r>
            <a:r>
              <a:rPr lang="en-US" sz="2800" dirty="0">
                <a:latin typeface="Century" panose="02040604050505020304" pitchFamily="18" charset="0"/>
              </a:rPr>
              <a:t>. </a:t>
            </a:r>
          </a:p>
          <a:p>
            <a:endParaRPr lang="en-US" sz="2800" dirty="0">
              <a:latin typeface="Century" panose="02040604050505020304" pitchFamily="18" charset="0"/>
            </a:endParaRPr>
          </a:p>
          <a:p>
            <a:endParaRPr lang="en-US" sz="2800" dirty="0">
              <a:solidFill>
                <a:schemeClr val="tx1"/>
              </a:solidFill>
              <a:latin typeface="Century" panose="02040604050505020304" pitchFamily="18" charset="0"/>
            </a:endParaRPr>
          </a:p>
        </p:txBody>
      </p:sp>
    </p:spTree>
    <p:extLst>
      <p:ext uri="{BB962C8B-B14F-4D97-AF65-F5344CB8AC3E}">
        <p14:creationId xmlns:p14="http://schemas.microsoft.com/office/powerpoint/2010/main" xmlns="" val="3731064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006.png">
            <a:extLst>
              <a:ext uri="{FF2B5EF4-FFF2-40B4-BE49-F238E27FC236}">
                <a16:creationId xmlns:a16="http://schemas.microsoft.com/office/drawing/2014/main" xmlns="" id="{36EC5B0E-1E2D-44DE-B557-C49E259FF1CC}"/>
              </a:ext>
            </a:extLst>
          </p:cNvPr>
          <p:cNvPicPr>
            <a:picLocks noChangeAspect="1"/>
          </p:cNvPicPr>
          <p:nvPr/>
        </p:nvPicPr>
        <p:blipFill>
          <a:blip r:embed="rId2"/>
          <a:stretch>
            <a:fillRect/>
          </a:stretch>
        </p:blipFill>
        <p:spPr>
          <a:xfrm>
            <a:off x="3128888" y="4353785"/>
            <a:ext cx="5846103" cy="2229055"/>
          </a:xfrm>
          <a:prstGeom prst="rect">
            <a:avLst/>
          </a:prstGeom>
        </p:spPr>
      </p:pic>
      <p:sp>
        <p:nvSpPr>
          <p:cNvPr id="5" name="Title 1">
            <a:extLst>
              <a:ext uri="{FF2B5EF4-FFF2-40B4-BE49-F238E27FC236}">
                <a16:creationId xmlns:a16="http://schemas.microsoft.com/office/drawing/2014/main" xmlns="" id="{D69DCCA3-CD45-466F-81AD-3934E8DFC7FE}"/>
              </a:ext>
            </a:extLst>
          </p:cNvPr>
          <p:cNvSpPr>
            <a:spLocks noGrp="1"/>
          </p:cNvSpPr>
          <p:nvPr>
            <p:ph type="title"/>
          </p:nvPr>
        </p:nvSpPr>
        <p:spPr>
          <a:xfrm>
            <a:off x="1970229" y="318850"/>
            <a:ext cx="7467600" cy="1143000"/>
          </a:xfrm>
        </p:spPr>
        <p:txBody>
          <a:bodyPr>
            <a:normAutofit/>
          </a:bodyPr>
          <a:lstStyle/>
          <a:p>
            <a:pPr algn="ctr"/>
            <a:r>
              <a:rPr lang="en-US" sz="4000" u="sng" dirty="0">
                <a:latin typeface="Times New Roman" pitchFamily="18" charset="0"/>
                <a:cs typeface="Times New Roman" pitchFamily="18" charset="0"/>
              </a:rPr>
              <a:t>Power Supply Module</a:t>
            </a:r>
          </a:p>
        </p:txBody>
      </p:sp>
      <p:sp>
        <p:nvSpPr>
          <p:cNvPr id="6" name="Content Placeholder 2">
            <a:extLst>
              <a:ext uri="{FF2B5EF4-FFF2-40B4-BE49-F238E27FC236}">
                <a16:creationId xmlns:a16="http://schemas.microsoft.com/office/drawing/2014/main" xmlns="" id="{E461380F-659F-4268-889A-4661E8BF8FBB}"/>
              </a:ext>
            </a:extLst>
          </p:cNvPr>
          <p:cNvSpPr>
            <a:spLocks noGrp="1"/>
          </p:cNvSpPr>
          <p:nvPr>
            <p:ph sz="quarter" idx="1"/>
          </p:nvPr>
        </p:nvSpPr>
        <p:spPr>
          <a:xfrm>
            <a:off x="1591407" y="1213338"/>
            <a:ext cx="8229600" cy="4864291"/>
          </a:xfrm>
        </p:spPr>
        <p:txBody>
          <a:bodyPr/>
          <a:lstStyle/>
          <a:p>
            <a:endParaRPr lang="en-US" dirty="0">
              <a:latin typeface="Century" panose="02040604050505020304" pitchFamily="18" charset="0"/>
            </a:endParaRPr>
          </a:p>
          <a:p>
            <a:endParaRPr lang="en-US" dirty="0">
              <a:latin typeface="Century" panose="02040604050505020304" pitchFamily="18" charset="0"/>
            </a:endParaRPr>
          </a:p>
          <a:p>
            <a:pPr marL="0" indent="0">
              <a:buNone/>
            </a:pPr>
            <a:endParaRPr lang="en-US" dirty="0">
              <a:latin typeface="Century" panose="02040604050505020304" pitchFamily="18" charset="0"/>
            </a:endParaRPr>
          </a:p>
          <a:p>
            <a:r>
              <a:rPr lang="en-US" dirty="0">
                <a:latin typeface="Century" panose="02040604050505020304" pitchFamily="18" charset="0"/>
              </a:rPr>
              <a:t>Power supply gives +5v supply to the circuit. It consists of four stages namely transformer, rectifier, filter, and regulator.</a:t>
            </a:r>
          </a:p>
          <a:p>
            <a:endParaRPr lang="en-US" dirty="0">
              <a:latin typeface="Century" panose="02040604050505020304" pitchFamily="18" charset="0"/>
            </a:endParaRPr>
          </a:p>
        </p:txBody>
      </p:sp>
      <p:pic>
        <p:nvPicPr>
          <p:cNvPr id="7" name="Picture 6" descr="power supply block.bmp">
            <a:extLst>
              <a:ext uri="{FF2B5EF4-FFF2-40B4-BE49-F238E27FC236}">
                <a16:creationId xmlns:a16="http://schemas.microsoft.com/office/drawing/2014/main" xmlns="" id="{CFA0F38A-AC27-4AC0-A1D4-322E590CEB3E}"/>
              </a:ext>
            </a:extLst>
          </p:cNvPr>
          <p:cNvPicPr>
            <a:picLocks noChangeAspect="1"/>
          </p:cNvPicPr>
          <p:nvPr/>
        </p:nvPicPr>
        <p:blipFill>
          <a:blip r:embed="rId3"/>
          <a:stretch>
            <a:fillRect/>
          </a:stretch>
        </p:blipFill>
        <p:spPr>
          <a:xfrm>
            <a:off x="1828716" y="1363561"/>
            <a:ext cx="8182708" cy="1371600"/>
          </a:xfrm>
          <a:prstGeom prst="rect">
            <a:avLst/>
          </a:prstGeom>
        </p:spPr>
      </p:pic>
    </p:spTree>
    <p:extLst>
      <p:ext uri="{BB962C8B-B14F-4D97-AF65-F5344CB8AC3E}">
        <p14:creationId xmlns:p14="http://schemas.microsoft.com/office/powerpoint/2010/main" xmlns="" val="2993620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7B629F5-07CE-4F90-BD65-84B853DAE628}"/>
              </a:ext>
            </a:extLst>
          </p:cNvPr>
          <p:cNvSpPr>
            <a:spLocks noGrp="1"/>
          </p:cNvSpPr>
          <p:nvPr>
            <p:ph type="title"/>
          </p:nvPr>
        </p:nvSpPr>
        <p:spPr>
          <a:xfrm>
            <a:off x="1981200" y="275493"/>
            <a:ext cx="8229600" cy="762000"/>
          </a:xfrm>
        </p:spPr>
        <p:txBody>
          <a:bodyPr>
            <a:normAutofit/>
          </a:bodyPr>
          <a:lstStyle/>
          <a:p>
            <a:pPr algn="ctr"/>
            <a:r>
              <a:rPr lang="en-US" sz="4000" u="sng" dirty="0">
                <a:latin typeface="Times New Roman" pitchFamily="18" charset="0"/>
                <a:cs typeface="Times New Roman" pitchFamily="18" charset="0"/>
              </a:rPr>
              <a:t>CIRCUIT DIAGRAM</a:t>
            </a:r>
          </a:p>
        </p:txBody>
      </p:sp>
      <p:pic>
        <p:nvPicPr>
          <p:cNvPr id="5" name="Content Placeholder 4">
            <a:extLst>
              <a:ext uri="{FF2B5EF4-FFF2-40B4-BE49-F238E27FC236}">
                <a16:creationId xmlns:a16="http://schemas.microsoft.com/office/drawing/2014/main" xmlns="" id="{8A351B1E-A39F-484D-9699-26182EF8FD52}"/>
              </a:ext>
            </a:extLst>
          </p:cNvPr>
          <p:cNvPicPr>
            <a:picLocks noGrp="1" noChangeAspect="1"/>
          </p:cNvPicPr>
          <p:nvPr>
            <p:ph sz="quarter" idx="1"/>
          </p:nvPr>
        </p:nvPicPr>
        <p:blipFill>
          <a:blip r:embed="rId2"/>
          <a:stretch>
            <a:fillRect/>
          </a:stretch>
        </p:blipFill>
        <p:spPr>
          <a:xfrm>
            <a:off x="1851359" y="1386254"/>
            <a:ext cx="8489281" cy="4810763"/>
          </a:xfrm>
          <a:prstGeom prst="rect">
            <a:avLst/>
          </a:prstGeom>
        </p:spPr>
      </p:pic>
    </p:spTree>
    <p:extLst>
      <p:ext uri="{BB962C8B-B14F-4D97-AF65-F5344CB8AC3E}">
        <p14:creationId xmlns:p14="http://schemas.microsoft.com/office/powerpoint/2010/main" xmlns="" val="335811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D113BDF1-D26D-49A2-918E-70678111F8FD}"/>
              </a:ext>
            </a:extLst>
          </p:cNvPr>
          <p:cNvSpPr>
            <a:spLocks noGrp="1"/>
          </p:cNvSpPr>
          <p:nvPr>
            <p:ph type="title"/>
          </p:nvPr>
        </p:nvSpPr>
        <p:spPr>
          <a:xfrm>
            <a:off x="1705708" y="213092"/>
            <a:ext cx="8992772" cy="792162"/>
          </a:xfrm>
        </p:spPr>
        <p:txBody>
          <a:bodyPr>
            <a:noAutofit/>
          </a:bodyPr>
          <a:lstStyle/>
          <a:p>
            <a:pPr algn="ctr"/>
            <a:r>
              <a:rPr lang="en-US" sz="4000" u="sng" dirty="0">
                <a:latin typeface="Times New Roman" pitchFamily="18" charset="0"/>
                <a:cs typeface="Times New Roman" pitchFamily="18" charset="0"/>
              </a:rPr>
              <a:t>Software used in our Project</a:t>
            </a:r>
          </a:p>
        </p:txBody>
      </p:sp>
      <p:sp>
        <p:nvSpPr>
          <p:cNvPr id="5" name="Content Placeholder 2">
            <a:extLst>
              <a:ext uri="{FF2B5EF4-FFF2-40B4-BE49-F238E27FC236}">
                <a16:creationId xmlns:a16="http://schemas.microsoft.com/office/drawing/2014/main" xmlns="" id="{14F6BF84-4268-4324-ADDF-87A2A75FCC94}"/>
              </a:ext>
            </a:extLst>
          </p:cNvPr>
          <p:cNvSpPr>
            <a:spLocks noGrp="1"/>
          </p:cNvSpPr>
          <p:nvPr>
            <p:ph sz="quarter" idx="1"/>
          </p:nvPr>
        </p:nvSpPr>
        <p:spPr>
          <a:xfrm>
            <a:off x="1371600" y="1159831"/>
            <a:ext cx="9509760" cy="5334000"/>
          </a:xfrm>
        </p:spPr>
        <p:txBody>
          <a:bodyPr>
            <a:noAutofit/>
          </a:bodyPr>
          <a:lstStyle/>
          <a:p>
            <a:r>
              <a:rPr lang="en-US" sz="2000" b="1" dirty="0">
                <a:latin typeface="Times New Roman" pitchFamily="18" charset="0"/>
                <a:cs typeface="Times New Roman" pitchFamily="18" charset="0"/>
              </a:rPr>
              <a:t>EAGLE Software: </a:t>
            </a:r>
            <a:r>
              <a:rPr lang="en-US" sz="2000" dirty="0">
                <a:latin typeface="Times New Roman" pitchFamily="18" charset="0"/>
                <a:cs typeface="Times New Roman" pitchFamily="18" charset="0"/>
              </a:rPr>
              <a:t>It is used for PCB design, it includes Schematic Capture, Board Layout and </a:t>
            </a:r>
            <a:r>
              <a:rPr lang="en-US" sz="2000" dirty="0" err="1">
                <a:latin typeface="Times New Roman" pitchFamily="18" charset="0"/>
                <a:cs typeface="Times New Roman" pitchFamily="18" charset="0"/>
              </a:rPr>
              <a:t>Autorouter</a:t>
            </a:r>
            <a:r>
              <a:rPr lang="en-US" sz="2000" dirty="0">
                <a:latin typeface="Times New Roman" pitchFamily="18" charset="0"/>
                <a:cs typeface="Times New Roman" pitchFamily="18" charset="0"/>
              </a:rPr>
              <a:t>. </a:t>
            </a:r>
          </a:p>
          <a:p>
            <a:pPr>
              <a:buNone/>
            </a:pPr>
            <a:r>
              <a:rPr lang="en-US" sz="2000" dirty="0">
                <a:latin typeface="Times New Roman" pitchFamily="18" charset="0"/>
                <a:cs typeface="Times New Roman" pitchFamily="18" charset="0"/>
              </a:rPr>
              <a:t>	EAGLE has following 2 sections:</a:t>
            </a:r>
          </a:p>
          <a:p>
            <a:pPr>
              <a:buNone/>
            </a:pPr>
            <a:r>
              <a:rPr lang="en-US" sz="2000" dirty="0">
                <a:latin typeface="Times New Roman" pitchFamily="18" charset="0"/>
                <a:cs typeface="Times New Roman" pitchFamily="18" charset="0"/>
              </a:rPr>
              <a:t>	1) Schematic capture: For designing circuit diagrams. Parts can be placed on many sheets and connected together through ports.</a:t>
            </a:r>
          </a:p>
          <a:p>
            <a:pPr>
              <a:buNone/>
            </a:pPr>
            <a:r>
              <a:rPr lang="en-US" sz="2000" dirty="0">
                <a:latin typeface="Times New Roman" pitchFamily="18" charset="0"/>
                <a:cs typeface="Times New Roman" pitchFamily="18" charset="0"/>
              </a:rPr>
              <a:t>	2) PCB layout: It allows auto-routing to automatically connect traces based on the connections defined in the schematic.</a:t>
            </a:r>
          </a:p>
          <a:p>
            <a:r>
              <a:rPr lang="en-US" sz="2000" b="1" dirty="0">
                <a:latin typeface="Times New Roman" pitchFamily="18" charset="0"/>
                <a:cs typeface="Times New Roman" pitchFamily="18" charset="0"/>
              </a:rPr>
              <a:t>KEIL software: </a:t>
            </a:r>
            <a:r>
              <a:rPr lang="en-US" sz="2000" dirty="0">
                <a:latin typeface="Times New Roman" pitchFamily="18" charset="0"/>
                <a:cs typeface="Times New Roman" pitchFamily="18" charset="0"/>
              </a:rPr>
              <a:t>It used for Microcontroller Programming Software. It has compiler designed specifically for the 8051 microcontroller. It converts a High Level Language source code (written in assembly language or C language) into its object code.  Then a linker is used to create an absolute object module suitable for your circuit.</a:t>
            </a:r>
          </a:p>
        </p:txBody>
      </p:sp>
    </p:spTree>
    <p:extLst>
      <p:ext uri="{BB962C8B-B14F-4D97-AF65-F5344CB8AC3E}">
        <p14:creationId xmlns:p14="http://schemas.microsoft.com/office/powerpoint/2010/main" xmlns="" val="31706762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65</TotalTime>
  <Words>578</Words>
  <Application>Microsoft Office PowerPoint</Application>
  <PresentationFormat>Custom</PresentationFormat>
  <Paragraphs>67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LPG leakage detector with buzzer indication using Microcontroller  </vt:lpstr>
      <vt:lpstr>Slide 2</vt:lpstr>
      <vt:lpstr>Block Diagram</vt:lpstr>
      <vt:lpstr>Component List</vt:lpstr>
      <vt:lpstr>Block diagram Description</vt:lpstr>
      <vt:lpstr>Slide 6</vt:lpstr>
      <vt:lpstr>Power Supply Module</vt:lpstr>
      <vt:lpstr>CIRCUIT DIAGRAM</vt:lpstr>
      <vt:lpstr>Software used in our Project</vt:lpstr>
      <vt:lpstr>Microcontroller Programmer</vt:lpstr>
      <vt:lpstr>PCB Layout</vt:lpstr>
      <vt:lpstr>PCB layout of our project</vt:lpstr>
      <vt:lpstr>70% completion of our project</vt:lpstr>
      <vt:lpstr>Conclusion</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Gas Leakage Detection System </dc:title>
  <dc:creator>Joy Bhattacharjee</dc:creator>
  <cp:lastModifiedBy>Dell</cp:lastModifiedBy>
  <cp:revision>8</cp:revision>
  <dcterms:created xsi:type="dcterms:W3CDTF">2022-04-23T18:10:00Z</dcterms:created>
  <dcterms:modified xsi:type="dcterms:W3CDTF">2022-04-24T13:57:26Z</dcterms:modified>
</cp:coreProperties>
</file>