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2" r:id="rId9"/>
    <p:sldId id="281" r:id="rId10"/>
    <p:sldId id="277" r:id="rId11"/>
    <p:sldId id="283" r:id="rId12"/>
    <p:sldId id="285" r:id="rId13"/>
    <p:sldId id="28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1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8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5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1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5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1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7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1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9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6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6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8CE575-8A0F-4885-A6A5-4A48FF897F64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9A3C36-DD4D-48E6-ABA4-C470D2B3A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7A724-E604-19BD-8319-4C7BE624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41047"/>
            <a:ext cx="8825658" cy="2677648"/>
          </a:xfrm>
        </p:spPr>
        <p:txBody>
          <a:bodyPr/>
          <a:lstStyle/>
          <a:p>
            <a:r>
              <a:rPr lang="en-US" sz="4800" b="1" u="sng" dirty="0"/>
              <a:t>BFSI Credit Score Case Study</a:t>
            </a:r>
            <a:endParaRPr lang="en-IN" sz="4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31C5F9-2D91-B5A8-B7AF-872B1C5EE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39306"/>
            <a:ext cx="8825658" cy="1576980"/>
          </a:xfrm>
        </p:spPr>
        <p:txBody>
          <a:bodyPr>
            <a:normAutofit/>
          </a:bodyPr>
          <a:lstStyle/>
          <a:p>
            <a:r>
              <a:rPr lang="en-US" u="sng" dirty="0"/>
              <a:t>Submitted by:</a:t>
            </a:r>
          </a:p>
          <a:p>
            <a:pPr lvl="1" algn="l"/>
            <a:r>
              <a:rPr lang="en-US" dirty="0"/>
              <a:t>Nikhil </a:t>
            </a:r>
            <a:r>
              <a:rPr lang="en-US" dirty="0" err="1"/>
              <a:t>Shingote</a:t>
            </a:r>
            <a:endParaRPr lang="en-US" dirty="0"/>
          </a:p>
          <a:p>
            <a:pPr lvl="1" algn="l"/>
            <a:r>
              <a:rPr lang="en-US" dirty="0"/>
              <a:t>Imran Khan</a:t>
            </a:r>
          </a:p>
          <a:p>
            <a:pPr lvl="1" algn="l"/>
            <a:r>
              <a:rPr lang="en-US" dirty="0"/>
              <a:t>Jayant Srivastava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9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The Unrequired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columns can be dropped as these are not required for analysis</a:t>
            </a:r>
          </a:p>
          <a:p>
            <a:r>
              <a:rPr lang="en-IN" dirty="0"/>
              <a:t>Column like ‘</a:t>
            </a:r>
            <a:r>
              <a:rPr lang="en-IN" dirty="0" err="1"/>
              <a:t>Type_of_Loan</a:t>
            </a:r>
            <a:r>
              <a:rPr lang="en-IN" dirty="0"/>
              <a:t>’ ‘</a:t>
            </a:r>
            <a:r>
              <a:rPr lang="en-IN" dirty="0" err="1"/>
              <a:t>Num_of_Delayed_Payment</a:t>
            </a:r>
            <a:r>
              <a:rPr lang="en-IN" dirty="0"/>
              <a:t>’ and ‘</a:t>
            </a:r>
            <a:r>
              <a:rPr lang="en-IN" dirty="0" err="1"/>
              <a:t>Num_Credit_Inquiries</a:t>
            </a:r>
            <a:r>
              <a:rPr lang="en-IN" dirty="0"/>
              <a:t>, are not required for analysis.</a:t>
            </a:r>
          </a:p>
          <a:p>
            <a:r>
              <a:rPr lang="en-US" dirty="0"/>
              <a:t>Columns like  'Credit history age’ ,'Years' and 'Months’ are also dropped.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02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29475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Preparation and </a:t>
            </a:r>
            <a:r>
              <a:rPr lang="en-US" i="0" dirty="0">
                <a:solidFill>
                  <a:schemeClr val="bg1"/>
                </a:solidFill>
                <a:effectLst/>
                <a:latin typeface="Helvetica Neue"/>
              </a:rPr>
              <a:t>Creating Dummy variables for categorical columns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'</a:t>
            </a:r>
            <a:r>
              <a:rPr lang="en-US" dirty="0" err="1"/>
              <a:t>Payment_of_Min_Amount</a:t>
            </a:r>
            <a:r>
              <a:rPr lang="en-US" dirty="0"/>
              <a:t>' column with Yes and No to 1 and 0 resp</a:t>
            </a:r>
          </a:p>
          <a:p>
            <a:r>
              <a:rPr lang="en-US" dirty="0"/>
              <a:t>Creating a dummy variable for some of the categorical variables and dropping the first one.</a:t>
            </a:r>
          </a:p>
          <a:p>
            <a:r>
              <a:rPr lang="en-US" dirty="0"/>
              <a:t>Dropping the original columns as we have a dummy features for them.</a:t>
            </a:r>
          </a:p>
          <a:p>
            <a:r>
              <a:rPr lang="en-US" dirty="0"/>
              <a:t>After Data Preparation and Creating Dummy variables for categorical columns</a:t>
            </a:r>
          </a:p>
          <a:p>
            <a:r>
              <a:rPr lang="en-IN" dirty="0"/>
              <a:t>Data set is rechecked.</a:t>
            </a:r>
          </a:p>
        </p:txBody>
      </p:sp>
    </p:spTree>
    <p:extLst>
      <p:ext uri="{BB962C8B-B14F-4D97-AF65-F5344CB8AC3E}">
        <p14:creationId xmlns:p14="http://schemas.microsoft.com/office/powerpoint/2010/main" val="107446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40" y="892629"/>
            <a:ext cx="10329475" cy="706964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Train - Test split &amp; Feature Scaling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Train data </a:t>
            </a:r>
            <a:r>
              <a:rPr lang="en-US" dirty="0" err="1"/>
              <a:t>splited</a:t>
            </a:r>
            <a:r>
              <a:rPr lang="en-US" dirty="0"/>
              <a:t> taking reference of credit score column.</a:t>
            </a:r>
          </a:p>
          <a:p>
            <a:r>
              <a:rPr lang="en-US" dirty="0"/>
              <a:t>Logistic regression model created from the train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6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7C8ED-210C-CCD3-6985-3AA2747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40" y="892629"/>
            <a:ext cx="10329475" cy="706964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Helvetica Neue"/>
              </a:rPr>
              <a:t>VIF calculation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6BFD7-474A-0E37-E056-840EB42B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239" y="2438702"/>
            <a:ext cx="3906904" cy="2454931"/>
          </a:xfrm>
        </p:spPr>
        <p:txBody>
          <a:bodyPr>
            <a:normAutofit/>
          </a:bodyPr>
          <a:lstStyle/>
          <a:p>
            <a:r>
              <a:rPr lang="en-US" dirty="0"/>
              <a:t>A data frame created which contain the names of all the feature variables and their respective VIFs</a:t>
            </a:r>
          </a:p>
          <a:p>
            <a:r>
              <a:rPr lang="en-US" dirty="0"/>
              <a:t>Since the P value for '</a:t>
            </a:r>
            <a:r>
              <a:rPr lang="en-US" dirty="0" err="1"/>
              <a:t>Credit_Mix_Good</a:t>
            </a:r>
            <a:r>
              <a:rPr lang="en-US" dirty="0"/>
              <a:t>' is higher then the acceptable range we can drop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4DA45B-C87C-F960-1E0E-15185368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2460473"/>
            <a:ext cx="6760028" cy="35919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975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69" y="484718"/>
            <a:ext cx="8761413" cy="706964"/>
          </a:xfrm>
        </p:spPr>
        <p:txBody>
          <a:bodyPr/>
          <a:lstStyle/>
          <a:p>
            <a:r>
              <a:rPr lang="en-US" u="sng" dirty="0"/>
              <a:t>Final Recommendations: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2383972"/>
            <a:ext cx="11756571" cy="4321628"/>
          </a:xfrm>
        </p:spPr>
        <p:txBody>
          <a:bodyPr>
            <a:normAutofit/>
          </a:bodyPr>
          <a:lstStyle/>
          <a:p>
            <a:r>
              <a:rPr lang="en-US" dirty="0" smtClean="0"/>
              <a:t>For selecting best imputing technique we can see that mostly the random sample selection technique is very useful as it does not distort the dataset and distribution also stays normal.</a:t>
            </a:r>
          </a:p>
          <a:p>
            <a:r>
              <a:rPr lang="en-US" dirty="0" smtClean="0"/>
              <a:t>We can see that Some columns are not useful which will not help in predicting the credit score so its better to not use them.</a:t>
            </a:r>
          </a:p>
          <a:p>
            <a:r>
              <a:rPr lang="en-US" dirty="0" smtClean="0"/>
              <a:t>We can see that Younger generation has poor credit score then mature people has good credit score. So you better concentrate more on people of age less then 25.</a:t>
            </a:r>
          </a:p>
          <a:p>
            <a:r>
              <a:rPr lang="en-US" dirty="0" smtClean="0"/>
              <a:t>People </a:t>
            </a:r>
            <a:r>
              <a:rPr lang="en-US" dirty="0"/>
              <a:t>having higher salary have probably good credit </a:t>
            </a:r>
            <a:r>
              <a:rPr lang="en-US" dirty="0" smtClean="0"/>
              <a:t>score. Concentrate </a:t>
            </a:r>
            <a:r>
              <a:rPr lang="en-US" dirty="0"/>
              <a:t>more on people having less salary so there is chance of increasing their credit score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investing more have a good credit score as compared to people investing less. so concentrate more on people investing around 150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People </a:t>
            </a:r>
            <a:r>
              <a:rPr lang="en-US" dirty="0"/>
              <a:t>having higher </a:t>
            </a:r>
            <a:r>
              <a:rPr lang="en-US" dirty="0" smtClean="0"/>
              <a:t>monthly </a:t>
            </a:r>
            <a:r>
              <a:rPr lang="en-US" dirty="0"/>
              <a:t>balance usually have good credit score and also lots of people have good </a:t>
            </a:r>
            <a:r>
              <a:rPr lang="en-US" dirty="0" smtClean="0"/>
              <a:t>score. People </a:t>
            </a:r>
            <a:r>
              <a:rPr lang="en-US" dirty="0"/>
              <a:t>having monthly balance around 300 have poor credit score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28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4" y="495604"/>
            <a:ext cx="8761413" cy="706964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SmartLend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is a financial institution that lends the money to the people. 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SmartLend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would like to better understand the primary factors that contribute to a person's credit score based on their demographics and past transactions data.</a:t>
            </a:r>
            <a:endParaRPr lang="en-US" dirty="0">
              <a:solidFill>
                <a:srgbClr val="091E42"/>
              </a:solidFill>
              <a:latin typeface="freight-text-pro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Using historical information, they wants us to be able to predict which credit bucket a customer would fall into.</a:t>
            </a:r>
          </a:p>
          <a:p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SmartLend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wants to use this information to make lending decisions more robust and accurate thereby decreasing their credit risk.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Based on the historical data, We have to predict the factors that generally lead to a poor credit score? 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We have to build a model for the identification of these customers and to reduce credit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33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4" y="483810"/>
            <a:ext cx="8761413" cy="706964"/>
          </a:xfrm>
        </p:spPr>
        <p:txBody>
          <a:bodyPr/>
          <a:lstStyle/>
          <a:p>
            <a:r>
              <a:rPr lang="en-US" dirty="0"/>
              <a:t>Our Way-out For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38" y="2318051"/>
            <a:ext cx="10710475" cy="41154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Reading, Understanding and Cleaning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Univariate Analysis and Bi-variate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Data Preparation.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Train-Test Split.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Feature Scaling And Feature Selection Using RFE.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Model Building and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Plotting the ROC Curve and Finding Optimal Cutoff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Metrics - Precision and Recall.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Making predictions on the test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Final Observation And Recommendations.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27F81B1-C414-AC82-E8A7-EB059D509766}"/>
              </a:ext>
            </a:extLst>
          </p:cNvPr>
          <p:cNvSpPr txBox="1">
            <a:spLocks/>
          </p:cNvSpPr>
          <p:nvPr/>
        </p:nvSpPr>
        <p:spPr>
          <a:xfrm>
            <a:off x="6674012" y="2405136"/>
            <a:ext cx="6138474" cy="347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7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4" y="478972"/>
            <a:ext cx="8761413" cy="1730828"/>
          </a:xfrm>
        </p:spPr>
        <p:txBody>
          <a:bodyPr/>
          <a:lstStyle/>
          <a:p>
            <a:r>
              <a:rPr lang="en-US" sz="3600" dirty="0"/>
              <a:t>Reading, Understanding and Cleaning the Data.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90732" cy="3416300"/>
          </a:xfrm>
        </p:spPr>
        <p:txBody>
          <a:bodyPr>
            <a:normAutofit/>
          </a:bodyPr>
          <a:lstStyle/>
          <a:p>
            <a:r>
              <a:rPr lang="en-US" dirty="0"/>
              <a:t>The leads dataset had 100000 rows and 28 columns.</a:t>
            </a:r>
          </a:p>
          <a:p>
            <a:r>
              <a:rPr lang="en-US" dirty="0"/>
              <a:t>Null values were identified and the columns like  </a:t>
            </a:r>
            <a:r>
              <a:rPr lang="en-US" dirty="0" err="1"/>
              <a:t>Monthly_Inhand_Salary</a:t>
            </a:r>
            <a:r>
              <a:rPr lang="en-US" dirty="0"/>
              <a:t> and </a:t>
            </a:r>
            <a:r>
              <a:rPr lang="en-US" dirty="0" err="1"/>
              <a:t>Type_of_Loan</a:t>
            </a:r>
            <a:r>
              <a:rPr lang="en-US" dirty="0"/>
              <a:t> have maximum number of null values i.e. 15.002% and 11.408% respectively.</a:t>
            </a:r>
          </a:p>
          <a:p>
            <a:r>
              <a:rPr lang="en-US" dirty="0"/>
              <a:t>Since the column </a:t>
            </a:r>
            <a:r>
              <a:rPr lang="en-US" dirty="0" err="1"/>
              <a:t>Monthly_Inhand_Salary</a:t>
            </a:r>
            <a:r>
              <a:rPr lang="en-US" dirty="0"/>
              <a:t> is important for analysis and the missing value count is 15% so we have to impute missing value by best suitable techniques.</a:t>
            </a:r>
          </a:p>
          <a:p>
            <a:r>
              <a:rPr lang="en-US" dirty="0"/>
              <a:t>We have imputed null value by replacing with random values as it do not distort the distribution. </a:t>
            </a:r>
          </a:p>
          <a:p>
            <a:r>
              <a:rPr lang="en-US" dirty="0"/>
              <a:t>Since After around 98% percentile the outliers are being detected, so we can cap the above outliers above and below 98% and 2% resp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Null Va</a:t>
            </a:r>
            <a:r>
              <a:rPr lang="en-US" dirty="0"/>
              <a:t>lue treatment</a:t>
            </a:r>
            <a:r>
              <a:rPr lang="en-US" sz="3600" dirty="0"/>
              <a:t/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F9408-268D-9154-EE08-4CEE6B19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F79DEE0-6EBC-5F86-F456-BF443E323921}"/>
              </a:ext>
            </a:extLst>
          </p:cNvPr>
          <p:cNvSpPr txBox="1">
            <a:spLocks/>
          </p:cNvSpPr>
          <p:nvPr/>
        </p:nvSpPr>
        <p:spPr>
          <a:xfrm>
            <a:off x="6096000" y="2503715"/>
            <a:ext cx="5442858" cy="35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Graph representing density curve verses monthly in hand salary.</a:t>
            </a:r>
          </a:p>
          <a:p>
            <a:r>
              <a:rPr lang="en-US" dirty="0">
                <a:solidFill>
                  <a:schemeClr val="tx1"/>
                </a:solidFill>
              </a:rPr>
              <a:t>It is clearly visible that except random value mean and median values are distorting the shape of the curve.</a:t>
            </a:r>
          </a:p>
          <a:p>
            <a:r>
              <a:rPr lang="en-US" dirty="0">
                <a:solidFill>
                  <a:schemeClr val="tx1"/>
                </a:solidFill>
              </a:rPr>
              <a:t>So we have imputed the null values with the random values in the </a:t>
            </a:r>
            <a:r>
              <a:rPr lang="en-US" dirty="0" err="1">
                <a:solidFill>
                  <a:schemeClr val="tx1"/>
                </a:solidFill>
              </a:rPr>
              <a:t>Monthly_Inhand</a:t>
            </a:r>
            <a:r>
              <a:rPr lang="en-US" dirty="0">
                <a:solidFill>
                  <a:schemeClr val="tx1"/>
                </a:solidFill>
              </a:rPr>
              <a:t> _Salary column.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EDDD0D88-D8D4-D0A7-F3F9-652980B7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4" y="2451497"/>
            <a:ext cx="5343817" cy="387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8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Outlier </a:t>
            </a:r>
            <a:r>
              <a:rPr lang="en-US" sz="3600" dirty="0" err="1"/>
              <a:t>Treatement</a:t>
            </a:r>
            <a:r>
              <a:rPr lang="en-US" dirty="0"/>
              <a:t>.</a:t>
            </a:r>
            <a:r>
              <a:rPr lang="en-US" sz="3600" dirty="0"/>
              <a:t/>
            </a:r>
            <a:br>
              <a:rPr lang="en-US" sz="3600" dirty="0"/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F79DEE0-6EBC-5F86-F456-BF443E323921}"/>
              </a:ext>
            </a:extLst>
          </p:cNvPr>
          <p:cNvSpPr txBox="1">
            <a:spLocks/>
          </p:cNvSpPr>
          <p:nvPr/>
        </p:nvSpPr>
        <p:spPr>
          <a:xfrm>
            <a:off x="6400800" y="2503715"/>
            <a:ext cx="5138057" cy="35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Graph representing pre and post of boxplot graph of Monthly </a:t>
            </a:r>
            <a:r>
              <a:rPr lang="en-US" dirty="0" err="1">
                <a:solidFill>
                  <a:schemeClr val="tx1"/>
                </a:solidFill>
              </a:rPr>
              <a:t>Inhand</a:t>
            </a:r>
            <a:r>
              <a:rPr lang="en-US" dirty="0">
                <a:solidFill>
                  <a:schemeClr val="tx1"/>
                </a:solidFill>
              </a:rPr>
              <a:t> salary </a:t>
            </a:r>
            <a:r>
              <a:rPr lang="en-US" dirty="0" err="1">
                <a:solidFill>
                  <a:schemeClr val="tx1"/>
                </a:solidFill>
              </a:rPr>
              <a:t>Coloumn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Since After around 98% percentile the outliers are being detected in the </a:t>
            </a:r>
            <a:r>
              <a:rPr lang="en-US" dirty="0" err="1">
                <a:solidFill>
                  <a:schemeClr val="tx1"/>
                </a:solidFill>
              </a:rPr>
              <a:t>Monthly_Inhand</a:t>
            </a:r>
            <a:r>
              <a:rPr lang="en-US" dirty="0">
                <a:solidFill>
                  <a:schemeClr val="tx1"/>
                </a:solidFill>
              </a:rPr>
              <a:t> _Salary column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so we can cap the outliers below 2% and  above 98%. in the </a:t>
            </a:r>
            <a:r>
              <a:rPr lang="en-US" dirty="0" err="1">
                <a:solidFill>
                  <a:schemeClr val="tx1"/>
                </a:solidFill>
              </a:rPr>
              <a:t>Monthly_Inhand</a:t>
            </a:r>
            <a:r>
              <a:rPr lang="en-US" dirty="0">
                <a:solidFill>
                  <a:schemeClr val="tx1"/>
                </a:solidFill>
              </a:rPr>
              <a:t> _Salary column.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997E3EB-13D1-0C80-204E-2CB5DFC0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2275788"/>
            <a:ext cx="5442858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AA729C26-B8B0-DE82-5043-79E9BD8F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4342713"/>
            <a:ext cx="5442858" cy="18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13C47DD-C9A5-5B4A-FD24-E364550B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Monthly_Inhand</a:t>
            </a:r>
            <a:r>
              <a:rPr lang="en-US" dirty="0">
                <a:solidFill>
                  <a:schemeClr val="bg1"/>
                </a:solidFill>
              </a:rPr>
              <a:t> _Salary column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3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Outlier Treatment</a:t>
            </a:r>
            <a:r>
              <a:rPr lang="en-US" dirty="0"/>
              <a:t>.</a:t>
            </a:r>
            <a:r>
              <a:rPr lang="en-US" sz="3600" dirty="0"/>
              <a:t/>
            </a:r>
            <a:br>
              <a:rPr lang="en-US" sz="3600" dirty="0"/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48FDAD11-7D1E-1FCD-3325-2B67C9C1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5" y="2395537"/>
            <a:ext cx="5463560" cy="17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2975C219-FB4F-38D7-F4A4-F78171E19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4" y="4261757"/>
            <a:ext cx="5463558" cy="17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791DB-9BAB-DAD9-B32E-D9F8D51A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Amount_invested_monthly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Coloumn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2D91C3-3DC1-B332-4230-4CC0ABE1401F}"/>
              </a:ext>
            </a:extLst>
          </p:cNvPr>
          <p:cNvSpPr txBox="1">
            <a:spLocks/>
          </p:cNvSpPr>
          <p:nvPr/>
        </p:nvSpPr>
        <p:spPr>
          <a:xfrm>
            <a:off x="6400800" y="2503715"/>
            <a:ext cx="5138057" cy="351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Since the column is object datatype and there seem to be "_" value which needs to be removed and convert it into numeric type.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Graph representing pre and post of boxplot graph of Amount invested monthly Column.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Since after 90 percentile the data is stationary so we will cap the above values near 90th percentile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Now there is no outliers present in this column and same is visible in the post boxplot.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9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Outlier Treatment</a:t>
            </a:r>
            <a:r>
              <a:rPr lang="en-US" dirty="0"/>
              <a:t>.</a:t>
            </a:r>
            <a:r>
              <a:rPr lang="en-US" sz="3600" dirty="0"/>
              <a:t/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791DB-9BAB-DAD9-B32E-D9F8D51A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Monthly Balance </a:t>
            </a:r>
            <a:r>
              <a:rPr lang="en-US" dirty="0" err="1">
                <a:solidFill>
                  <a:schemeClr val="bg1"/>
                </a:solidFill>
              </a:rPr>
              <a:t>Coloumn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2D91C3-3DC1-B332-4230-4CC0ABE1401F}"/>
              </a:ext>
            </a:extLst>
          </p:cNvPr>
          <p:cNvSpPr txBox="1">
            <a:spLocks/>
          </p:cNvSpPr>
          <p:nvPr/>
        </p:nvSpPr>
        <p:spPr>
          <a:xfrm>
            <a:off x="6400800" y="2503715"/>
            <a:ext cx="5138057" cy="35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Graph representing pre and post of boxplot graph of ‘</a:t>
            </a:r>
            <a:r>
              <a:rPr lang="en-US" dirty="0" err="1">
                <a:solidFill>
                  <a:schemeClr val="tx1"/>
                </a:solidFill>
              </a:rPr>
              <a:t>Monthly_Balance</a:t>
            </a:r>
            <a:r>
              <a:rPr lang="en-US" dirty="0">
                <a:solidFill>
                  <a:schemeClr val="tx1"/>
                </a:solidFill>
              </a:rPr>
              <a:t>’ Column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Dropping rows with values higher negative value which are not possible in a data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Now there is no outliers present in this column and same is visible in the post boxplot.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4B0426CC-B0C9-D90A-B90D-397A437C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9" y="2357098"/>
            <a:ext cx="5550647" cy="107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4125EEF1-C7A7-5D3C-705C-F78FBE04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3" y="3508401"/>
            <a:ext cx="5550647" cy="12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5F4A8EFB-607D-1723-DA76-1217EBB6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9" y="4638677"/>
            <a:ext cx="5561532" cy="1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2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3735-4974-0CA1-F107-133C2A6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527353"/>
            <a:ext cx="9752532" cy="1127275"/>
          </a:xfrm>
        </p:spPr>
        <p:txBody>
          <a:bodyPr/>
          <a:lstStyle/>
          <a:p>
            <a:r>
              <a:rPr lang="en-US" sz="3600" dirty="0"/>
              <a:t>Outlier Treatment</a:t>
            </a:r>
            <a:r>
              <a:rPr lang="en-US" dirty="0"/>
              <a:t>.</a:t>
            </a:r>
            <a:r>
              <a:rPr lang="en-US" sz="3600" dirty="0"/>
              <a:t/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791DB-9BAB-DAD9-B32E-D9F8D51A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05" y="1270604"/>
            <a:ext cx="10699589" cy="38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Other </a:t>
            </a:r>
            <a:r>
              <a:rPr lang="en-US" dirty="0" err="1">
                <a:solidFill>
                  <a:schemeClr val="bg1"/>
                </a:solidFill>
              </a:rPr>
              <a:t>Coloumns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2D91C3-3DC1-B332-4230-4CC0ABE1401F}"/>
              </a:ext>
            </a:extLst>
          </p:cNvPr>
          <p:cNvSpPr txBox="1">
            <a:spLocks/>
          </p:cNvSpPr>
          <p:nvPr/>
        </p:nvSpPr>
        <p:spPr>
          <a:xfrm>
            <a:off x="746206" y="5231190"/>
            <a:ext cx="10792652" cy="10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Graph representing pre and post of boxplot graph of other columns are also checked and cleaned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Outlier values are removed by capping the columns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xmlns="" id="{A6D96214-663A-009A-3763-0BC905E6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2384613"/>
            <a:ext cx="4927518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A4D1AA31-616F-4D56-C63E-461C2DA3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" y="3722875"/>
            <a:ext cx="5035307" cy="13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xmlns="" id="{52C88EFC-79DD-D30D-370D-676286A3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341" y="2397879"/>
            <a:ext cx="4927519" cy="132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xmlns="" id="{84E0462C-DA28-2032-93AE-4FE8DA9B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47" y="3722875"/>
            <a:ext cx="4981411" cy="13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62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781</TotalTime>
  <Words>832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freight-text-pro</vt:lpstr>
      <vt:lpstr>Helvetica Neue</vt:lpstr>
      <vt:lpstr>Wingdings</vt:lpstr>
      <vt:lpstr>Wingdings 3</vt:lpstr>
      <vt:lpstr>Ion Boardroom</vt:lpstr>
      <vt:lpstr>BFSI Credit Score Case Study</vt:lpstr>
      <vt:lpstr>Problem Statement</vt:lpstr>
      <vt:lpstr>Our Way-out For the Solution</vt:lpstr>
      <vt:lpstr>Reading, Understanding and Cleaning the Data. </vt:lpstr>
      <vt:lpstr>Null Value treatment </vt:lpstr>
      <vt:lpstr>Outlier Treatement. </vt:lpstr>
      <vt:lpstr>Outlier Treatment. </vt:lpstr>
      <vt:lpstr>Outlier Treatment. </vt:lpstr>
      <vt:lpstr>Outlier Treatment. </vt:lpstr>
      <vt:lpstr>Dropping The Unrequired Columns</vt:lpstr>
      <vt:lpstr>Data Preparation and Creating Dummy variables for categorical columns </vt:lpstr>
      <vt:lpstr>Train - Test split &amp; Feature Scaling</vt:lpstr>
      <vt:lpstr>VIF calculation</vt:lpstr>
      <vt:lpstr>Final Recommendations: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Assignment</dc:title>
  <dc:creator>imran khan</dc:creator>
  <cp:lastModifiedBy>admin</cp:lastModifiedBy>
  <cp:revision>11</cp:revision>
  <dcterms:created xsi:type="dcterms:W3CDTF">2023-01-22T16:53:59Z</dcterms:created>
  <dcterms:modified xsi:type="dcterms:W3CDTF">2023-03-14T17:27:55Z</dcterms:modified>
</cp:coreProperties>
</file>