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Override PartName="/ppt/charts/chartEx1.xml" ContentType="application/vnd.ms-office.chartex+xml"/>
  <Override PartName="/ppt/charts/chartEx2.xml" ContentType="application/vnd.ms-office.chartex+xml"/>
  <Override PartName="/ppt/charts/chartEx3.xml" ContentType="application/vnd.ms-office.chartex+xml"/>
  <Override PartName="/ppt/charts/colors2.xml" ContentType="application/vnd.ms-office.chartcolorstyle+xml"/>
  <Override PartName="/ppt/charts/style2.xml" ContentType="application/vnd.ms-office.chartstyle+xml"/>
  <Override PartName="/ppt/charts/colors3.xml" ContentType="application/vnd.ms-office.chartcolorstyle+xml"/>
  <Override PartName="/ppt/charts/style3.xml" ContentType="application/vnd.ms-office.chartstyle+xml"/>
  <Override PartName="/ppt/charts/colors4.xml" ContentType="application/vnd.ms-office.chartcolorstyle+xml"/>
  <Override PartName="/ppt/charts/style4.xml" ContentType="application/vnd.ms-office.chart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7" r:id="rId1"/>
  </p:sldMasterIdLst>
  <p:sldIdLst>
    <p:sldId id="256" r:id="rId2"/>
    <p:sldId id="257" r:id="rId3"/>
    <p:sldId id="258" r:id="rId4"/>
    <p:sldId id="261" r:id="rId5"/>
    <p:sldId id="259" r:id="rId6"/>
    <p:sldId id="262" r:id="rId7"/>
    <p:sldId id="260" r:id="rId8"/>
    <p:sldId id="263" r:id="rId9"/>
    <p:sldId id="264" r:id="rId10"/>
    <p:sldId id="265" r:id="rId11"/>
    <p:sldId id="266" r:id="rId12"/>
    <p:sldId id="268" r:id="rId13"/>
    <p:sldId id="270" r:id="rId14"/>
    <p:sldId id="267"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62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Ex1.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C:\Users\sanje\Downloads\Data%20Graphs.xlsx"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oleObject" Target="file:///C:\Users\sanje\Downloads\Data%20Graphs.xlsx" TargetMode="External"/></Relationships>
</file>

<file path=ppt/charts/_rels/chartEx3.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oleObject" Target="file:///C:\Users\sanje\Downloads\Data%20Graph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t>
            </a:r>
            <a:r>
              <a:rPr lang="en-US" baseline="0" dirty="0"/>
              <a:t> of transactions</a:t>
            </a:r>
            <a:endParaRPr lang="en-US"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01-8840-4EC9-93D8-E9B6A6DFEEE9}"/>
              </c:ext>
            </c:extLst>
          </c:dPt>
          <c:dPt>
            <c:idx val="1"/>
            <c:bubble3D val="0"/>
            <c:spPr>
              <a:solidFill>
                <a:schemeClr val="accent4"/>
              </a:solidFill>
              <a:ln w="19050">
                <a:solidFill>
                  <a:schemeClr val="lt1"/>
                </a:solidFill>
              </a:ln>
              <a:effectLst/>
            </c:spPr>
            <c:extLst xmlns:c16r2="http://schemas.microsoft.com/office/drawing/2015/06/chart">
              <c:ext xmlns:c16="http://schemas.microsoft.com/office/drawing/2014/chart" uri="{C3380CC4-5D6E-409C-BE32-E72D297353CC}">
                <c16:uniqueId val="{00000001-29A9-4D7C-A3FD-AEA4AE4D1C97}"/>
              </c:ext>
            </c:extLst>
          </c:dPt>
          <c:dLbls>
            <c:dLbl>
              <c:idx val="1"/>
              <c:numFmt formatCode="0.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showLegendKey val="0"/>
              <c:showVal val="0"/>
              <c:showCatName val="0"/>
              <c:showSerName val="0"/>
              <c:showPercent val="1"/>
              <c:showBubbleSize val="0"/>
            </c:dLbl>
            <c:numFmt formatCode="0.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15:layout/>
              </c:ext>
            </c:extLst>
          </c:dLbls>
          <c:cat>
            <c:strRef>
              <c:f>Sheet1!$A$2:$A$3</c:f>
              <c:strCache>
                <c:ptCount val="2"/>
                <c:pt idx="0">
                  <c:v>Fraudulent</c:v>
                </c:pt>
                <c:pt idx="1">
                  <c:v>Non- Fradulent</c:v>
                </c:pt>
              </c:strCache>
            </c:strRef>
          </c:cat>
          <c:val>
            <c:numRef>
              <c:f>Sheet1!$B$2:$B$3</c:f>
              <c:numCache>
                <c:formatCode>General</c:formatCode>
                <c:ptCount val="2"/>
                <c:pt idx="0">
                  <c:v>2145</c:v>
                </c:pt>
                <c:pt idx="1">
                  <c:v>553574</c:v>
                </c:pt>
              </c:numCache>
            </c:numRef>
          </c:val>
          <c:extLst xmlns:c16r2="http://schemas.microsoft.com/office/drawing/2015/06/chart">
            <c:ext xmlns:c16="http://schemas.microsoft.com/office/drawing/2014/chart" uri="{C3380CC4-5D6E-409C-BE32-E72D297353CC}">
              <c16:uniqueId val="{00000000-29A9-4D7C-A3FD-AEA4AE4D1C97}"/>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userShapes r:id="rId4"/>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Sheet3!$I$2:$I$925</cx:f>
        <cx:lvl ptCount="924" formatCode="General">
          <cx:pt idx="0">640</cx:pt>
          <cx:pt idx="1">837</cx:pt>
          <cx:pt idx="2">1073</cx:pt>
          <cx:pt idx="3">663</cx:pt>
          <cx:pt idx="4">891</cx:pt>
          <cx:pt idx="5">873</cx:pt>
          <cx:pt idx="6">886</cx:pt>
          <cx:pt idx="7">1107</cx:pt>
          <cx:pt idx="8">839</cx:pt>
          <cx:pt idx="9">897</cx:pt>
          <cx:pt idx="10">1428</cx:pt>
          <cx:pt idx="11">911</cx:pt>
          <cx:pt idx="12">636</cx:pt>
          <cx:pt idx="13">875</cx:pt>
          <cx:pt idx="14">1297</cx:pt>
          <cx:pt idx="15">434</cx:pt>
          <cx:pt idx="16">1071</cx:pt>
          <cx:pt idx="17">1336</cx:pt>
          <cx:pt idx="18">1119</cx:pt>
          <cx:pt idx="19">1474</cx:pt>
          <cx:pt idx="20">1084</cx:pt>
          <cx:pt idx="21">646</cx:pt>
          <cx:pt idx="22">402</cx:pt>
          <cx:pt idx="23">646</cx:pt>
          <cx:pt idx="24">1325</cx:pt>
          <cx:pt idx="25">662</cx:pt>
          <cx:pt idx="26">457</cx:pt>
          <cx:pt idx="27">228</cx:pt>
          <cx:pt idx="28">648</cx:pt>
          <cx:pt idx="29">248</cx:pt>
          <cx:pt idx="30">419</cx:pt>
          <cx:pt idx="31">1302</cx:pt>
          <cx:pt idx="32">654</cx:pt>
          <cx:pt idx="33">1070</cx:pt>
          <cx:pt idx="34">648</cx:pt>
          <cx:pt idx="35">840</cx:pt>
          <cx:pt idx="36">649</cx:pt>
          <cx:pt idx="37">673</cx:pt>
          <cx:pt idx="38">1088</cx:pt>
          <cx:pt idx="39">673</cx:pt>
          <cx:pt idx="40">1308</cx:pt>
          <cx:pt idx="41">1090</cx:pt>
          <cx:pt idx="42">876</cx:pt>
          <cx:pt idx="43">642</cx:pt>
          <cx:pt idx="44">672</cx:pt>
          <cx:pt idx="45">1386</cx:pt>
          <cx:pt idx="46">207</cx:pt>
          <cx:pt idx="47">226</cx:pt>
          <cx:pt idx="48">888</cx:pt>
          <cx:pt idx="49">1124</cx:pt>
          <cx:pt idx="50">453</cx:pt>
          <cx:pt idx="51">648</cx:pt>
          <cx:pt idx="52">1334</cx:pt>
          <cx:pt idx="53">224</cx:pt>
          <cx:pt idx="54">882</cx:pt>
          <cx:pt idx="55">458</cx:pt>
          <cx:pt idx="56">636</cx:pt>
          <cx:pt idx="57">200</cx:pt>
          <cx:pt idx="58">896</cx:pt>
          <cx:pt idx="59">1264</cx:pt>
          <cx:pt idx="60">1045</cx:pt>
          <cx:pt idx="61">1135</cx:pt>
          <cx:pt idx="62">1081</cx:pt>
          <cx:pt idx="63">423</cx:pt>
          <cx:pt idx="64">1126</cx:pt>
          <cx:pt idx="65">667</cx:pt>
          <cx:pt idx="66">1083</cx:pt>
          <cx:pt idx="67">1091</cx:pt>
          <cx:pt idx="68">1291</cx:pt>
          <cx:pt idx="69">1060</cx:pt>
          <cx:pt idx="70">221</cx:pt>
          <cx:pt idx="71">1079</cx:pt>
          <cx:pt idx="72">892</cx:pt>
          <cx:pt idx="73">848</cx:pt>
          <cx:pt idx="74">892</cx:pt>
          <cx:pt idx="75">1293</cx:pt>
          <cx:pt idx="76">1293</cx:pt>
          <cx:pt idx="77">867</cx:pt>
          <cx:pt idx="78">660</cx:pt>
          <cx:pt idx="79">448</cx:pt>
          <cx:pt idx="80">215</cx:pt>
          <cx:pt idx="81">889</cx:pt>
          <cx:pt idx="82">219</cx:pt>
          <cx:pt idx="83">846</cx:pt>
          <cx:pt idx="84">203</cx:pt>
          <cx:pt idx="85">637</cx:pt>
          <cx:pt idx="86">906</cx:pt>
          <cx:pt idx="87">905</cx:pt>
          <cx:pt idx="88">638</cx:pt>
          <cx:pt idx="89">667</cx:pt>
          <cx:pt idx="90">1279</cx:pt>
          <cx:pt idx="91">641</cx:pt>
          <cx:pt idx="92">1095</cx:pt>
          <cx:pt idx="93">1099</cx:pt>
          <cx:pt idx="94">912</cx:pt>
          <cx:pt idx="95">242</cx:pt>
          <cx:pt idx="96">900</cx:pt>
          <cx:pt idx="97">229</cx:pt>
          <cx:pt idx="98">1096</cx:pt>
          <cx:pt idx="99">676</cx:pt>
          <cx:pt idx="100">878</cx:pt>
          <cx:pt idx="101">667</cx:pt>
          <cx:pt idx="102">865</cx:pt>
          <cx:pt idx="103">886</cx:pt>
          <cx:pt idx="104">1076</cx:pt>
          <cx:pt idx="105">876</cx:pt>
          <cx:pt idx="106">1458</cx:pt>
          <cx:pt idx="107">832</cx:pt>
          <cx:pt idx="108">1343</cx:pt>
          <cx:pt idx="109">1094</cx:pt>
          <cx:pt idx="110">215</cx:pt>
          <cx:pt idx="111">641</cx:pt>
          <cx:pt idx="112">1143</cx:pt>
          <cx:pt idx="113">1267</cx:pt>
          <cx:pt idx="114">639</cx:pt>
          <cx:pt idx="115">1042</cx:pt>
          <cx:pt idx="116">1054</cx:pt>
          <cx:pt idx="117">435</cx:pt>
          <cx:pt idx="118">431</cx:pt>
          <cx:pt idx="119">1082</cx:pt>
          <cx:pt idx="120">691</cx:pt>
          <cx:pt idx="121">647</cx:pt>
          <cx:pt idx="122">631</cx:pt>
          <cx:pt idx="123">901</cx:pt>
          <cx:pt idx="124">920</cx:pt>
          <cx:pt idx="125">1317</cx:pt>
          <cx:pt idx="126">874</cx:pt>
          <cx:pt idx="127">644</cx:pt>
          <cx:pt idx="128">441</cx:pt>
          <cx:pt idx="129">1277</cx:pt>
          <cx:pt idx="130">842</cx:pt>
          <cx:pt idx="131">944</cx:pt>
          <cx:pt idx="132">733</cx:pt>
          <cx:pt idx="133">234</cx:pt>
          <cx:pt idx="134">671</cx:pt>
          <cx:pt idx="135">882</cx:pt>
          <cx:pt idx="136">1105</cx:pt>
          <cx:pt idx="137">856</cx:pt>
          <cx:pt idx="138">1129</cx:pt>
          <cx:pt idx="139">1088</cx:pt>
          <cx:pt idx="140">441</cx:pt>
          <cx:pt idx="141">449</cx:pt>
          <cx:pt idx="142">417</cx:pt>
          <cx:pt idx="143">1093</cx:pt>
          <cx:pt idx="144">678</cx:pt>
          <cx:pt idx="145">219</cx:pt>
          <cx:pt idx="146">1352</cx:pt>
          <cx:pt idx="147">870</cx:pt>
          <cx:pt idx="148">232</cx:pt>
          <cx:pt idx="149">1036</cx:pt>
          <cx:pt idx="150">1268</cx:pt>
          <cx:pt idx="151">653</cx:pt>
          <cx:pt idx="152">238</cx:pt>
          <cx:pt idx="153">891</cx:pt>
          <cx:pt idx="154">199</cx:pt>
          <cx:pt idx="155">446</cx:pt>
          <cx:pt idx="156">458</cx:pt>
          <cx:pt idx="157">877</cx:pt>
          <cx:pt idx="158">463</cx:pt>
          <cx:pt idx="159">435</cx:pt>
          <cx:pt idx="160">1285</cx:pt>
          <cx:pt idx="161">867</cx:pt>
          <cx:pt idx="162">229</cx:pt>
          <cx:pt idx="163">899</cx:pt>
          <cx:pt idx="164">440</cx:pt>
          <cx:pt idx="165">638</cx:pt>
          <cx:pt idx="166">657</cx:pt>
          <cx:pt idx="167">660</cx:pt>
          <cx:pt idx="168">858</cx:pt>
          <cx:pt idx="169">255</cx:pt>
          <cx:pt idx="170">1289</cx:pt>
          <cx:pt idx="171">1092</cx:pt>
          <cx:pt idx="172">671</cx:pt>
          <cx:pt idx="173">682</cx:pt>
          <cx:pt idx="174">643</cx:pt>
          <cx:pt idx="175">879</cx:pt>
          <cx:pt idx="176">1049</cx:pt>
          <cx:pt idx="177">1057</cx:pt>
          <cx:pt idx="178">668</cx:pt>
          <cx:pt idx="179">652</cx:pt>
          <cx:pt idx="180">257</cx:pt>
          <cx:pt idx="181">699</cx:pt>
          <cx:pt idx="182">445</cx:pt>
          <cx:pt idx="183">438</cx:pt>
          <cx:pt idx="184">636</cx:pt>
          <cx:pt idx="185">1324</cx:pt>
          <cx:pt idx="186">905</cx:pt>
          <cx:pt idx="187">218</cx:pt>
          <cx:pt idx="188">906</cx:pt>
          <cx:pt idx="189">463</cx:pt>
          <cx:pt idx="190">224</cx:pt>
          <cx:pt idx="191">885</cx:pt>
          <cx:pt idx="192">1188</cx:pt>
          <cx:pt idx="193">462</cx:pt>
          <cx:pt idx="194">1097</cx:pt>
          <cx:pt idx="195">1350</cx:pt>
          <cx:pt idx="196">846</cx:pt>
          <cx:pt idx="197">879</cx:pt>
          <cx:pt idx="198">1270</cx:pt>
          <cx:pt idx="199">671</cx:pt>
          <cx:pt idx="200">667</cx:pt>
          <cx:pt idx="201">872</cx:pt>
          <cx:pt idx="202">672</cx:pt>
          <cx:pt idx="203">879</cx:pt>
          <cx:pt idx="204">503</cx:pt>
          <cx:pt idx="205">455</cx:pt>
          <cx:pt idx="206">907</cx:pt>
          <cx:pt idx="207">1053</cx:pt>
          <cx:pt idx="208">467</cx:pt>
          <cx:pt idx="209">671</cx:pt>
          <cx:pt idx="210">813</cx:pt>
          <cx:pt idx="211">664</cx:pt>
          <cx:pt idx="212">1086</cx:pt>
          <cx:pt idx="213">1426</cx:pt>
          <cx:pt idx="214">461</cx:pt>
          <cx:pt idx="215">488</cx:pt>
          <cx:pt idx="216">435</cx:pt>
          <cx:pt idx="217">661</cx:pt>
          <cx:pt idx="218">653</cx:pt>
          <cx:pt idx="219">217</cx:pt>
          <cx:pt idx="220">1134</cx:pt>
          <cx:pt idx="221">869</cx:pt>
          <cx:pt idx="222">1291</cx:pt>
          <cx:pt idx="223">871</cx:pt>
          <cx:pt idx="224">441</cx:pt>
          <cx:pt idx="225">611</cx:pt>
          <cx:pt idx="226">436</cx:pt>
          <cx:pt idx="227">1086</cx:pt>
          <cx:pt idx="228">1137</cx:pt>
          <cx:pt idx="229">208</cx:pt>
          <cx:pt idx="230">434</cx:pt>
          <cx:pt idx="231">1075</cx:pt>
          <cx:pt idx="232">886</cx:pt>
          <cx:pt idx="233">1088</cx:pt>
          <cx:pt idx="234">1116</cx:pt>
          <cx:pt idx="235">878</cx:pt>
          <cx:pt idx="236">852</cx:pt>
          <cx:pt idx="237">208</cx:pt>
          <cx:pt idx="238">210</cx:pt>
          <cx:pt idx="239">184</cx:pt>
          <cx:pt idx="240">226</cx:pt>
          <cx:pt idx="241">413</cx:pt>
          <cx:pt idx="242">466</cx:pt>
          <cx:pt idx="243">861</cx:pt>
          <cx:pt idx="244">682</cx:pt>
          <cx:pt idx="245">436</cx:pt>
          <cx:pt idx="246">1067</cx:pt>
          <cx:pt idx="247">693</cx:pt>
          <cx:pt idx="248">634</cx:pt>
          <cx:pt idx="249">234</cx:pt>
          <cx:pt idx="250">1090</cx:pt>
          <cx:pt idx="251">234</cx:pt>
          <cx:pt idx="252">653</cx:pt>
          <cx:pt idx="253">426</cx:pt>
          <cx:pt idx="254">877</cx:pt>
          <cx:pt idx="255">234</cx:pt>
          <cx:pt idx="256">598</cx:pt>
          <cx:pt idx="257">871</cx:pt>
          <cx:pt idx="258">1332</cx:pt>
          <cx:pt idx="259">683</cx:pt>
          <cx:pt idx="260">1462</cx:pt>
          <cx:pt idx="261">466</cx:pt>
          <cx:pt idx="262">652</cx:pt>
          <cx:pt idx="263">828</cx:pt>
          <cx:pt idx="264">413</cx:pt>
          <cx:pt idx="265">671</cx:pt>
          <cx:pt idx="266">629</cx:pt>
          <cx:pt idx="267">1319</cx:pt>
          <cx:pt idx="268">1072</cx:pt>
          <cx:pt idx="269">1261</cx:pt>
          <cx:pt idx="270">1117</cx:pt>
          <cx:pt idx="271">417</cx:pt>
          <cx:pt idx="272">464</cx:pt>
          <cx:pt idx="273">434</cx:pt>
          <cx:pt idx="274">666</cx:pt>
          <cx:pt idx="275">900</cx:pt>
          <cx:pt idx="276">897</cx:pt>
          <cx:pt idx="277">647</cx:pt>
          <cx:pt idx="278">683</cx:pt>
          <cx:pt idx="279">895</cx:pt>
          <cx:pt idx="280">243</cx:pt>
          <cx:pt idx="281">1403</cx:pt>
          <cx:pt idx="282">663</cx:pt>
          <cx:pt idx="283">651</cx:pt>
          <cx:pt idx="284">861</cx:pt>
          <cx:pt idx="285">250</cx:pt>
          <cx:pt idx="286">654</cx:pt>
          <cx:pt idx="287">425</cx:pt>
          <cx:pt idx="288">624</cx:pt>
          <cx:pt idx="289">645</cx:pt>
          <cx:pt idx="290">693</cx:pt>
          <cx:pt idx="291">1251</cx:pt>
          <cx:pt idx="292">882</cx:pt>
          <cx:pt idx="293">434</cx:pt>
          <cx:pt idx="294">397</cx:pt>
          <cx:pt idx="295">1101</cx:pt>
          <cx:pt idx="296">232</cx:pt>
          <cx:pt idx="297">894</cx:pt>
          <cx:pt idx="298">645</cx:pt>
          <cx:pt idx="299">920</cx:pt>
          <cx:pt idx="300">239</cx:pt>
          <cx:pt idx="301">667</cx:pt>
          <cx:pt idx="302">1046</cx:pt>
          <cx:pt idx="303">881</cx:pt>
          <cx:pt idx="304">669</cx:pt>
          <cx:pt idx="305">233</cx:pt>
          <cx:pt idx="306">648</cx:pt>
          <cx:pt idx="307">460</cx:pt>
          <cx:pt idx="308">1074</cx:pt>
          <cx:pt idx="309">223</cx:pt>
          <cx:pt idx="310">1092</cx:pt>
          <cx:pt idx="311">655</cx:pt>
          <cx:pt idx="312">666</cx:pt>
          <cx:pt idx="313">1358</cx:pt>
          <cx:pt idx="314">200</cx:pt>
          <cx:pt idx="315">433</cx:pt>
          <cx:pt idx="316">901</cx:pt>
          <cx:pt idx="317">446</cx:pt>
          <cx:pt idx="318">223</cx:pt>
          <cx:pt idx="319">870</cx:pt>
          <cx:pt idx="320">453</cx:pt>
          <cx:pt idx="321">875</cx:pt>
          <cx:pt idx="322">221</cx:pt>
          <cx:pt idx="323">1066</cx:pt>
          <cx:pt idx="324">887</cx:pt>
          <cx:pt idx="325">690</cx:pt>
          <cx:pt idx="326">662</cx:pt>
          <cx:pt idx="327">1466</cx:pt>
          <cx:pt idx="328">432</cx:pt>
          <cx:pt idx="329">229</cx:pt>
          <cx:pt idx="330">852</cx:pt>
          <cx:pt idx="331">681</cx:pt>
          <cx:pt idx="332">419</cx:pt>
          <cx:pt idx="333">827</cx:pt>
          <cx:pt idx="334">838</cx:pt>
          <cx:pt idx="335">461</cx:pt>
          <cx:pt idx="336">215</cx:pt>
          <cx:pt idx="337">217</cx:pt>
          <cx:pt idx="338">643</cx:pt>
          <cx:pt idx="339">230</cx:pt>
          <cx:pt idx="340">661</cx:pt>
          <cx:pt idx="341">431</cx:pt>
          <cx:pt idx="342">224</cx:pt>
          <cx:pt idx="343">1300</cx:pt>
          <cx:pt idx="344">647</cx:pt>
          <cx:pt idx="345">436</cx:pt>
          <cx:pt idx="346">1324</cx:pt>
          <cx:pt idx="347">452</cx:pt>
          <cx:pt idx="348">449</cx:pt>
          <cx:pt idx="349">859</cx:pt>
          <cx:pt idx="350">883</cx:pt>
          <cx:pt idx="351">1340</cx:pt>
          <cx:pt idx="352">909</cx:pt>
          <cx:pt idx="353">842</cx:pt>
          <cx:pt idx="354">1151</cx:pt>
          <cx:pt idx="355">828</cx:pt>
          <cx:pt idx="356">641</cx:pt>
          <cx:pt idx="357">247</cx:pt>
          <cx:pt idx="358">452</cx:pt>
          <cx:pt idx="359">880</cx:pt>
          <cx:pt idx="360">423</cx:pt>
          <cx:pt idx="361">627</cx:pt>
          <cx:pt idx="362">439</cx:pt>
          <cx:pt idx="363">1375</cx:pt>
          <cx:pt idx="364">452</cx:pt>
          <cx:pt idx="365">634</cx:pt>
          <cx:pt idx="366">1354</cx:pt>
          <cx:pt idx="367">677</cx:pt>
          <cx:pt idx="368">424</cx:pt>
          <cx:pt idx="369">677</cx:pt>
          <cx:pt idx="370">694</cx:pt>
          <cx:pt idx="371">232</cx:pt>
          <cx:pt idx="372">227</cx:pt>
          <cx:pt idx="373">1325</cx:pt>
          <cx:pt idx="374">921</cx:pt>
          <cx:pt idx="375">809</cx:pt>
          <cx:pt idx="376">658</cx:pt>
          <cx:pt idx="377">870</cx:pt>
          <cx:pt idx="378">671</cx:pt>
          <cx:pt idx="379">856</cx:pt>
          <cx:pt idx="380">852</cx:pt>
          <cx:pt idx="381">683</cx:pt>
          <cx:pt idx="382">858</cx:pt>
          <cx:pt idx="383">834</cx:pt>
          <cx:pt idx="384">666</cx:pt>
          <cx:pt idx="385">1079</cx:pt>
          <cx:pt idx="386">216</cx:pt>
          <cx:pt idx="387">440</cx:pt>
          <cx:pt idx="388">449</cx:pt>
          <cx:pt idx="389">684</cx:pt>
          <cx:pt idx="390">1292</cx:pt>
          <cx:pt idx="391">414</cx:pt>
          <cx:pt idx="392">857</cx:pt>
          <cx:pt idx="393">433</cx:pt>
          <cx:pt idx="394">876</cx:pt>
          <cx:pt idx="395">1094</cx:pt>
          <cx:pt idx="396">651</cx:pt>
          <cx:pt idx="397">428</cx:pt>
          <cx:pt idx="398">218</cx:pt>
          <cx:pt idx="399">684</cx:pt>
          <cx:pt idx="400">842</cx:pt>
          <cx:pt idx="401">213</cx:pt>
          <cx:pt idx="402">454</cx:pt>
          <cx:pt idx="403">459</cx:pt>
          <cx:pt idx="404">445</cx:pt>
          <cx:pt idx="405">644</cx:pt>
          <cx:pt idx="406">666</cx:pt>
          <cx:pt idx="407">681</cx:pt>
          <cx:pt idx="408">1271</cx:pt>
          <cx:pt idx="409">422</cx:pt>
          <cx:pt idx="410">669</cx:pt>
          <cx:pt idx="411">963</cx:pt>
          <cx:pt idx="412">632</cx:pt>
          <cx:pt idx="413">905</cx:pt>
          <cx:pt idx="414">857</cx:pt>
          <cx:pt idx="415">470</cx:pt>
          <cx:pt idx="416">1187</cx:pt>
          <cx:pt idx="417">446</cx:pt>
          <cx:pt idx="418">644</cx:pt>
          <cx:pt idx="419">435</cx:pt>
          <cx:pt idx="420">674</cx:pt>
          <cx:pt idx="421">872</cx:pt>
          <cx:pt idx="422">832</cx:pt>
          <cx:pt idx="423">434</cx:pt>
          <cx:pt idx="424">657</cx:pt>
          <cx:pt idx="425">416</cx:pt>
          <cx:pt idx="426">440</cx:pt>
          <cx:pt idx="427">696</cx:pt>
          <cx:pt idx="428">472</cx:pt>
          <cx:pt idx="429">881</cx:pt>
          <cx:pt idx="430">238</cx:pt>
          <cx:pt idx="431">442</cx:pt>
          <cx:pt idx="432">213</cx:pt>
          <cx:pt idx="433">461</cx:pt>
          <cx:pt idx="434">639</cx:pt>
          <cx:pt idx="435">851</cx:pt>
          <cx:pt idx="436">223</cx:pt>
          <cx:pt idx="437">218</cx:pt>
          <cx:pt idx="438">215</cx:pt>
          <cx:pt idx="439">876</cx:pt>
          <cx:pt idx="440">467</cx:pt>
          <cx:pt idx="441">875</cx:pt>
          <cx:pt idx="442">859</cx:pt>
          <cx:pt idx="443">877</cx:pt>
          <cx:pt idx="444">204</cx:pt>
          <cx:pt idx="445">646</cx:pt>
          <cx:pt idx="446">426</cx:pt>
          <cx:pt idx="447">666</cx:pt>
          <cx:pt idx="448">418</cx:pt>
          <cx:pt idx="449">216</cx:pt>
          <cx:pt idx="450">666</cx:pt>
          <cx:pt idx="451">621</cx:pt>
          <cx:pt idx="452">923</cx:pt>
          <cx:pt idx="453">419</cx:pt>
          <cx:pt idx="454">453</cx:pt>
          <cx:pt idx="455">425</cx:pt>
          <cx:pt idx="456">227</cx:pt>
          <cx:pt idx="457">639</cx:pt>
          <cx:pt idx="458">214</cx:pt>
          <cx:pt idx="459">438</cx:pt>
          <cx:pt idx="460">715</cx:pt>
          <cx:pt idx="461">420</cx:pt>
          <cx:pt idx="462">1097</cx:pt>
          <cx:pt idx="463">866</cx:pt>
          <cx:pt idx="464">224</cx:pt>
          <cx:pt idx="465">650</cx:pt>
          <cx:pt idx="466">464</cx:pt>
          <cx:pt idx="467">448</cx:pt>
          <cx:pt idx="468">641</cx:pt>
          <cx:pt idx="469">222</cx:pt>
          <cx:pt idx="470">648</cx:pt>
          <cx:pt idx="471">205</cx:pt>
          <cx:pt idx="472">858</cx:pt>
          <cx:pt idx="473">893</cx:pt>
          <cx:pt idx="474">218</cx:pt>
          <cx:pt idx="475">1109</cx:pt>
          <cx:pt idx="476">662</cx:pt>
          <cx:pt idx="477">468</cx:pt>
          <cx:pt idx="478">218</cx:pt>
          <cx:pt idx="479">427</cx:pt>
          <cx:pt idx="480">640</cx:pt>
          <cx:pt idx="481">201</cx:pt>
          <cx:pt idx="482">820</cx:pt>
          <cx:pt idx="483">217</cx:pt>
          <cx:pt idx="484">654</cx:pt>
          <cx:pt idx="485">209</cx:pt>
          <cx:pt idx="486">660</cx:pt>
          <cx:pt idx="487">453</cx:pt>
          <cx:pt idx="488">446</cx:pt>
          <cx:pt idx="489">419</cx:pt>
          <cx:pt idx="490">222</cx:pt>
          <cx:pt idx="491">215</cx:pt>
          <cx:pt idx="492">429</cx:pt>
          <cx:pt idx="493">854</cx:pt>
          <cx:pt idx="494">436</cx:pt>
          <cx:pt idx="495">635</cx:pt>
          <cx:pt idx="496">657</cx:pt>
          <cx:pt idx="497">1298</cx:pt>
          <cx:pt idx="498">424</cx:pt>
          <cx:pt idx="499">1301</cx:pt>
          <cx:pt idx="500">900</cx:pt>
          <cx:pt idx="501">651</cx:pt>
          <cx:pt idx="502">848</cx:pt>
          <cx:pt idx="503">900</cx:pt>
          <cx:pt idx="504">899</cx:pt>
          <cx:pt idx="505">659</cx:pt>
          <cx:pt idx="506">878</cx:pt>
          <cx:pt idx="507">1314</cx:pt>
          <cx:pt idx="508">412</cx:pt>
          <cx:pt idx="509">429</cx:pt>
          <cx:pt idx="510">679</cx:pt>
          <cx:pt idx="511">243</cx:pt>
          <cx:pt idx="512">633</cx:pt>
          <cx:pt idx="513">236</cx:pt>
          <cx:pt idx="514">1346</cx:pt>
          <cx:pt idx="515">685</cx:pt>
          <cx:pt idx="516">1339</cx:pt>
          <cx:pt idx="517">471</cx:pt>
          <cx:pt idx="518">1072</cx:pt>
          <cx:pt idx="519">220</cx:pt>
          <cx:pt idx="520">828</cx:pt>
          <cx:pt idx="521">215</cx:pt>
          <cx:pt idx="522">666</cx:pt>
          <cx:pt idx="523">692</cx:pt>
          <cx:pt idx="524">218</cx:pt>
          <cx:pt idx="525">874</cx:pt>
          <cx:pt idx="526">888</cx:pt>
          <cx:pt idx="527">874</cx:pt>
          <cx:pt idx="528">220</cx:pt>
          <cx:pt idx="529">873</cx:pt>
          <cx:pt idx="530">428</cx:pt>
          <cx:pt idx="531">835</cx:pt>
          <cx:pt idx="532">437</cx:pt>
          <cx:pt idx="533">1074</cx:pt>
          <cx:pt idx="534">660</cx:pt>
          <cx:pt idx="535">887</cx:pt>
          <cx:pt idx="536">444</cx:pt>
          <cx:pt idx="537">637</cx:pt>
          <cx:pt idx="538">673</cx:pt>
          <cx:pt idx="539">1251</cx:pt>
          <cx:pt idx="540">446</cx:pt>
          <cx:pt idx="541">644</cx:pt>
          <cx:pt idx="542">440</cx:pt>
          <cx:pt idx="543">843</cx:pt>
          <cx:pt idx="544">862</cx:pt>
          <cx:pt idx="545">654</cx:pt>
          <cx:pt idx="546">418</cx:pt>
          <cx:pt idx="547">929</cx:pt>
          <cx:pt idx="548">630</cx:pt>
          <cx:pt idx="549">636</cx:pt>
          <cx:pt idx="550">429</cx:pt>
          <cx:pt idx="551">1099</cx:pt>
          <cx:pt idx="552">214</cx:pt>
          <cx:pt idx="553">423</cx:pt>
          <cx:pt idx="554">638</cx:pt>
          <cx:pt idx="555">434</cx:pt>
          <cx:pt idx="556">618</cx:pt>
          <cx:pt idx="557">437</cx:pt>
          <cx:pt idx="558">428</cx:pt>
          <cx:pt idx="559">882</cx:pt>
          <cx:pt idx="560">882</cx:pt>
          <cx:pt idx="561">233</cx:pt>
          <cx:pt idx="562">868</cx:pt>
          <cx:pt idx="563">656</cx:pt>
          <cx:pt idx="564">222</cx:pt>
          <cx:pt idx="565">878</cx:pt>
          <cx:pt idx="566">1325</cx:pt>
          <cx:pt idx="567">440</cx:pt>
          <cx:pt idx="568">635</cx:pt>
          <cx:pt idx="569">224</cx:pt>
          <cx:pt idx="570">653</cx:pt>
          <cx:pt idx="571">886</cx:pt>
          <cx:pt idx="572">225</cx:pt>
          <cx:pt idx="573">645</cx:pt>
          <cx:pt idx="574">438</cx:pt>
          <cx:pt idx="575">666</cx:pt>
          <cx:pt idx="576">231</cx:pt>
          <cx:pt idx="577">874</cx:pt>
          <cx:pt idx="578">437</cx:pt>
          <cx:pt idx="579">1263</cx:pt>
          <cx:pt idx="580">454</cx:pt>
          <cx:pt idx="581">649</cx:pt>
          <cx:pt idx="582">455</cx:pt>
          <cx:pt idx="583">268</cx:pt>
          <cx:pt idx="584">634</cx:pt>
          <cx:pt idx="585">427</cx:pt>
          <cx:pt idx="586">409</cx:pt>
          <cx:pt idx="587">1074</cx:pt>
          <cx:pt idx="588">213</cx:pt>
          <cx:pt idx="589">866</cx:pt>
          <cx:pt idx="590">663</cx:pt>
          <cx:pt idx="591">209</cx:pt>
          <cx:pt idx="592">440</cx:pt>
          <cx:pt idx="593">888</cx:pt>
          <cx:pt idx="594">902</cx:pt>
          <cx:pt idx="595">638</cx:pt>
          <cx:pt idx="596">1112</cx:pt>
          <cx:pt idx="597">426</cx:pt>
          <cx:pt idx="598">909</cx:pt>
          <cx:pt idx="599">665</cx:pt>
          <cx:pt idx="600">897</cx:pt>
          <cx:pt idx="601">220</cx:pt>
          <cx:pt idx="602">887</cx:pt>
          <cx:pt idx="603">446</cx:pt>
          <cx:pt idx="604">451</cx:pt>
          <cx:pt idx="605">691</cx:pt>
          <cx:pt idx="606">450</cx:pt>
          <cx:pt idx="607">1079</cx:pt>
          <cx:pt idx="608">1275</cx:pt>
          <cx:pt idx="609">894</cx:pt>
          <cx:pt idx="610">664</cx:pt>
          <cx:pt idx="611">447</cx:pt>
          <cx:pt idx="612">650</cx:pt>
          <cx:pt idx="613">434</cx:pt>
          <cx:pt idx="614">440</cx:pt>
          <cx:pt idx="615">843</cx:pt>
          <cx:pt idx="616">825</cx:pt>
          <cx:pt idx="617">440</cx:pt>
          <cx:pt idx="618">201</cx:pt>
          <cx:pt idx="619">638</cx:pt>
          <cx:pt idx="620">669</cx:pt>
          <cx:pt idx="621">821</cx:pt>
          <cx:pt idx="622">234</cx:pt>
          <cx:pt idx="623">421</cx:pt>
          <cx:pt idx="624">221</cx:pt>
          <cx:pt idx="625">231</cx:pt>
          <cx:pt idx="626">447</cx:pt>
          <cx:pt idx="627">424</cx:pt>
          <cx:pt idx="628">407</cx:pt>
          <cx:pt idx="629">679</cx:pt>
          <cx:pt idx="630">666</cx:pt>
          <cx:pt idx="631">659</cx:pt>
          <cx:pt idx="632">853</cx:pt>
          <cx:pt idx="633">419</cx:pt>
          <cx:pt idx="634">1105</cx:pt>
          <cx:pt idx="635">406</cx:pt>
          <cx:pt idx="636">436</cx:pt>
          <cx:pt idx="637">672</cx:pt>
          <cx:pt idx="638">451</cx:pt>
          <cx:pt idx="639">467</cx:pt>
          <cx:pt idx="640">427</cx:pt>
          <cx:pt idx="641">1055</cx:pt>
          <cx:pt idx="642">425</cx:pt>
          <cx:pt idx="643">652</cx:pt>
          <cx:pt idx="644">247</cx:pt>
          <cx:pt idx="645">416</cx:pt>
          <cx:pt idx="646">472</cx:pt>
          <cx:pt idx="647">620</cx:pt>
          <cx:pt idx="648">702</cx:pt>
          <cx:pt idx="649">230</cx:pt>
          <cx:pt idx="650">195</cx:pt>
          <cx:pt idx="651">673</cx:pt>
          <cx:pt idx="652">611</cx:pt>
          <cx:pt idx="653">669</cx:pt>
          <cx:pt idx="654">640</cx:pt>
          <cx:pt idx="655">850</cx:pt>
          <cx:pt idx="656">685</cx:pt>
          <cx:pt idx="657">438</cx:pt>
          <cx:pt idx="658">639</cx:pt>
          <cx:pt idx="659">217</cx:pt>
          <cx:pt idx="660">211</cx:pt>
          <cx:pt idx="661">239</cx:pt>
          <cx:pt idx="662">237</cx:pt>
          <cx:pt idx="663">635</cx:pt>
          <cx:pt idx="664">454</cx:pt>
          <cx:pt idx="665">863</cx:pt>
          <cx:pt idx="666">221</cx:pt>
          <cx:pt idx="667">428</cx:pt>
          <cx:pt idx="668">1094</cx:pt>
          <cx:pt idx="669">408</cx:pt>
          <cx:pt idx="670">637</cx:pt>
          <cx:pt idx="671">637</cx:pt>
          <cx:pt idx="672">1129</cx:pt>
          <cx:pt idx="673">245</cx:pt>
          <cx:pt idx="674">866</cx:pt>
          <cx:pt idx="675">901</cx:pt>
          <cx:pt idx="676">416</cx:pt>
          <cx:pt idx="677">649</cx:pt>
          <cx:pt idx="678">220</cx:pt>
          <cx:pt idx="679">427</cx:pt>
          <cx:pt idx="680">433</cx:pt>
          <cx:pt idx="681">195</cx:pt>
          <cx:pt idx="682">236</cx:pt>
          <cx:pt idx="683">232</cx:pt>
          <cx:pt idx="684">679</cx:pt>
          <cx:pt idx="685">220</cx:pt>
          <cx:pt idx="686">446</cx:pt>
          <cx:pt idx="687">1098</cx:pt>
          <cx:pt idx="688">438</cx:pt>
          <cx:pt idx="689">222</cx:pt>
          <cx:pt idx="690">223</cx:pt>
          <cx:pt idx="691">230</cx:pt>
          <cx:pt idx="692">669</cx:pt>
          <cx:pt idx="693">419</cx:pt>
          <cx:pt idx="694">471</cx:pt>
          <cx:pt idx="695">259</cx:pt>
          <cx:pt idx="696">240</cx:pt>
          <cx:pt idx="697">688</cx:pt>
          <cx:pt idx="698">231</cx:pt>
          <cx:pt idx="699">626</cx:pt>
          <cx:pt idx="700">452</cx:pt>
          <cx:pt idx="701">640</cx:pt>
          <cx:pt idx="702">1112</cx:pt>
          <cx:pt idx="703">441</cx:pt>
          <cx:pt idx="704">258</cx:pt>
          <cx:pt idx="705">436</cx:pt>
          <cx:pt idx="706">227</cx:pt>
          <cx:pt idx="707">209</cx:pt>
          <cx:pt idx="708">899</cx:pt>
          <cx:pt idx="709">183</cx:pt>
          <cx:pt idx="710">669</cx:pt>
          <cx:pt idx="711">638</cx:pt>
          <cx:pt idx="712">225</cx:pt>
          <cx:pt idx="713">233</cx:pt>
          <cx:pt idx="714">435</cx:pt>
          <cx:pt idx="715">674</cx:pt>
          <cx:pt idx="716">226</cx:pt>
          <cx:pt idx="717">236</cx:pt>
          <cx:pt idx="718">237</cx:pt>
          <cx:pt idx="719">658</cx:pt>
          <cx:pt idx="720">642</cx:pt>
          <cx:pt idx="721">427</cx:pt>
          <cx:pt idx="722">723</cx:pt>
          <cx:pt idx="723">684</cx:pt>
          <cx:pt idx="724">220</cx:pt>
          <cx:pt idx="725">658</cx:pt>
          <cx:pt idx="726">420</cx:pt>
          <cx:pt idx="727">834</cx:pt>
          <cx:pt idx="728">444</cx:pt>
          <cx:pt idx="729">593</cx:pt>
          <cx:pt idx="730">435</cx:pt>
          <cx:pt idx="731">216</cx:pt>
          <cx:pt idx="732">878</cx:pt>
          <cx:pt idx="733">215</cx:pt>
          <cx:pt idx="734">656</cx:pt>
          <cx:pt idx="735">213</cx:pt>
          <cx:pt idx="736">657</cx:pt>
          <cx:pt idx="737">841</cx:pt>
          <cx:pt idx="738">206</cx:pt>
          <cx:pt idx="739">445</cx:pt>
          <cx:pt idx="740">659</cx:pt>
          <cx:pt idx="741">417</cx:pt>
          <cx:pt idx="742">204</cx:pt>
          <cx:pt idx="743">428</cx:pt>
          <cx:pt idx="744">218</cx:pt>
          <cx:pt idx="745">650</cx:pt>
          <cx:pt idx="746">426</cx:pt>
          <cx:pt idx="747">203</cx:pt>
          <cx:pt idx="748">223</cx:pt>
          <cx:pt idx="749">641</cx:pt>
          <cx:pt idx="750">619</cx:pt>
          <cx:pt idx="751">635</cx:pt>
          <cx:pt idx="752">441</cx:pt>
          <cx:pt idx="753">233</cx:pt>
          <cx:pt idx="754">202</cx:pt>
          <cx:pt idx="755">681</cx:pt>
          <cx:pt idx="756">221</cx:pt>
          <cx:pt idx="757">628</cx:pt>
          <cx:pt idx="758">846</cx:pt>
          <cx:pt idx="759">640</cx:pt>
          <cx:pt idx="760">431</cx:pt>
          <cx:pt idx="761">223</cx:pt>
          <cx:pt idx="762">852</cx:pt>
          <cx:pt idx="763">670</cx:pt>
          <cx:pt idx="764">222</cx:pt>
          <cx:pt idx="765">461</cx:pt>
          <cx:pt idx="766">239</cx:pt>
          <cx:pt idx="767">208</cx:pt>
          <cx:pt idx="768">459</cx:pt>
          <cx:pt idx="769">222</cx:pt>
          <cx:pt idx="770">209</cx:pt>
          <cx:pt idx="771">230</cx:pt>
          <cx:pt idx="772">246</cx:pt>
          <cx:pt idx="773">222</cx:pt>
          <cx:pt idx="774">447</cx:pt>
          <cx:pt idx="775">426</cx:pt>
          <cx:pt idx="776">452</cx:pt>
          <cx:pt idx="777">232</cx:pt>
          <cx:pt idx="778">463</cx:pt>
          <cx:pt idx="779">621</cx:pt>
          <cx:pt idx="780">444</cx:pt>
          <cx:pt idx="781">442</cx:pt>
          <cx:pt idx="782">666</cx:pt>
          <cx:pt idx="783">217</cx:pt>
          <cx:pt idx="784">241</cx:pt>
          <cx:pt idx="785">441</cx:pt>
          <cx:pt idx="786">212</cx:pt>
          <cx:pt idx="787">241</cx:pt>
          <cx:pt idx="788">218</cx:pt>
          <cx:pt idx="789">450</cx:pt>
          <cx:pt idx="790">431</cx:pt>
          <cx:pt idx="791">918</cx:pt>
          <cx:pt idx="792">441</cx:pt>
          <cx:pt idx="793">680</cx:pt>
          <cx:pt idx="794">211</cx:pt>
          <cx:pt idx="795">682</cx:pt>
          <cx:pt idx="796">681</cx:pt>
          <cx:pt idx="797">213</cx:pt>
          <cx:pt idx="798">635</cx:pt>
          <cx:pt idx="799">414</cx:pt>
          <cx:pt idx="800">675</cx:pt>
          <cx:pt idx="801">434</cx:pt>
          <cx:pt idx="802">432</cx:pt>
          <cx:pt idx="803">240</cx:pt>
          <cx:pt idx="804">688</cx:pt>
          <cx:pt idx="805">207</cx:pt>
          <cx:pt idx="806">410</cx:pt>
          <cx:pt idx="807">228</cx:pt>
          <cx:pt idx="808">663</cx:pt>
          <cx:pt idx="809">439</cx:pt>
          <cx:pt idx="810">222</cx:pt>
          <cx:pt idx="811">666</cx:pt>
          <cx:pt idx="812">457</cx:pt>
          <cx:pt idx="813">642</cx:pt>
          <cx:pt idx="814">456</cx:pt>
          <cx:pt idx="815">422</cx:pt>
          <cx:pt idx="816">458</cx:pt>
          <cx:pt idx="817">431</cx:pt>
          <cx:pt idx="818">438</cx:pt>
          <cx:pt idx="819">237</cx:pt>
          <cx:pt idx="820">220</cx:pt>
          <cx:pt idx="821">227</cx:pt>
          <cx:pt idx="822">224</cx:pt>
          <cx:pt idx="823">420</cx:pt>
          <cx:pt idx="824">206</cx:pt>
          <cx:pt idx="825">213</cx:pt>
          <cx:pt idx="826">231</cx:pt>
          <cx:pt idx="827">442</cx:pt>
          <cx:pt idx="828">198</cx:pt>
          <cx:pt idx="829">236</cx:pt>
          <cx:pt idx="830">441</cx:pt>
          <cx:pt idx="831">435</cx:pt>
          <cx:pt idx="832">892</cx:pt>
          <cx:pt idx="833">658</cx:pt>
          <cx:pt idx="834">429</cx:pt>
          <cx:pt idx="835">240</cx:pt>
          <cx:pt idx="836">431</cx:pt>
          <cx:pt idx="837">425</cx:pt>
          <cx:pt idx="838">219</cx:pt>
          <cx:pt idx="839">224</cx:pt>
          <cx:pt idx="840">194</cx:pt>
          <cx:pt idx="841">470</cx:pt>
          <cx:pt idx="842">195</cx:pt>
          <cx:pt idx="843">682</cx:pt>
          <cx:pt idx="844">212</cx:pt>
          <cx:pt idx="845">200</cx:pt>
          <cx:pt idx="846">231</cx:pt>
          <cx:pt idx="847">239</cx:pt>
          <cx:pt idx="848">232</cx:pt>
          <cx:pt idx="849">204</cx:pt>
          <cx:pt idx="850">247</cx:pt>
          <cx:pt idx="851">442</cx:pt>
          <cx:pt idx="852">238</cx:pt>
          <cx:pt idx="853">651</cx:pt>
          <cx:pt idx="854">420</cx:pt>
          <cx:pt idx="855">228</cx:pt>
          <cx:pt idx="856">222</cx:pt>
          <cx:pt idx="857">241</cx:pt>
          <cx:pt idx="858">224</cx:pt>
          <cx:pt idx="859">436</cx:pt>
          <cx:pt idx="860">211</cx:pt>
          <cx:pt idx="861">209</cx:pt>
          <cx:pt idx="862">242</cx:pt>
          <cx:pt idx="863">212</cx:pt>
          <cx:pt idx="864">211</cx:pt>
          <cx:pt idx="865">224</cx:pt>
          <cx:pt idx="866">204</cx:pt>
          <cx:pt idx="867">217</cx:pt>
          <cx:pt idx="868">219</cx:pt>
          <cx:pt idx="869">223</cx:pt>
          <cx:pt idx="870">241</cx:pt>
          <cx:pt idx="871">217</cx:pt>
          <cx:pt idx="872">232</cx:pt>
          <cx:pt idx="873">242</cx:pt>
          <cx:pt idx="874">220</cx:pt>
          <cx:pt idx="875">216</cx:pt>
          <cx:pt idx="876">237</cx:pt>
          <cx:pt idx="877">247</cx:pt>
          <cx:pt idx="878">233</cx:pt>
          <cx:pt idx="879">454</cx:pt>
          <cx:pt idx="880">228</cx:pt>
          <cx:pt idx="881">457</cx:pt>
          <cx:pt idx="882">202</cx:pt>
          <cx:pt idx="883">253</cx:pt>
          <cx:pt idx="884">230</cx:pt>
          <cx:pt idx="885">228</cx:pt>
          <cx:pt idx="886">218</cx:pt>
          <cx:pt idx="887">413</cx:pt>
          <cx:pt idx="888">440</cx:pt>
          <cx:pt idx="889">461</cx:pt>
          <cx:pt idx="890">210</cx:pt>
          <cx:pt idx="891">232</cx:pt>
          <cx:pt idx="892">216</cx:pt>
          <cx:pt idx="893">221</cx:pt>
          <cx:pt idx="894">201</cx:pt>
          <cx:pt idx="895">216</cx:pt>
          <cx:pt idx="896">219</cx:pt>
          <cx:pt idx="897">220</cx:pt>
          <cx:pt idx="898">233</cx:pt>
          <cx:pt idx="899">229</cx:pt>
          <cx:pt idx="900">219</cx:pt>
          <cx:pt idx="901">412</cx:pt>
          <cx:pt idx="902">12</cx:pt>
          <cx:pt idx="903">219</cx:pt>
          <cx:pt idx="904">205</cx:pt>
          <cx:pt idx="905">242</cx:pt>
          <cx:pt idx="906">199</cx:pt>
          <cx:pt idx="907">220</cx:pt>
          <cx:pt idx="908">225</cx:pt>
          <cx:pt idx="909">8</cx:pt>
          <cx:pt idx="910">10</cx:pt>
          <cx:pt idx="911">7</cx:pt>
          <cx:pt idx="912">12</cx:pt>
          <cx:pt idx="913">11</cx:pt>
          <cx:pt idx="914">11</cx:pt>
          <cx:pt idx="915">12</cx:pt>
          <cx:pt idx="916">10</cx:pt>
          <cx:pt idx="917">12</cx:pt>
          <cx:pt idx="918">10</cx:pt>
          <cx:pt idx="919">9</cx:pt>
          <cx:pt idx="920">6</cx:pt>
          <cx:pt idx="921">9</cx:pt>
          <cx:pt idx="922">14</cx:pt>
          <cx:pt idx="923">10</cx:pt>
        </cx:lvl>
      </cx:numDim>
    </cx:data>
  </cx:chartData>
  <cx:chart>
    <cx:title pos="t" align="ctr" overlay="0">
      <cx:tx>
        <cx:txData>
          <cx:v>Histogram for # Transactions-  # of cards</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panose="020F0502020204030204"/>
            </a:rPr>
            <a:t>Histogram for # Transactions-  # of cards</a:t>
          </a:r>
        </a:p>
      </cx:txPr>
    </cx:title>
    <cx:plotArea>
      <cx:plotAreaRegion>
        <cx:series layoutId="clusteredColumn" uniqueId="{562B68C4-4710-456F-9755-FC7EFE0E3CEB}">
          <cx:dataLabels/>
          <cx:dataId val="0"/>
          <cx:layoutPr>
            <cx:binning intervalClosed="r">
              <cx:binSize val="100"/>
            </cx:binning>
          </cx:layoutPr>
        </cx:series>
      </cx:plotAreaRegion>
      <cx:axis id="0">
        <cx:catScaling gapWidth="0.100000001"/>
        <cx:tickLabels/>
      </cx:axis>
      <cx:axis id="1">
        <cx:valScaling/>
        <cx:tickLabels/>
      </cx:axis>
    </cx:plotArea>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Sheet2!$I$2:$I$219</cx:f>
        <cx:lvl ptCount="218" formatCode="0.0%">
          <cx:pt idx="0">0.015082956259426848</cx:pt>
          <cx:pt idx="1">0.016930022573363433</cx:pt>
          <cx:pt idx="2">0.0083432657926102508</cx:pt>
          <cx:pt idx="3">0.0069124423963133645</cx:pt>
          <cx:pt idx="4">0.0080428954423592495</cx:pt>
          <cx:pt idx="5">0.012211668928086838</cx:pt>
          <cx:pt idx="6">0.048387096774193547</cx:pt>
          <cx:pt idx="7">0.0038226299694189602</cx:pt>
          <cx:pt idx="8">0.013698630136986301</cx:pt>
          <cx:pt idx="9">0.010822510822510822</cx:pt>
          <cx:pt idx="10">0.0086124401913875593</cx:pt>
          <cx:pt idx="11">0.020989505247376312</cx:pt>
          <cx:pt idx="12">0.012927054478301015</cx:pt>
          <cx:pt idx="13">0.0066037735849056606</cx:pt>
          <cx:pt idx="14">0.0089686098654708519</cx:pt>
          <cx:pt idx="15">0.015151515151515152</cx:pt>
          <cx:pt idx="16">0.011160714285714286</cx:pt>
          <cx:pt idx="17">0.065116279069767441</cx:pt>
          <cx:pt idx="18">0.010123734533183352</cx:pt>
          <cx:pt idx="19">0.064039408866995079</cx:pt>
          <cx:pt idx="20">0.006392694063926941</cx:pt>
          <cx:pt idx="21">0.039301310043668124</cx:pt>
          <cx:pt idx="22">0.014792899408284023</cx:pt>
          <cx:pt idx="23">0.013711151736745886</cx:pt>
          <cx:pt idx="24">0.0043744531933508314</cx:pt>
          <cx:pt idx="25">0.0018975332068311196</cx:pt>
          <cx:pt idx="26">0.011389521640091117</cx:pt>
          <cx:pt idx="27">0.0057471264367816091</cx:pt>
          <cx:pt idx="28">0.038793103448275863</cx:pt>
          <cx:pt idx="29">0.029411764705882353</cx:pt>
          <cx:pt idx="30">0.035175879396984924</cx:pt>
          <cx:pt idx="31">0.0015564202334630351</cx:pt>
          <cx:pt idx="32">0.013698630136986301</cx:pt>
          <cx:pt idx="33">0.011636927851047323</cx:pt>
          <cx:pt idx="34">0.007331378299120235</cx:pt>
          <cx:pt idx="35">0.010486177311725452</cx:pt>
          <cx:pt idx="36">0.011444921316165951</cx:pt>
          <cx:pt idx="37">0.010574018126888218</cx:pt>
          <cx:pt idx="38">0.0072926162260711028</cx:pt>
          <cx:pt idx="39">0.013002364066193853</cx:pt>
          <cx:pt idx="40">0.017064846416382253</cx:pt>
          <cx:pt idx="41">0.019374068554396422</cx:pt>
          <cx:pt idx="42">0.0091743119266055051</cx:pt>
          <cx:pt idx="43">0.037773359840954271</cx:pt>
          <cx:pt idx="44">0.0088202866593164279</cx:pt>
          <cx:pt idx="45">0.0056980056980056983</cx:pt>
          <cx:pt idx="46">0.013412816691505217</cx:pt>
          <cx:pt idx="47">0.012300123001230012</cx:pt>
          <cx:pt idx="48">0.018154311649016642</cx:pt>
          <cx:pt idx="49">0.018376722817764167</cx:pt>
          <cx:pt idx="50">0.055299539170506916</cx:pt>
          <cx:pt idx="51">0.010582010582010581</cx:pt>
          <cx:pt idx="52">0.0085205267234701784</cx:pt>
          <cx:pt idx="53">0.022935779816513763</cx:pt>
          <cx:pt idx="54">0.014084507042253521</cx:pt>
          <cx:pt idx="55">0.053097345132743362</cx:pt>
          <cx:pt idx="56">0.026634382566585957</cx:pt>
          <cx:pt idx="57">0.023605150214592276</cx:pt>
          <cx:pt idx="58">0.010263929618768328</cx:pt>
          <cx:pt idx="59">0.012618296529968454</cx:pt>
          <cx:pt idx="60">0.05128205128205128</cx:pt>
          <cx:pt idx="61">0.0091743119266055051</cx:pt>
          <cx:pt idx="62">0.034188034188034191</cx:pt>
          <cx:pt idx="63">0.013782542113323124</cx:pt>
          <cx:pt idx="64">0.0052552552552552556</cx:pt>
          <cx:pt idx="65">0.016949152542372881</cx:pt>
          <cx:pt idx="66">0.007462686567164179</cx:pt>
          <cx:pt idx="67">0.010309278350515464</cx:pt>
          <cx:pt idx="68">0.01</cx:pt>
          <cx:pt idx="69">0.010055865921787709</cx:pt>
          <cx:pt idx="70">0.015290519877675841</cx:pt>
          <cx:pt idx="71">0.01282051282051282</cx:pt>
          <cx:pt idx="72">0.010391686650679457</cx:pt>
          <cx:pt idx="73">0.012471655328798186</cx:pt>
          <cx:pt idx="74">0.033472803347280332</cx:pt>
          <cx:pt idx="75">0.0091954022988505746</cx:pt>
          <cx:pt idx="76">0.019867549668874173</cx:pt>
          <cx:pt idx="77">0.013714285714285714</cx:pt>
          <cx:pt idx="78">0.013043478260869565</cx:pt>
          <cx:pt idx="79">0.014251781472684086</cx:pt>
          <cx:pt idx="80">0.044534412955465584</cx:pt>
          <cx:pt idx="81">0.015486725663716814</cx:pt>
          <cx:pt idx="82">0.012968299711815562</cx:pt>
          <cx:pt idx="83">0.03017241379310345</cx:pt>
          <cx:pt idx="84">0.0076004343105320303</cx:pt>
          <cx:pt idx="85">0.013412816691505217</cx:pt>
          <cx:pt idx="86">0.015258215962441314</cx:pt>
          <cx:pt idx="87">0.018518518518518517</cx:pt>
          <cx:pt idx="88">0.0085139318885448911</cx:pt>
          <cx:pt idx="89">0.0061443932411674347</cx:pt>
          <cx:pt idx="90">0.0095011876484560574</cx:pt>
          <cx:pt idx="91">0.013513513513513514</cx:pt>
          <cx:pt idx="92">0.014364640883977901</cx:pt>
          <cx:pt idx="93">0.0093348891481913644</cx:pt>
          <cx:pt idx="94">0.02553191489361702</cx:pt>
          <cx:pt idx="95">0.022421524663677129</cx:pt>
          <cx:pt idx="96">0.019287833827893175</cx:pt>
          <cx:pt idx="97">0.026442307692307692</cx:pt>
          <cx:pt idx="98">0.026030368763557483</cx:pt>
          <cx:pt idx="99">0.015015015015015015</cx:pt>
          <cx:pt idx="100">0.016706443914081145</cx:pt>
          <cx:pt idx="101">0.0097902097902097911</cx:pt>
          <cx:pt idx="102">0.032327586206896554</cx:pt>
          <cx:pt idx="103">0.021604938271604937</cx:pt>
          <cx:pt idx="104">0.016616314199395771</cx:pt>
          <cx:pt idx="105">0.01834862385321101</cx:pt>
          <cx:pt idx="106">0.014354066985645933</cx:pt>
          <cx:pt idx="107">0.013636363636363636</cx:pt>
          <cx:pt idx="108">0.019867549668874173</cx:pt>
          <cx:pt idx="109">0.01288056206088993</cx:pt>
          <cx:pt idx="110">0.0092449922958397542</cx:pt>
          <cx:pt idx="111">0.014150943396226415</cx:pt>
          <cx:pt idx="112">0.012235817575083427</cx:pt>
          <cx:pt idx="113">0.015945330296127564</cx:pt>
          <cx:pt idx="114">0.016891891891891893</cx:pt>
          <cx:pt idx="115">0.012121212121212121</cx:pt>
          <cx:pt idx="116">0.029279279279279279</cx:pt>
          <cx:pt idx="117">0.010401188707280832</cx:pt>
          <cx:pt idx="118">0.013993541442411194</cx:pt>
          <cx:pt idx="119">0.015723270440251572</cx:pt>
          <cx:pt idx="120">0.014018691588785047</cx:pt>
          <cx:pt idx="121">0.015909090909090907</cx:pt>
          <cx:pt idx="122">0.053571428571428568</cx:pt>
          <cx:pt idx="123">0.012668250197941409</cx:pt>
          <cx:pt idx="124">0.015408320493066256</cx:pt>
          <cx:pt idx="125">0.037313432835820892</cx:pt>
          <cx:pt idx="126">0.011041009463722398</cx:pt>
          <cx:pt idx="127">0.017114914425427872</cx:pt>
          <cx:pt idx="128">0.022727272727272728</cx:pt>
          <cx:pt idx="129">0.0022522522522522522</cx:pt>
          <cx:pt idx="130">0.01662971175166297</cx:pt>
          <cx:pt idx="131">0.012589928057553957</cx:pt>
          <cx:pt idx="132">0.0060150375939849628</cx:pt>
          <cx:pt idx="133">0.006688963210702341</cx:pt>
          <cx:pt idx="134">0.040909090909090909</cx:pt>
          <cx:pt idx="135">0.027649769585253458</cx:pt>
          <cx:pt idx="136">0.018181818181818181</cx:pt>
          <cx:pt idx="137">0.029914529914529916</cx:pt>
          <cx:pt idx="138">0.012012012012012012</cx:pt>
          <cx:pt idx="139">0.02386634844868735</cx:pt>
          <cx:pt idx="140">0.029978586723768737</cx:pt>
          <cx:pt idx="141">0.033898305084745763</cx:pt>
          <cx:pt idx="142">0.011290322580645161</cx:pt>
          <cx:pt idx="143">0.013043478260869565</cx:pt>
          <cx:pt idx="144">0.033755274261603373</cx:pt>
          <cx:pt idx="145">0.04072398190045249</cx:pt>
          <cx:pt idx="146">0.012254901960784314</cx:pt>
          <cx:pt idx="147">0.0023094688221709007</cx:pt>
          <cx:pt idx="148">0.034482758620689655</cx:pt>
          <cx:pt idx="149">0.013636363636363636</cx:pt>
          <cx:pt idx="150">0.0072859744990892532</cx:pt>
          <cx:pt idx="151">0.040540540540540543</cx:pt>
          <cx:pt idx="152">0.031390134529147982</cx:pt>
          <cx:pt idx="153">0.0625</cx:pt>
          <cx:pt idx="154">0.021802325581395349</cx:pt>
          <cx:pt idx="155">0.017699115044247787</cx:pt>
          <cx:pt idx="156">0.0140625</cx:pt>
          <cx:pt idx="157">0.027210884353741496</cx:pt>
          <cx:pt idx="158">0.016055045871559634</cx:pt>
          <cx:pt idx="159">0.0044843049327354259</cx:pt>
          <cx:pt idx="160">0.015214384508990318</cx:pt>
          <cx:pt idx="161">0.015197568389057751</cx:pt>
          <cx:pt idx="162">0.020270270270270271</cx:pt>
          <cx:pt idx="163">0.048543689320388349</cx:pt>
          <cx:pt idx="164">0.018461538461538463</cx:pt>
          <cx:pt idx="165">0.039603960396039604</cx:pt>
          <cx:pt idx="166">0.01751592356687898</cx:pt>
          <cx:pt idx="167">0.054393305439330547</cx:pt>
          <cx:pt idx="168">0.02178649237472767</cx:pt>
          <cx:pt idx="169">0.026845637583892617</cx:pt>
          <cx:pt idx="170">0.028169014084507043</cx:pt>
          <cx:pt idx="171">0.03669724770642202</cx:pt>
          <cx:pt idx="172">0.054166666666666669</cx:pt>
          <cx:pt idx="173">0.010174418604651164</cx:pt>
          <cx:pt idx="174">0.015317286652078774</cx:pt>
          <cx:pt idx="175">0.02843601895734597</cx:pt>
          <cx:pt idx="176">0.020881670533642691</cx:pt>
          <cx:pt idx="177">0.056338028169014086</cx:pt>
          <cx:pt idx="178">0.024886877828054297</cx:pt>
          <cx:pt idx="179">0.050847457627118647</cx:pt>
          <cx:pt idx="180">0.02553191489361702</cx:pt>
          <cx:pt idx="181">0.018099547511312219</cx:pt>
          <cx:pt idx="182">0.046218487394957986</cx:pt>
          <cx:pt idx="183">0.0076804915514592934</cx:pt>
          <cx:pt idx="184">0.035714285714285712</cx:pt>
          <cx:pt idx="185">0.041493775933609957</cx:pt>
          <cx:pt idx="186">0.066115702479338845</cx:pt>
          <cx:pt idx="187">0.053921568627450983</cx:pt>
          <cx:pt idx="188">0.053811659192825115</cx:pt>
          <cx:pt idx="189">0.046082949308755762</cx:pt>
          <cx:pt idx="190">0.066115702479338845</cx:pt>
          <cx:pt idx="191">0.03643724696356275</cx:pt>
          <cx:pt idx="192">0.055793991416309016</cx:pt>
          <cx:pt idx="193">0.022026431718061675</cx:pt>
          <cx:pt idx="194">0.039525691699604744</cx:pt>
          <cx:pt idx="195">0.039130434782608699</cx:pt>
          <cx:pt idx="196">0.050458715596330278</cx:pt>
          <cx:pt idx="197">0.023809523809523808</cx:pt>
          <cx:pt idx="198">0.025862068965517241</cx:pt>
          <cx:pt idx="199">0.047210300429184553</cx:pt>
          <cx:pt idx="200">1</cx:pt>
          <cx:pt idx="201">0.041322314049586778</cx:pt>
          <cx:pt idx="202">0.06363636363636363</cx:pt>
          <cx:pt idx="203">1</cx:pt>
          <cx:pt idx="204">1</cx:pt>
          <cx:pt idx="205">1</cx:pt>
          <cx:pt idx="206">1</cx:pt>
          <cx:pt idx="207">1</cx:pt>
          <cx:pt idx="208">1</cx:pt>
          <cx:pt idx="209">1</cx:pt>
          <cx:pt idx="210">1</cx:pt>
          <cx:pt idx="211">1</cx:pt>
          <cx:pt idx="212">1</cx:pt>
          <cx:pt idx="213">1</cx:pt>
          <cx:pt idx="214">1</cx:pt>
          <cx:pt idx="215">1</cx:pt>
          <cx:pt idx="216">1</cx:pt>
          <cx:pt idx="217">1</cx:pt>
        </cx:lvl>
      </cx:numDim>
    </cx:data>
  </cx:chartData>
  <cx:chart>
    <cx:title pos="t" align="ctr" overlay="0">
      <cx:tx>
        <cx:txData>
          <cx:v>Histogram of %age fraud transactions on card- # of cards (218)</cx:v>
        </cx:txData>
      </cx:tx>
      <cx:txPr>
        <a:bodyPr spcFirstLastPara="1" vertOverflow="ellipsis" horzOverflow="overflow" wrap="square" lIns="0" tIns="0" rIns="0" bIns="0" anchor="ctr" anchorCtr="1"/>
        <a:lstStyle/>
        <a:p>
          <a:pPr algn="ctr" rtl="0">
            <a:defRPr/>
          </a:pPr>
          <a:r>
            <a:rPr lang="en-US" sz="1400" b="0" i="0" u="none" strike="noStrike" baseline="0" dirty="0">
              <a:solidFill>
                <a:sysClr val="windowText" lastClr="000000">
                  <a:lumMod val="65000"/>
                  <a:lumOff val="35000"/>
                </a:sysClr>
              </a:solidFill>
              <a:latin typeface="Calibri" panose="020F0502020204030204"/>
            </a:rPr>
            <a:t>Histogram of %age fraud transactions on card- # of cards (218)</a:t>
          </a:r>
        </a:p>
      </cx:txPr>
    </cx:title>
    <cx:plotArea>
      <cx:plotAreaRegion>
        <cx:series layoutId="clusteredColumn" uniqueId="{C4BAF204-E934-4164-AF43-2B37E0F55360}">
          <cx:dataLabels/>
          <cx:dataId val="0"/>
          <cx:layoutPr>
            <cx:binning intervalClosed="r">
              <cx:binSize val="0.05000000000000001"/>
            </cx:binning>
          </cx:layoutPr>
        </cx:series>
      </cx:plotAreaRegion>
      <cx:axis id="0">
        <cx:catScaling gapWidth="0"/>
        <cx:tickLabels/>
      </cx:axis>
      <cx:axis id="1">
        <cx:valScaling/>
        <cx:tickLabels/>
      </cx:axis>
    </cx:plotArea>
  </cx:chart>
</cx:chartSpace>
</file>

<file path=ppt/charts/chartEx3.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Sheet3!$G$2:$G$2146</cx:f>
        <cx:lvl ptCount="2145" formatCode="General">
          <cx:pt idx="0">24.84</cx:pt>
          <cx:pt idx="1">780.51999999999998</cx:pt>
          <cx:pt idx="2">620.33000000000004</cx:pt>
          <cx:pt idx="3">1077.6900000000001</cx:pt>
          <cx:pt idx="4">842.64999999999998</cx:pt>
          <cx:pt idx="5">22.550000000000001</cx:pt>
          <cx:pt idx="6">1128.26</cx:pt>
          <cx:pt idx="7">931.82000000000005</cx:pt>
          <cx:pt idx="8">983</cx:pt>
          <cx:pt idx="9">955.15999999999997</cx:pt>
          <cx:pt idx="10">701.80999999999995</cx:pt>
          <cx:pt idx="11">8.3900000000000006</cx:pt>
          <cx:pt idx="12">326.94</cx:pt>
          <cx:pt idx="13">353.07999999999998</cx:pt>
          <cx:pt idx="14">868.48000000000002</cx:pt>
          <cx:pt idx="15">13.25</cx:pt>
          <cx:pt idx="16">777.45000000000005</cx:pt>
          <cx:pt idx="17">967.86000000000001</cx:pt>
          <cx:pt idx="18">825.80999999999995</cx:pt>
          <cx:pt idx="19">21.920000000000002</cx:pt>
          <cx:pt idx="20">21.739999999999998</cx:pt>
          <cx:pt idx="21">250.31999999999999</cx:pt>
          <cx:pt idx="22">315.44999999999999</cx:pt>
          <cx:pt idx="23">279.77999999999997</cx:pt>
          <cx:pt idx="24">287.38</cx:pt>
          <cx:pt idx="25">276.39999999999998</cx:pt>
          <cx:pt idx="26">7.8200000000000003</cx:pt>
          <cx:pt idx="27">790.53999999999996</cx:pt>
          <cx:pt idx="28">723.23000000000002</cx:pt>
          <cx:pt idx="29">46.359999999999999</cx:pt>
          <cx:pt idx="30">996.30999999999995</cx:pt>
          <cx:pt idx="31">902.29999999999995</cx:pt>
          <cx:pt idx="32">741.76999999999998</cx:pt>
          <cx:pt idx="33">900.76999999999998</cx:pt>
          <cx:pt idx="34">1047.3</cx:pt>
          <cx:pt idx="35">737.99000000000001</cx:pt>
          <cx:pt idx="36">49.18</cx:pt>
          <cx:pt idx="37">1046.97</cx:pt>
          <cx:pt idx="38">850.82000000000005</cx:pt>
          <cx:pt idx="39">976.48000000000002</cx:pt>
          <cx:pt idx="40">4.6399999999999997</cx:pt>
          <cx:pt idx="41">95.519999999999996</cx:pt>
          <cx:pt idx="42">297.19999999999999</cx:pt>
          <cx:pt idx="43">315.72000000000003</cx:pt>
          <cx:pt idx="44">8.3200000000000003</cx:pt>
          <cx:pt idx="45">309.04000000000002</cx:pt>
          <cx:pt idx="46">219.46000000000001</cx:pt>
          <cx:pt idx="47">749.59000000000003</cx:pt>
          <cx:pt idx="48">1129.53</cx:pt>
          <cx:pt idx="49">844.28999999999996</cx:pt>
          <cx:pt idx="50">949.88</cx:pt>
          <cx:pt idx="51">935.05999999999995</cx:pt>
          <cx:pt idx="52">1025.6099999999999</cx:pt>
          <cx:pt idx="53">18.25</cx:pt>
          <cx:pt idx="54">11.82</cx:pt>
          <cx:pt idx="55">764.71000000000004</cx:pt>
          <cx:pt idx="56">294.77999999999997</cx:pt>
          <cx:pt idx="57">917.11000000000001</cx:pt>
          <cx:pt idx="58">667.16999999999996</cx:pt>
          <cx:pt idx="59">9.9900000000000002</cx:pt>
          <cx:pt idx="60">135.81999999999999</cx:pt>
          <cx:pt idx="61">614.72000000000003</cx:pt>
          <cx:pt idx="62">996.40999999999997</cx:pt>
          <cx:pt idx="63">895.25</cx:pt>
          <cx:pt idx="64">1134.4100000000001</cx:pt>
          <cx:pt idx="65">314.27999999999997</cx:pt>
          <cx:pt idx="66">319.52999999999997</cx:pt>
          <cx:pt idx="67">241.44999999999999</cx:pt>
          <cx:pt idx="68">1159.8900000000001</cx:pt>
          <cx:pt idx="69">1051.1400000000001</cx:pt>
          <cx:pt idx="70">1142.6600000000001</cx:pt>
          <cx:pt idx="71">777.75</cx:pt>
          <cx:pt idx="72">1197.26</cx:pt>
          <cx:pt idx="73">307.25999999999999</cx:pt>
          <cx:pt idx="74">969.70000000000005</cx:pt>
          <cx:pt idx="75">314.73000000000002</cx:pt>
          <cx:pt idx="76">347.63</cx:pt>
          <cx:pt idx="77">342.87</cx:pt>
          <cx:pt idx="78">291.14999999999998</cx:pt>
          <cx:pt idx="79">326.49000000000001</cx:pt>
          <cx:pt idx="80">1071.1900000000001</cx:pt>
          <cx:pt idx="81">344.74000000000001</cx:pt>
          <cx:pt idx="82">443.97000000000003</cx:pt>
          <cx:pt idx="83">854.91999999999996</cx:pt>
          <cx:pt idx="84">342.36000000000001</cx:pt>
          <cx:pt idx="85">320.36000000000001</cx:pt>
          <cx:pt idx="86">21.879999999999999</cx:pt>
          <cx:pt idx="87">8.8499999999999996</cx:pt>
          <cx:pt idx="88">888.55999999999995</cx:pt>
          <cx:pt idx="89">20.530000000000001</cx:pt>
          <cx:pt idx="90">878.41999999999996</cx:pt>
          <cx:pt idx="91">22.91</cx:pt>
          <cx:pt idx="92">1004.99</cx:pt>
          <cx:pt idx="93">793.07000000000005</cx:pt>
          <cx:pt idx="94">1013.85</cx:pt>
          <cx:pt idx="95">9.7799999999999994</cx:pt>
          <cx:pt idx="96">302.75</cx:pt>
          <cx:pt idx="97">18.82</cx:pt>
          <cx:pt idx="98">315.38999999999999</cx:pt>
          <cx:pt idx="99">1020.48</cx:pt>
          <cx:pt idx="100">795.07000000000005</cx:pt>
          <cx:pt idx="101">829.39999999999998</cx:pt>
          <cx:pt idx="102">319.23000000000002</cx:pt>
          <cx:pt idx="103">8.0600000000000005</cx:pt>
          <cx:pt idx="104">772.64999999999998</cx:pt>
          <cx:pt idx="105">353.35000000000002</cx:pt>
          <cx:pt idx="106">348.48000000000002</cx:pt>
          <cx:pt idx="107">320.73000000000002</cx:pt>
          <cx:pt idx="108">826.26999999999998</cx:pt>
          <cx:pt idx="109">483.27999999999997</cx:pt>
          <cx:pt idx="110">1071.1199999999999</cx:pt>
          <cx:pt idx="111">307.32999999999998</cx:pt>
          <cx:pt idx="112">347.88</cx:pt>
          <cx:pt idx="113">520.01999999999998</cx:pt>
          <cx:pt idx="114">8.1300000000000008</cx:pt>
          <cx:pt idx="115">778.41999999999996</cx:pt>
          <cx:pt idx="116">989.91999999999996</cx:pt>
          <cx:pt idx="117">1143.96</cx:pt>
          <cx:pt idx="118">19.68</cx:pt>
          <cx:pt idx="119">50.07</cx:pt>
          <cx:pt idx="120">1123.95</cx:pt>
          <cx:pt idx="121">830.05999999999995</cx:pt>
          <cx:pt idx="122">23.359999999999999</cx:pt>
          <cx:pt idx="123">18.850000000000001</cx:pt>
          <cx:pt idx="124">18.399999999999999</cx:pt>
          <cx:pt idx="125">993.54999999999995</cx:pt>
          <cx:pt idx="126">970.38</cx:pt>
          <cx:pt idx="127">809.52999999999997</cx:pt>
          <cx:pt idx="128">917.97000000000003</cx:pt>
          <cx:pt idx="129">277.68000000000001</cx:pt>
          <cx:pt idx="130">359.25999999999999</cx:pt>
          <cx:pt idx="131">727.32000000000005</cx:pt>
          <cx:pt idx="132">284.94</cx:pt>
          <cx:pt idx="133">1001.99</cx:pt>
          <cx:pt idx="134">232.25</cx:pt>
          <cx:pt idx="135">17.710000000000001</cx:pt>
          <cx:pt idx="136">132.33000000000001</cx:pt>
          <cx:pt idx="137">9.0299999999999994</cx:pt>
          <cx:pt idx="138">286.73000000000002</cx:pt>
          <cx:pt idx="139">278.04000000000002</cx:pt>
          <cx:pt idx="140">6.9900000000000002</cx:pt>
          <cx:pt idx="141">262.49000000000001</cx:pt>
          <cx:pt idx="142">305.33999999999997</cx:pt>
          <cx:pt idx="143">6.6699999999999999</cx:pt>
          <cx:pt idx="144">1115.9400000000001</cx:pt>
          <cx:pt idx="145">693.71000000000004</cx:pt>
          <cx:pt idx="146">10.32</cx:pt>
          <cx:pt idx="147">991.33000000000004</cx:pt>
          <cx:pt idx="148">912.88999999999999</cx:pt>
          <cx:pt idx="149">11.83</cx:pt>
          <cx:pt idx="150">1061.9100000000001</cx:pt>
          <cx:pt idx="151">840.52999999999997</cx:pt>
          <cx:pt idx="152">291</cx:pt>
          <cx:pt idx="153">685.25999999999999</cx:pt>
          <cx:pt idx="154">352.14999999999998</cx:pt>
          <cx:pt idx="155">627.42999999999995</cx:pt>
          <cx:pt idx="156">572.32000000000005</cx:pt>
          <cx:pt idx="157">349.74000000000001</cx:pt>
          <cx:pt idx="158">874.99000000000001</cx:pt>
          <cx:pt idx="159">709.42999999999995</cx:pt>
          <cx:pt idx="160">7.5999999999999996</cx:pt>
          <cx:pt idx="161">343.75</cx:pt>
          <cx:pt idx="162">875.01999999999998</cx:pt>
          <cx:pt idx="163">338.47000000000003</cx:pt>
          <cx:pt idx="164">136.93000000000001</cx:pt>
          <cx:pt idx="165">13.130000000000001</cx:pt>
          <cx:pt idx="166">115.28</cx:pt>
          <cx:pt idx="167">520.74000000000001</cx:pt>
          <cx:pt idx="168">252.47999999999999</cx:pt>
          <cx:pt idx="169">21.109999999999999</cx:pt>
          <cx:pt idx="170">51.789999999999999</cx:pt>
          <cx:pt idx="171">19.440000000000001</cx:pt>
          <cx:pt idx="172">17.050000000000001</cx:pt>
          <cx:pt idx="173">17</cx:pt>
          <cx:pt idx="174">19.050000000000001</cx:pt>
          <cx:pt idx="175">315.88999999999999</cx:pt>
          <cx:pt idx="176">794.76999999999998</cx:pt>
          <cx:pt idx="177">576.51999999999998</cx:pt>
          <cx:pt idx="178">881.10000000000002</cx:pt>
          <cx:pt idx="179">15.85</cx:pt>
          <cx:pt idx="180">341.91000000000003</cx:pt>
          <cx:pt idx="181">23.109999999999999</cx:pt>
          <cx:pt idx="182">10.84</cx:pt>
          <cx:pt idx="183">835.41999999999996</cx:pt>
          <cx:pt idx="184">913.38999999999999</cx:pt>
          <cx:pt idx="185">23.100000000000001</cx:pt>
          <cx:pt idx="186">249.28</cx:pt>
          <cx:pt idx="187">217.72999999999999</cx:pt>
          <cx:pt idx="188">887.24000000000001</cx:pt>
          <cx:pt idx="189">198.97</cx:pt>
          <cx:pt idx="190">259.80000000000001</cx:pt>
          <cx:pt idx="191">274.81</cx:pt>
          <cx:pt idx="192">312.57999999999998</cx:pt>
          <cx:pt idx="193">299.27999999999997</cx:pt>
          <cx:pt idx="194">346.42000000000002</cx:pt>
          <cx:pt idx="195">1041.3900000000001</cx:pt>
          <cx:pt idx="196">7.9000000000000004</cx:pt>
          <cx:pt idx="197">892.88</cx:pt>
          <cx:pt idx="198">1008.78</cx:pt>
          <cx:pt idx="199">331.18000000000001</cx:pt>
          <cx:pt idx="200">309.69999999999999</cx:pt>
          <cx:pt idx="201">288.83999999999997</cx:pt>
          <cx:pt idx="202">279.11000000000001</cx:pt>
          <cx:pt idx="203">915.47000000000003</cx:pt>
          <cx:pt idx="204">1083.3800000000001</cx:pt>
          <cx:pt idx="205">913.98000000000002</cx:pt>
          <cx:pt idx="206">7.9699999999999998</cx:pt>
          <cx:pt idx="207">667.98000000000002</cx:pt>
          <cx:pt idx="208">1002.25</cx:pt>
          <cx:pt idx="209">10.77</cx:pt>
          <cx:pt idx="210">7.1100000000000003</cx:pt>
          <cx:pt idx="211">311.42000000000002</cx:pt>
          <cx:pt idx="212">952.79999999999995</cx:pt>
          <cx:pt idx="213">999.59000000000003</cx:pt>
          <cx:pt idx="214">279.27999999999997</cx:pt>
          <cx:pt idx="215">732.16999999999996</cx:pt>
          <cx:pt idx="216">837.53999999999996</cx:pt>
          <cx:pt idx="217">333.88999999999999</cx:pt>
          <cx:pt idx="218">19.050000000000001</cx:pt>
          <cx:pt idx="219">149.41999999999999</cx:pt>
          <cx:pt idx="220">51.07</cx:pt>
          <cx:pt idx="221">951.90999999999997</cx:pt>
          <cx:pt idx="222">8.4100000000000001</cx:pt>
          <cx:pt idx="223">17.77</cx:pt>
          <cx:pt idx="224">347.27999999999997</cx:pt>
          <cx:pt idx="225">378.56</cx:pt>
          <cx:pt idx="226">309.97000000000003</cx:pt>
          <cx:pt idx="227">1129.96</cx:pt>
          <cx:pt idx="228">8.9600000000000009</cx:pt>
          <cx:pt idx="229">369.18000000000001</cx:pt>
          <cx:pt idx="230">629.85000000000002</cx:pt>
          <cx:pt idx="231">19.920000000000002</cx:pt>
          <cx:pt idx="232">748.42999999999995</cx:pt>
          <cx:pt idx="233">730.64999999999998</cx:pt>
          <cx:pt idx="234">979</cx:pt>
          <cx:pt idx="235">8.0800000000000001</cx:pt>
          <cx:pt idx="236">278.89999999999998</cx:pt>
          <cx:pt idx="237">1133.22</cx:pt>
          <cx:pt idx="238">741.45000000000005</cx:pt>
          <cx:pt idx="239">1166</cx:pt>
          <cx:pt idx="240">953.63</cx:pt>
          <cx:pt idx="241">123.61</cx:pt>
          <cx:pt idx="242">1037.75</cx:pt>
          <cx:pt idx="243">882.13</cx:pt>
          <cx:pt idx="244">304</cx:pt>
          <cx:pt idx="245">814.89999999999998</cx:pt>
          <cx:pt idx="246">278.31999999999999</cx:pt>
          <cx:pt idx="247">5.6200000000000001</cx:pt>
          <cx:pt idx="248">306.31999999999999</cx:pt>
          <cx:pt idx="249">296.17000000000002</cx:pt>
          <cx:pt idx="250">8.8800000000000008</cx:pt>
          <cx:pt idx="251">959.71000000000004</cx:pt>
          <cx:pt idx="252">730.44000000000005</cx:pt>
          <cx:pt idx="253">1100.78</cx:pt>
          <cx:pt idx="254">1045.1600000000001</cx:pt>
          <cx:pt idx="255">985.89999999999998</cx:pt>
          <cx:pt idx="256">1112.3299999999999</cx:pt>
          <cx:pt idx="257">906.83000000000004</cx:pt>
          <cx:pt idx="258">915.25</cx:pt>
          <cx:pt idx="259">852.75999999999999</cx:pt>
          <cx:pt idx="260">102.42</cx:pt>
          <cx:pt idx="261">1111.3499999999999</cx:pt>
          <cx:pt idx="262">965.25</cx:pt>
          <cx:pt idx="263">260.44</cx:pt>
          <cx:pt idx="264">1031.9000000000001</cx:pt>
          <cx:pt idx="265">6.3899999999999997</cx:pt>
          <cx:pt idx="266">536.63</cx:pt>
          <cx:pt idx="267">9</cx:pt>
          <cx:pt idx="268">824.16999999999996</cx:pt>
          <cx:pt idx="269">984.38999999999999</cx:pt>
          <cx:pt idx="270">18.350000000000001</cx:pt>
          <cx:pt idx="271">626.99000000000001</cx:pt>
          <cx:pt idx="272">139.84</cx:pt>
          <cx:pt idx="273">10.19</cx:pt>
          <cx:pt idx="274">10.039999999999999</cx:pt>
          <cx:pt idx="275">23.039999999999999</cx:pt>
          <cx:pt idx="276">967.23000000000002</cx:pt>
          <cx:pt idx="277">930.26999999999998</cx:pt>
          <cx:pt idx="278">10.130000000000001</cx:pt>
          <cx:pt idx="279">932.63999999999999</cx:pt>
          <cx:pt idx="280">954.08000000000004</cx:pt>
          <cx:pt idx="281">295.91000000000003</cx:pt>
          <cx:pt idx="282">335.98000000000002</cx:pt>
          <cx:pt idx="283">1097.1800000000001</cx:pt>
          <cx:pt idx="284">110.12</cx:pt>
          <cx:pt idx="285">275.16000000000003</cx:pt>
          <cx:pt idx="286">21.379999999999999</cx:pt>
          <cx:pt idx="287">828.22000000000003</cx:pt>
          <cx:pt idx="288">958.04999999999995</cx:pt>
          <cx:pt idx="289">988.17999999999995</cx:pt>
          <cx:pt idx="290">822.11000000000001</cx:pt>
          <cx:pt idx="291">1133.5699999999999</cx:pt>
          <cx:pt idx="292">742.90999999999997</cx:pt>
          <cx:pt idx="293">9.4100000000000001</cx:pt>
          <cx:pt idx="294">332.91000000000003</cx:pt>
          <cx:pt idx="295">353.79000000000002</cx:pt>
          <cx:pt idx="296">316.60000000000002</cx:pt>
          <cx:pt idx="297">306.87</cx:pt>
          <cx:pt idx="298">11.609999999999999</cx:pt>
          <cx:pt idx="299">1114.79</cx:pt>
          <cx:pt idx="300">306.75</cx:pt>
          <cx:pt idx="301">276.43000000000001</cx:pt>
          <cx:pt idx="302">981.45000000000005</cx:pt>
          <cx:pt idx="303">1022.5</cx:pt>
          <cx:pt idx="304">218.12</cx:pt>
          <cx:pt idx="305">779.39999999999998</cx:pt>
          <cx:pt idx="306">1040.8299999999999</cx:pt>
          <cx:pt idx="307">857.24000000000001</cx:pt>
          <cx:pt idx="308">795.09000000000003</cx:pt>
          <cx:pt idx="309">20.43</cx:pt>
          <cx:pt idx="310">503.52999999999997</cx:pt>
          <cx:pt idx="311">890.67999999999995</cx:pt>
          <cx:pt idx="312">694.13</cx:pt>
          <cx:pt idx="313">254.25</cx:pt>
          <cx:pt idx="314">18.859999999999999</cx:pt>
          <cx:pt idx="315">1000.47</cx:pt>
          <cx:pt idx="316">23.34</cx:pt>
          <cx:pt idx="317">22.66</cx:pt>
          <cx:pt idx="318">304.55000000000001</cx:pt>
          <cx:pt idx="319">843.64999999999998</cx:pt>
          <cx:pt idx="320">17.41</cx:pt>
          <cx:pt idx="321">723.14999999999998</cx:pt>
          <cx:pt idx="322">16.5</cx:pt>
          <cx:pt idx="323">1036.6400000000001</cx:pt>
          <cx:pt idx="324">1068.3199999999999</cx:pt>
          <cx:pt idx="325">707.11000000000001</cx:pt>
          <cx:pt idx="326">967.38999999999999</cx:pt>
          <cx:pt idx="327">325.81</cx:pt>
          <cx:pt idx="328">7.2800000000000002</cx:pt>
          <cx:pt idx="329">7.4100000000000001</cx:pt>
          <cx:pt idx="330">340.67000000000002</cx:pt>
          <cx:pt idx="331">302.76999999999998</cx:pt>
          <cx:pt idx="332">8.3900000000000006</cx:pt>
          <cx:pt idx="333">790.22000000000003</cx:pt>
          <cx:pt idx="334">768.26999999999998</cx:pt>
          <cx:pt idx="335">317.08999999999997</cx:pt>
          <cx:pt idx="336">1152.49</cx:pt>
          <cx:pt idx="337">920.60000000000002</cx:pt>
          <cx:pt idx="338">19.190000000000001</cx:pt>
          <cx:pt idx="339">304.85000000000002</cx:pt>
          <cx:pt idx="340">866.99000000000001</cx:pt>
          <cx:pt idx="341">981.63999999999999</cx:pt>
          <cx:pt idx="342">9.0899999999999999</cx:pt>
          <cx:pt idx="343">1055.28</cx:pt>
          <cx:pt idx="344">316.06999999999999</cx:pt>
          <cx:pt idx="345">995.01999999999998</cx:pt>
          <cx:pt idx="346">960.90999999999997</cx:pt>
          <cx:pt idx="347">21.48</cx:pt>
          <cx:pt idx="348">888.45000000000005</cx:pt>
          <cx:pt idx="349">1076.8800000000001</cx:pt>
          <cx:pt idx="350">274.00999999999999</cx:pt>
          <cx:pt idx="351">7.0899999999999999</cx:pt>
          <cx:pt idx="352">118.54000000000001</cx:pt>
          <cx:pt idx="353">758.20000000000005</cx:pt>
          <cx:pt idx="354">694.90999999999997</cx:pt>
          <cx:pt idx="355">952.52999999999997</cx:pt>
          <cx:pt idx="356">10.859999999999999</cx:pt>
          <cx:pt idx="357">310.49000000000001</cx:pt>
          <cx:pt idx="358">979.57000000000005</cx:pt>
          <cx:pt idx="359">306.85000000000002</cx:pt>
          <cx:pt idx="360">17.789999999999999</cx:pt>
          <cx:pt idx="361">293.98000000000002</cx:pt>
          <cx:pt idx="362">22.02</cx:pt>
          <cx:pt idx="363">262.81999999999999</cx:pt>
          <cx:pt idx="364">230.50999999999999</cx:pt>
          <cx:pt idx="365">784.54999999999995</cx:pt>
          <cx:pt idx="366">271.38</cx:pt>
          <cx:pt idx="367">547.99000000000001</cx:pt>
          <cx:pt idx="368">789.86000000000001</cx:pt>
          <cx:pt idx="369">12.4</cx:pt>
          <cx:pt idx="370">9.3100000000000005</cx:pt>
          <cx:pt idx="371">8.8100000000000005</cx:pt>
          <cx:pt idx="372">8.1999999999999993</cx:pt>
          <cx:pt idx="373">7.6500000000000004</cx:pt>
          <cx:pt idx="374">314.36000000000001</cx:pt>
          <cx:pt idx="375">353.17000000000002</cx:pt>
          <cx:pt idx="376">258.30000000000001</cx:pt>
          <cx:pt idx="377">897.79999999999995</cx:pt>
          <cx:pt idx="378">993.90999999999997</cx:pt>
          <cx:pt idx="379">132.09999999999999</cx:pt>
          <cx:pt idx="380">1078.1500000000001</cx:pt>
          <cx:pt idx="381">18.710000000000001</cx:pt>
          <cx:pt idx="382">21.449999999999999</cx:pt>
          <cx:pt idx="383">304.02999999999997</cx:pt>
          <cx:pt idx="384">17.260000000000002</cx:pt>
          <cx:pt idx="385">716.45000000000005</cx:pt>
          <cx:pt idx="386">49.789999999999999</cx:pt>
          <cx:pt idx="387">1042.2</cx:pt>
          <cx:pt idx="388">750.67999999999995</cx:pt>
          <cx:pt idx="389">865.11000000000001</cx:pt>
          <cx:pt idx="390">943.97000000000003</cx:pt>
          <cx:pt idx="391">312.81</cx:pt>
          <cx:pt idx="392">308.05000000000001</cx:pt>
          <cx:pt idx="393">1080.78</cx:pt>
          <cx:pt idx="394">16.91</cx:pt>
          <cx:pt idx="395">52.890000000000001</cx:pt>
          <cx:pt idx="396">13.51</cx:pt>
          <cx:pt idx="397">974.64999999999998</cx:pt>
          <cx:pt idx="398">794.73000000000002</cx:pt>
          <cx:pt idx="399">782.49000000000001</cx:pt>
          <cx:pt idx="400">343.02999999999997</cx:pt>
          <cx:pt idx="401">301.58999999999997</cx:pt>
          <cx:pt idx="402">107.31999999999999</cx:pt>
          <cx:pt idx="403">1049.73</cx:pt>
          <cx:pt idx="404">959.51999999999998</cx:pt>
          <cx:pt idx="405">119.77</cx:pt>
          <cx:pt idx="406">1069.53</cx:pt>
          <cx:pt idx="407">274.23000000000002</cx:pt>
          <cx:pt idx="408">19</cx:pt>
          <cx:pt idx="409">896.46000000000004</cx:pt>
          <cx:pt idx="410">299.97000000000003</cx:pt>
          <cx:pt idx="411">650.86000000000001</cx:pt>
          <cx:pt idx="412">325.67000000000002</cx:pt>
          <cx:pt idx="413">280.57999999999998</cx:pt>
          <cx:pt idx="414">371.83999999999997</cx:pt>
          <cx:pt idx="415">5.2599999999999998</cx:pt>
          <cx:pt idx="416">557.46000000000004</cx:pt>
          <cx:pt idx="417">995</cx:pt>
          <cx:pt idx="418">951.90999999999997</cx:pt>
          <cx:pt idx="419">1141.3800000000001</cx:pt>
          <cx:pt idx="420">269.00999999999999</cx:pt>
          <cx:pt idx="421">20.09</cx:pt>
          <cx:pt idx="422">320.74000000000001</cx:pt>
          <cx:pt idx="423">308.66000000000003</cx:pt>
          <cx:pt idx="424">330.12</cx:pt>
          <cx:pt idx="425">768.37</cx:pt>
          <cx:pt idx="426">789.40999999999997</cx:pt>
          <cx:pt idx="427">1041.01</cx:pt>
          <cx:pt idx="428">337.94</cx:pt>
          <cx:pt idx="429">1106.4100000000001</cx:pt>
          <cx:pt idx="430">11.210000000000001</cx:pt>
          <cx:pt idx="431">7.8399999999999999</cx:pt>
          <cx:pt idx="432">291.80000000000001</cx:pt>
          <cx:pt idx="433">296.33999999999997</cx:pt>
          <cx:pt idx="434">19.02</cx:pt>
          <cx:pt idx="435">1051.96</cx:pt>
          <cx:pt idx="436">9.25</cx:pt>
          <cx:pt idx="437">309.43000000000001</cx:pt>
          <cx:pt idx="438">853.47000000000003</cx:pt>
          <cx:pt idx="439">1153.4300000000001</cx:pt>
          <cx:pt idx="440">975.25</cx:pt>
          <cx:pt idx="441">1130.5599999999999</cx:pt>
          <cx:pt idx="442">283.95999999999998</cx:pt>
          <cx:pt idx="443">285.44</cx:pt>
          <cx:pt idx="444">310.79000000000002</cx:pt>
          <cx:pt idx="445">302.23000000000002</cx:pt>
          <cx:pt idx="446">7</cx:pt>
          <cx:pt idx="447">780.45000000000005</cx:pt>
          <cx:pt idx="448">914.17999999999995</cx:pt>
          <cx:pt idx="449">774.13999999999999</cx:pt>
          <cx:pt idx="450">955.38999999999999</cx:pt>
          <cx:pt idx="451">720.24000000000001</cx:pt>
          <cx:pt idx="452">990.70000000000005</cx:pt>
          <cx:pt idx="453">931.63</cx:pt>
          <cx:pt idx="454">287.69</cx:pt>
          <cx:pt idx="455">975.35000000000002</cx:pt>
          <cx:pt idx="456">982.99000000000001</cx:pt>
          <cx:pt idx="457">710.75</cx:pt>
          <cx:pt idx="458">941.23000000000002</cx:pt>
          <cx:pt idx="459">1034.3299999999999</cx:pt>
          <cx:pt idx="460">934.88999999999999</cx:pt>
          <cx:pt idx="461">957.04999999999995</cx:pt>
          <cx:pt idx="462">920.67999999999995</cx:pt>
          <cx:pt idx="463">359.67000000000002</cx:pt>
          <cx:pt idx="464">805.5</cx:pt>
          <cx:pt idx="465">348.61000000000001</cx:pt>
          <cx:pt idx="466">596.85000000000002</cx:pt>
          <cx:pt idx="467">275.75</cx:pt>
          <cx:pt idx="468">1021.04</cx:pt>
          <cx:pt idx="469">19.629999999999999</cx:pt>
          <cx:pt idx="470">241.34</cx:pt>
          <cx:pt idx="471">17.289999999999999</cx:pt>
          <cx:pt idx="472">135.12</cx:pt>
          <cx:pt idx="473">850.63999999999999</cx:pt>
          <cx:pt idx="474">760.16999999999996</cx:pt>
          <cx:pt idx="475">298.35000000000002</cx:pt>
          <cx:pt idx="476">354.63</cx:pt>
          <cx:pt idx="477">989.83000000000004</cx:pt>
          <cx:pt idx="478">684.26999999999998</cx:pt>
          <cx:pt idx="479">5.5999999999999996</cx:pt>
          <cx:pt idx="480">532.58000000000004</cx:pt>
          <cx:pt idx="481">684.30999999999995</cx:pt>
          <cx:pt idx="482">337.70999999999998</cx:pt>
          <cx:pt idx="483">772.77999999999997</cx:pt>
          <cx:pt idx="484">319.07999999999998</cx:pt>
          <cx:pt idx="485">987.00999999999999</cx:pt>
          <cx:pt idx="486">906.20000000000005</cx:pt>
          <cx:pt idx="487">301.61000000000001</cx:pt>
          <cx:pt idx="488">332.08999999999997</cx:pt>
          <cx:pt idx="489">9.6899999999999995</cx:pt>
          <cx:pt idx="490">308.31999999999999</cx:pt>
          <cx:pt idx="491">343.05000000000001</cx:pt>
          <cx:pt idx="492">790.39999999999998</cx:pt>
          <cx:pt idx="493">969.07000000000005</cx:pt>
          <cx:pt idx="494">1113.4000000000001</cx:pt>
          <cx:pt idx="495">1037.21</cx:pt>
          <cx:pt idx="496">8.7699999999999996</cx:pt>
          <cx:pt idx="497">292.85000000000002</cx:pt>
          <cx:pt idx="498">19.789999999999999</cx:pt>
          <cx:pt idx="499">7.1200000000000001</cx:pt>
          <cx:pt idx="500">272.17000000000002</cx:pt>
          <cx:pt idx="501">19.329999999999998</cx:pt>
          <cx:pt idx="502">18.289999999999999</cx:pt>
          <cx:pt idx="503">9.2899999999999991</cx:pt>
          <cx:pt idx="504">9.9199999999999999</cx:pt>
          <cx:pt idx="505">576.17999999999995</cx:pt>
          <cx:pt idx="506">347.5</cx:pt>
          <cx:pt idx="507">12.27</cx:pt>
          <cx:pt idx="508">274.36000000000001</cx:pt>
          <cx:pt idx="509">9.5</cx:pt>
          <cx:pt idx="510">9.6500000000000004</cx:pt>
          <cx:pt idx="511">825.63</cx:pt>
          <cx:pt idx="512">339.08999999999997</cx:pt>
          <cx:pt idx="513">322.26999999999998</cx:pt>
          <cx:pt idx="514">792.98000000000002</cx:pt>
          <cx:pt idx="515">758.60000000000002</cx:pt>
          <cx:pt idx="516">330.62</cx:pt>
          <cx:pt idx="517">918.58000000000004</cx:pt>
          <cx:pt idx="518">916.74000000000001</cx:pt>
          <cx:pt idx="519">742.86000000000001</cx:pt>
          <cx:pt idx="520">22.039999999999999</cx:pt>
          <cx:pt idx="521">891.63</cx:pt>
          <cx:pt idx="522">127.66</cx:pt>
          <cx:pt idx="523">7.9900000000000002</cx:pt>
          <cx:pt idx="524">292.50999999999999</cx:pt>
          <cx:pt idx="525">321.55000000000001</cx:pt>
          <cx:pt idx="526">296.79000000000002</cx:pt>
          <cx:pt idx="527">1117.8299999999999</cx:pt>
          <cx:pt idx="528">855.27999999999997</cx:pt>
          <cx:pt idx="529">723.97000000000003</cx:pt>
          <cx:pt idx="530">1010.08</cx:pt>
          <cx:pt idx="531">821.27999999999997</cx:pt>
          <cx:pt idx="532">366.56</cx:pt>
          <cx:pt idx="533">615.95000000000005</cx:pt>
          <cx:pt idx="534">1116.0599999999999</cx:pt>
          <cx:pt idx="535">122.03</cx:pt>
          <cx:pt idx="536">320.13</cx:pt>
          <cx:pt idx="537">709.07000000000005</cx:pt>
          <cx:pt idx="538">7.4500000000000002</cx:pt>
          <cx:pt idx="539">530.09000000000003</cx:pt>
          <cx:pt idx="540">124.27</cx:pt>
          <cx:pt idx="541">935.60000000000002</cx:pt>
          <cx:pt idx="542">969.53999999999996</cx:pt>
          <cx:pt idx="543">1267.1800000000001</cx:pt>
          <cx:pt idx="544">52.450000000000003</cx:pt>
          <cx:pt idx="545">18.829999999999998</cx:pt>
          <cx:pt idx="546">1051.8599999999999</cx:pt>
          <cx:pt idx="547">332.70999999999998</cx:pt>
          <cx:pt idx="548">714.16999999999996</cx:pt>
          <cx:pt idx="549">21.440000000000001</cx:pt>
          <cx:pt idx="550">304.69</cx:pt>
          <cx:pt idx="551">896.5</cx:pt>
          <cx:pt idx="552">13.619999999999999</cx:pt>
          <cx:pt idx="553">10.970000000000001</cx:pt>
          <cx:pt idx="554">131.09</cx:pt>
          <cx:pt idx="555">13.630000000000001</cx:pt>
          <cx:pt idx="556">362.44</cx:pt>
          <cx:pt idx="557">814.59000000000003</cx:pt>
          <cx:pt idx="558">844.57000000000005</cx:pt>
          <cx:pt idx="559">329.01999999999998</cx:pt>
          <cx:pt idx="560">695.51999999999998</cx:pt>
          <cx:pt idx="561">16.190000000000001</cx:pt>
          <cx:pt idx="562">850.89999999999998</cx:pt>
          <cx:pt idx="563">778.39999999999998</cx:pt>
          <cx:pt idx="564">18.5</cx:pt>
          <cx:pt idx="565">10.869999999999999</cx:pt>
          <cx:pt idx="566">138.22</cx:pt>
          <cx:pt idx="567">52.82</cx:pt>
          <cx:pt idx="568">17.399999999999999</cx:pt>
          <cx:pt idx="569">18.859999999999999</cx:pt>
          <cx:pt idx="570">21.16</cx:pt>
          <cx:pt idx="571">21.219999999999999</cx:pt>
          <cx:pt idx="572">20.960000000000001</cx:pt>
          <cx:pt idx="573">1171.1199999999999</cx:pt>
          <cx:pt idx="574">1043.4000000000001</cx:pt>
          <cx:pt idx="575">10.460000000000001</cx:pt>
          <cx:pt idx="576">20.899999999999999</cx:pt>
          <cx:pt idx="577">7.7999999999999998</cx:pt>
          <cx:pt idx="578">815.62</cx:pt>
          <cx:pt idx="579">498.77999999999997</cx:pt>
          <cx:pt idx="580">1079.0799999999999</cx:pt>
          <cx:pt idx="581">127.17</cx:pt>
          <cx:pt idx="582">22.620000000000001</cx:pt>
          <cx:pt idx="583">20.84</cx:pt>
          <cx:pt idx="584">333.49000000000001</cx:pt>
          <cx:pt idx="585">228.94</cx:pt>
          <cx:pt idx="586">8.3000000000000007</cx:pt>
          <cx:pt idx="587">9.4600000000000009</cx:pt>
          <cx:pt idx="588">1107.3299999999999</cx:pt>
          <cx:pt idx="589">8.2200000000000006</cx:pt>
          <cx:pt idx="590">882.83000000000004</cx:pt>
          <cx:pt idx="591">358.55000000000001</cx:pt>
          <cx:pt idx="592">1051.3099999999999</cx:pt>
          <cx:pt idx="593">11.6</cx:pt>
          <cx:pt idx="594">819.04999999999995</cx:pt>
          <cx:pt idx="595">762.62</cx:pt>
          <cx:pt idx="596">766.02999999999997</cx:pt>
          <cx:pt idx="597">954.19000000000005</cx:pt>
          <cx:pt idx="598">364.36000000000001</cx:pt>
          <cx:pt idx="599">327.12</cx:pt>
          <cx:pt idx="600">284.13999999999999</cx:pt>
          <cx:pt idx="601">20.670000000000002</cx:pt>
          <cx:pt idx="602">10.449999999999999</cx:pt>
          <cx:pt idx="603">21.699999999999999</cx:pt>
          <cx:pt idx="604">877.38</cx:pt>
          <cx:pt idx="605">931.90999999999997</cx:pt>
          <cx:pt idx="606">290.39999999999998</cx:pt>
          <cx:pt idx="607">471.23000000000002</cx:pt>
          <cx:pt idx="608">10.619999999999999</cx:pt>
          <cx:pt idx="609">19.920000000000002</cx:pt>
          <cx:pt idx="610">510.36000000000001</cx:pt>
          <cx:pt idx="611">22.93</cx:pt>
          <cx:pt idx="612">18.739999999999998</cx:pt>
          <cx:pt idx="613">7.2999999999999998</cx:pt>
          <cx:pt idx="614">7.3799999999999999</cx:pt>
          <cx:pt idx="615">309.20999999999998</cx:pt>
          <cx:pt idx="616">327.62</cx:pt>
          <cx:pt idx="617">305.37</cx:pt>
          <cx:pt idx="618">21.550000000000001</cx:pt>
          <cx:pt idx="619">20.359999999999999</cx:pt>
          <cx:pt idx="620">897.98000000000002</cx:pt>
          <cx:pt idx="621">1109.5599999999999</cx:pt>
          <cx:pt idx="622">280.74000000000001</cx:pt>
          <cx:pt idx="623">935.97000000000003</cx:pt>
          <cx:pt idx="624">862.52999999999997</cx:pt>
          <cx:pt idx="625">11.17</cx:pt>
          <cx:pt idx="626">876.32000000000005</cx:pt>
          <cx:pt idx="627">229.83000000000001</cx:pt>
          <cx:pt idx="628">21.690000000000001</cx:pt>
          <cx:pt idx="629">20.710000000000001</cx:pt>
          <cx:pt idx="630">97.930000000000007</cx:pt>
          <cx:pt idx="631">18.309999999999999</cx:pt>
          <cx:pt idx="632">838.98000000000002</cx:pt>
          <cx:pt idx="633">313</cx:pt>
          <cx:pt idx="634">262.60000000000002</cx:pt>
          <cx:pt idx="635">828.34000000000003</cx:pt>
          <cx:pt idx="636">1024.1700000000001</cx:pt>
          <cx:pt idx="637">331.19</cx:pt>
          <cx:pt idx="638">315.00999999999999</cx:pt>
          <cx:pt idx="639">812.95000000000005</cx:pt>
          <cx:pt idx="640">927.37</cx:pt>
          <cx:pt idx="641">1125.0599999999999</cx:pt>
          <cx:pt idx="642">976.38999999999999</cx:pt>
          <cx:pt idx="643">9.1199999999999992</cx:pt>
          <cx:pt idx="644">736.46000000000004</cx:pt>
          <cx:pt idx="645">873.99000000000001</cx:pt>
          <cx:pt idx="646">1042.5799999999999</cx:pt>
          <cx:pt idx="647">1046.78</cx:pt>
          <cx:pt idx="648">1024.8399999999999</cx:pt>
          <cx:pt idx="649">774.10000000000002</cx:pt>
          <cx:pt idx="650">590.22000000000003</cx:pt>
          <cx:pt idx="651">1185.77</cx:pt>
          <cx:pt idx="652">799.55999999999995</cx:pt>
          <cx:pt idx="653">909.85000000000002</cx:pt>
          <cx:pt idx="654">288.80000000000001</cx:pt>
          <cx:pt idx="655">21.359999999999999</cx:pt>
          <cx:pt idx="656">289.75999999999999</cx:pt>
          <cx:pt idx="657">302.19999999999999</cx:pt>
          <cx:pt idx="658">330.19</cx:pt>
          <cx:pt idx="659">913.67999999999995</cx:pt>
          <cx:pt idx="660">303.45999999999998</cx:pt>
          <cx:pt idx="661">314.25999999999999</cx:pt>
          <cx:pt idx="662">340.63</cx:pt>
          <cx:pt idx="663">1032.3099999999999</cx:pt>
          <cx:pt idx="664">1035.6600000000001</cx:pt>
          <cx:pt idx="665">19.309999999999999</cx:pt>
          <cx:pt idx="666">796.22000000000003</cx:pt>
          <cx:pt idx="667">950.19000000000005</cx:pt>
          <cx:pt idx="668">840.13</cx:pt>
          <cx:pt idx="669">822.28999999999996</cx:pt>
          <cx:pt idx="670">966.03999999999996</cx:pt>
          <cx:pt idx="671">1025.76</cx:pt>
          <cx:pt idx="672">821.13</cx:pt>
          <cx:pt idx="673">811.62</cx:pt>
          <cx:pt idx="674">1003.86</cx:pt>
          <cx:pt idx="675">319.56999999999999</cx:pt>
          <cx:pt idx="676">889.94000000000005</cx:pt>
          <cx:pt idx="677">498.00999999999999</cx:pt>
          <cx:pt idx="678">22.550000000000001</cx:pt>
          <cx:pt idx="679">225.88999999999999</cx:pt>
          <cx:pt idx="680">18.260000000000002</cx:pt>
          <cx:pt idx="681">845.80999999999995</cx:pt>
          <cx:pt idx="682">17.890000000000001</cx:pt>
          <cx:pt idx="683">20.280000000000001</cx:pt>
          <cx:pt idx="684">320.49000000000001</cx:pt>
          <cx:pt idx="685">785.67999999999995</cx:pt>
          <cx:pt idx="686">19.550000000000001</cx:pt>
          <cx:pt idx="687">811.25999999999999</cx:pt>
          <cx:pt idx="688">866.33000000000004</cx:pt>
          <cx:pt idx="689">939.77999999999997</cx:pt>
          <cx:pt idx="690">21.420000000000002</cx:pt>
          <cx:pt idx="691">252.91999999999999</cx:pt>
          <cx:pt idx="692">21.780000000000001</cx:pt>
          <cx:pt idx="693">1319.97</cx:pt>
          <cx:pt idx="694">15.99</cx:pt>
          <cx:pt idx="695">9.8200000000000003</cx:pt>
          <cx:pt idx="696">345.95999999999998</cx:pt>
          <cx:pt idx="697">1000.46</cx:pt>
          <cx:pt idx="698">1019.77</cx:pt>
          <cx:pt idx="699">12.779999999999999</cx:pt>
          <cx:pt idx="700">279.57999999999998</cx:pt>
          <cx:pt idx="701">342.38</cx:pt>
          <cx:pt idx="702">909.88</cx:pt>
          <cx:pt idx="703">220.34999999999999</cx:pt>
          <cx:pt idx="704">555.78999999999996</cx:pt>
          <cx:pt idx="705">20.640000000000001</cx:pt>
          <cx:pt idx="706">371.81999999999999</cx:pt>
          <cx:pt idx="707">1017.67</cx:pt>
          <cx:pt idx="708">645.40999999999997</cx:pt>
          <cx:pt idx="709">464.30000000000001</cx:pt>
          <cx:pt idx="710">10.23</cx:pt>
          <cx:pt idx="711">874.71000000000004</cx:pt>
          <cx:pt idx="712">24.059999999999999</cx:pt>
          <cx:pt idx="713">470.35000000000002</cx:pt>
          <cx:pt idx="714">23.059999999999999</cx:pt>
          <cx:pt idx="715">859.32000000000005</cx:pt>
          <cx:pt idx="716">22.75</cx:pt>
          <cx:pt idx="717">758.00999999999999</cx:pt>
          <cx:pt idx="718">1057.0999999999999</cx:pt>
          <cx:pt idx="719">314.66000000000003</cx:pt>
          <cx:pt idx="720">334.10000000000002</cx:pt>
          <cx:pt idx="721">1009.75</cx:pt>
          <cx:pt idx="722">341.31</cx:pt>
          <cx:pt idx="723">347.19</cx:pt>
          <cx:pt idx="724">49.469999999999999</cx:pt>
          <cx:pt idx="725">20.969999999999999</cx:pt>
          <cx:pt idx="726">923.35000000000002</cx:pt>
          <cx:pt idx="727">24.16</cx:pt>
          <cx:pt idx="728">1046.28</cx:pt>
          <cx:pt idx="729">970.97000000000003</cx:pt>
          <cx:pt idx="730">136.55000000000001</cx:pt>
          <cx:pt idx="731">1039.8800000000001</cx:pt>
          <cx:pt idx="732">963.37</cx:pt>
          <cx:pt idx="733">956.23000000000002</cx:pt>
          <cx:pt idx="734">49.25</cx:pt>
          <cx:pt idx="735">22.43</cx:pt>
          <cx:pt idx="736">260.25999999999999</cx:pt>
          <cx:pt idx="737">337.13</cx:pt>
          <cx:pt idx="738">721.51999999999998</cx:pt>
          <cx:pt idx="739">22.399999999999999</cx:pt>
          <cx:pt idx="740">832.91999999999996</cx:pt>
          <cx:pt idx="741">336.94</cx:pt>
          <cx:pt idx="742">269.52999999999997</cx:pt>
          <cx:pt idx="743">379.30000000000001</cx:pt>
          <cx:pt idx="744">992.80999999999995</cx:pt>
          <cx:pt idx="745">1033.25</cx:pt>
          <cx:pt idx="746">16.690000000000001</cx:pt>
          <cx:pt idx="747">549.92999999999995</cx:pt>
          <cx:pt idx="748">16.52</cx:pt>
          <cx:pt idx="749">7.8600000000000003</cx:pt>
          <cx:pt idx="750">318.02999999999997</cx:pt>
          <cx:pt idx="751">335.75</cx:pt>
          <cx:pt idx="752">996.21000000000004</cx:pt>
          <cx:pt idx="753">810.84000000000003</cx:pt>
          <cx:pt idx="754">299.82999999999998</cx:pt>
          <cx:pt idx="755">760.79999999999995</cx:pt>
          <cx:pt idx="756">119.72</cx:pt>
          <cx:pt idx="757">323.12</cx:pt>
          <cx:pt idx="758">1054.1600000000001</cx:pt>
          <cx:pt idx="759">922.33000000000004</cx:pt>
          <cx:pt idx="760">1029.0599999999999</cx:pt>
          <cx:pt idx="761">1060.6900000000001</cx:pt>
          <cx:pt idx="762">785.58000000000004</cx:pt>
          <cx:pt idx="763">814.44000000000005</cx:pt>
          <cx:pt idx="764">461.32999999999998</cx:pt>
          <cx:pt idx="765">812.65999999999997</cx:pt>
          <cx:pt idx="766">881.80999999999995</cx:pt>
          <cx:pt idx="767">418.13999999999999</cx:pt>
          <cx:pt idx="768">973.02999999999997</cx:pt>
          <cx:pt idx="769">875.20000000000005</cx:pt>
          <cx:pt idx="770">293.50999999999999</cx:pt>
          <cx:pt idx="771">341.75999999999999</cx:pt>
          <cx:pt idx="772">23.27</cx:pt>
          <cx:pt idx="773">289.75999999999999</cx:pt>
          <cx:pt idx="774">302.55000000000001</cx:pt>
          <cx:pt idx="775">17.800000000000001</cx:pt>
          <cx:pt idx="776">802.10000000000002</cx:pt>
          <cx:pt idx="777">664.85000000000002</cx:pt>
          <cx:pt idx="778">1076.6300000000001</cx:pt>
          <cx:pt idx="779">675.78999999999996</cx:pt>
          <cx:pt idx="780">580.51999999999998</cx:pt>
          <cx:pt idx="781">748.25999999999999</cx:pt>
          <cx:pt idx="782">3.1499999999999999</cx:pt>
          <cx:pt idx="783">839.64999999999998</cx:pt>
          <cx:pt idx="784">787.07000000000005</cx:pt>
          <cx:pt idx="785">21.370000000000001</cx:pt>
          <cx:pt idx="786">53.259999999999998</cx:pt>
          <cx:pt idx="787">339.60000000000002</cx:pt>
          <cx:pt idx="788">14.31</cx:pt>
          <cx:pt idx="789">1028.4100000000001</cx:pt>
          <cx:pt idx="790">336.63999999999999</cx:pt>
          <cx:pt idx="791">320.08999999999997</cx:pt>
          <cx:pt idx="792">764.00999999999999</cx:pt>
          <cx:pt idx="793">315.82999999999998</cx:pt>
          <cx:pt idx="794">289.38</cx:pt>
          <cx:pt idx="795">735.07000000000005</cx:pt>
          <cx:pt idx="796">304.81999999999999</cx:pt>
          <cx:pt idx="797">746.60000000000002</cx:pt>
          <cx:pt idx="798">981.48000000000002</cx:pt>
          <cx:pt idx="799">867.23000000000002</cx:pt>
          <cx:pt idx="800">10.710000000000001</cx:pt>
          <cx:pt idx="801">20.93</cx:pt>
          <cx:pt idx="802">938.71000000000004</cx:pt>
          <cx:pt idx="803">776.33000000000004</cx:pt>
          <cx:pt idx="804">965.60000000000002</cx:pt>
          <cx:pt idx="805">277.06999999999999</cx:pt>
          <cx:pt idx="806">790.95000000000005</cx:pt>
          <cx:pt idx="807">113.15000000000001</cx:pt>
          <cx:pt idx="808">474.73000000000002</cx:pt>
          <cx:pt idx="809">108.56</cx:pt>
          <cx:pt idx="810">314.01999999999998</cx:pt>
          <cx:pt idx="811">347.05000000000001</cx:pt>
          <cx:pt idx="812">976.10000000000002</cx:pt>
          <cx:pt idx="813">854.78999999999996</cx:pt>
          <cx:pt idx="814">312.74000000000001</cx:pt>
          <cx:pt idx="815">304.81</cx:pt>
          <cx:pt idx="816">754.99000000000001</cx:pt>
          <cx:pt idx="817">834.54999999999995</cx:pt>
          <cx:pt idx="818">305.10000000000002</cx:pt>
          <cx:pt idx="819">662.94000000000005</cx:pt>
          <cx:pt idx="820">305.27999999999997</cx:pt>
          <cx:pt idx="821">781.30999999999995</cx:pt>
          <cx:pt idx="822">1104.3499999999999</cx:pt>
          <cx:pt idx="823">935.54999999999995</cx:pt>
          <cx:pt idx="824">984.45000000000005</cx:pt>
          <cx:pt idx="825">864.74000000000001</cx:pt>
          <cx:pt idx="826">557.62</cx:pt>
          <cx:pt idx="827">18.420000000000002</cx:pt>
          <cx:pt idx="828">998.47000000000003</cx:pt>
          <cx:pt idx="829">11</cx:pt>
          <cx:pt idx="830">293.25</cx:pt>
          <cx:pt idx="831">306.41000000000003</cx:pt>
          <cx:pt idx="832">8.9100000000000001</cx:pt>
          <cx:pt idx="833">283.32999999999998</cx:pt>
          <cx:pt idx="834">278.01999999999998</cx:pt>
          <cx:pt idx="835">286.88</cx:pt>
          <cx:pt idx="836">949.25</cx:pt>
          <cx:pt idx="837">312.19</cx:pt>
          <cx:pt idx="838">892.48000000000002</cx:pt>
          <cx:pt idx="839">656.65999999999997</cx:pt>
          <cx:pt idx="840">20.91</cx:pt>
          <cx:pt idx="841">892.22000000000003</cx:pt>
          <cx:pt idx="842">938.12</cx:pt>
          <cx:pt idx="843">1013.3</cx:pt>
          <cx:pt idx="844">246.30000000000001</cx:pt>
          <cx:pt idx="845">126.48</cx:pt>
          <cx:pt idx="846">726.12</cx:pt>
          <cx:pt idx="847">1060.3</cx:pt>
          <cx:pt idx="848">312.87</cx:pt>
          <cx:pt idx="849">853.54999999999995</cx:pt>
          <cx:pt idx="850">892.52999999999997</cx:pt>
          <cx:pt idx="851">262.36000000000001</cx:pt>
          <cx:pt idx="852">947.53999999999996</cx:pt>
          <cx:pt idx="853">9.8900000000000006</cx:pt>
          <cx:pt idx="854">19.170000000000002</cx:pt>
          <cx:pt idx="855">21.059999999999999</cx:pt>
          <cx:pt idx="856">1107.04</cx:pt>
          <cx:pt idx="857">1009</cx:pt>
          <cx:pt idx="858">937.28999999999996</cx:pt>
          <cx:pt idx="859">328.88999999999999</cx:pt>
          <cx:pt idx="860">284.36000000000001</cx:pt>
          <cx:pt idx="861">1031.4200000000001</cx:pt>
          <cx:pt idx="862">1169.1300000000001</cx:pt>
          <cx:pt idx="863">19.129999999999999</cx:pt>
          <cx:pt idx="864">893.61000000000001</cx:pt>
          <cx:pt idx="865">280.72000000000003</cx:pt>
          <cx:pt idx="866">832.20000000000005</cx:pt>
          <cx:pt idx="867">1183.4200000000001</cx:pt>
          <cx:pt idx="868">25.43</cx:pt>
          <cx:pt idx="869">796.45000000000005</cx:pt>
          <cx:pt idx="870">872.36000000000001</cx:pt>
          <cx:pt idx="871">289.49000000000001</cx:pt>
          <cx:pt idx="872">7.9900000000000002</cx:pt>
          <cx:pt idx="873">312.51999999999998</cx:pt>
          <cx:pt idx="874">920.00999999999999</cx:pt>
          <cx:pt idx="875">970.72000000000003</cx:pt>
          <cx:pt idx="876">1060.4300000000001</cx:pt>
          <cx:pt idx="877">755.75</cx:pt>
          <cx:pt idx="878">989.45000000000005</cx:pt>
          <cx:pt idx="879">1077.25</cx:pt>
          <cx:pt idx="880">1159.4400000000001</cx:pt>
          <cx:pt idx="881">912.95000000000005</cx:pt>
          <cx:pt idx="882">298.22000000000003</cx:pt>
          <cx:pt idx="883">321.06</cx:pt>
          <cx:pt idx="884">308.52999999999997</cx:pt>
          <cx:pt idx="885">413.83999999999997</cx:pt>
          <cx:pt idx="886">1098.5899999999999</cx:pt>
          <cx:pt idx="887">789.22000000000003</cx:pt>
          <cx:pt idx="888">691.48000000000002</cx:pt>
          <cx:pt idx="889">886.42999999999995</cx:pt>
          <cx:pt idx="890">718.26999999999998</cx:pt>
          <cx:pt idx="891">319.80000000000001</cx:pt>
          <cx:pt idx="892">725.34000000000003</cx:pt>
          <cx:pt idx="893">1236.28</cx:pt>
          <cx:pt idx="894">902.65999999999997</cx:pt>
          <cx:pt idx="895">422.31</cx:pt>
          <cx:pt idx="896">1050.25</cx:pt>
          <cx:pt idx="897">739.85000000000002</cx:pt>
          <cx:pt idx="898">13.6</cx:pt>
          <cx:pt idx="899">10.69</cx:pt>
          <cx:pt idx="900">336.45999999999998</cx:pt>
          <cx:pt idx="901">9.0500000000000007</cx:pt>
          <cx:pt idx="902">19.469999999999999</cx:pt>
          <cx:pt idx="903">332.58999999999997</cx:pt>
          <cx:pt idx="904">326.12</cx:pt>
          <cx:pt idx="905">111.17</cx:pt>
          <cx:pt idx="906">969.74000000000001</cx:pt>
          <cx:pt idx="907">912.50999999999999</cx:pt>
          <cx:pt idx="908">868.90999999999997</cx:pt>
          <cx:pt idx="909">942.70000000000005</cx:pt>
          <cx:pt idx="910">1186.21</cx:pt>
          <cx:pt idx="911">1016.98</cx:pt>
          <cx:pt idx="912">925.38</cx:pt>
          <cx:pt idx="913">677.76999999999998</cx:pt>
          <cx:pt idx="914">364.20999999999998</cx:pt>
          <cx:pt idx="915">1113.8499999999999</cx:pt>
          <cx:pt idx="916">971.34000000000003</cx:pt>
          <cx:pt idx="917">323.22000000000003</cx:pt>
          <cx:pt idx="918">565.41999999999996</cx:pt>
          <cx:pt idx="919">337.99000000000001</cx:pt>
          <cx:pt idx="920">244.56</cx:pt>
          <cx:pt idx="921">277.30000000000001</cx:pt>
          <cx:pt idx="922">859.07000000000005</cx:pt>
          <cx:pt idx="923">257.33999999999997</cx:pt>
          <cx:pt idx="924">10.51</cx:pt>
          <cx:pt idx="925">269.12</cx:pt>
          <cx:pt idx="926">20.77</cx:pt>
          <cx:pt idx="927">129.72</cx:pt>
          <cx:pt idx="928">17.879999999999999</cx:pt>
          <cx:pt idx="929">1044.98</cx:pt>
          <cx:pt idx="930">953.65999999999997</cx:pt>
          <cx:pt idx="931">825.32000000000005</cx:pt>
          <cx:pt idx="932">19.010000000000002</cx:pt>
          <cx:pt idx="933">1168.6099999999999</cx:pt>
          <cx:pt idx="934">881.37</cx:pt>
          <cx:pt idx="935">953.65999999999997</cx:pt>
          <cx:pt idx="936">422.27999999999997</cx:pt>
          <cx:pt idx="937">1050.6500000000001</cx:pt>
          <cx:pt idx="938">792.99000000000001</cx:pt>
          <cx:pt idx="939">429.89999999999998</cx:pt>
          <cx:pt idx="940">1074.8900000000001</cx:pt>
          <cx:pt idx="941">795.99000000000001</cx:pt>
          <cx:pt idx="942">1028.8299999999999</cx:pt>
          <cx:pt idx="943">8.4399999999999995</cx:pt>
          <cx:pt idx="944">845.28999999999996</cx:pt>
          <cx:pt idx="945">279.89999999999998</cx:pt>
          <cx:pt idx="946">142.55000000000001</cx:pt>
          <cx:pt idx="947">18.52</cx:pt>
          <cx:pt idx="948">493.98000000000002</cx:pt>
          <cx:pt idx="949">18.420000000000002</cx:pt>
          <cx:pt idx="950">10.18</cx:pt>
          <cx:pt idx="951">258.85000000000002</cx:pt>
          <cx:pt idx="952">940.41999999999996</cx:pt>
          <cx:pt idx="953">16.5</cx:pt>
          <cx:pt idx="954">334.44999999999999</cx:pt>
          <cx:pt idx="955">954.32000000000005</cx:pt>
          <cx:pt idx="956">362.26999999999998</cx:pt>
          <cx:pt idx="957">992.80999999999995</cx:pt>
          <cx:pt idx="958">502.17000000000002</cx:pt>
          <cx:pt idx="959">788.07000000000005</cx:pt>
          <cx:pt idx="960">394.81999999999999</cx:pt>
          <cx:pt idx="961">703.63</cx:pt>
          <cx:pt idx="962">839.54999999999995</cx:pt>
          <cx:pt idx="963">974.10000000000002</cx:pt>
          <cx:pt idx="964">1023.35</cx:pt>
          <cx:pt idx="965">304.13999999999999</cx:pt>
          <cx:pt idx="966">363.98000000000002</cx:pt>
          <cx:pt idx="967">586.09000000000003</cx:pt>
          <cx:pt idx="968">15.83</cx:pt>
          <cx:pt idx="969">281.61000000000001</cx:pt>
          <cx:pt idx="970">304.58999999999997</cx:pt>
          <cx:pt idx="971">338.13</cx:pt>
          <cx:pt idx="972">990.61000000000001</cx:pt>
          <cx:pt idx="973">577.15999999999997</cx:pt>
          <cx:pt idx="974">7.7400000000000002</cx:pt>
          <cx:pt idx="975">936.85000000000002</cx:pt>
          <cx:pt idx="976">321.50999999999999</cx:pt>
          <cx:pt idx="977">715.07000000000005</cx:pt>
          <cx:pt idx="978">351.26999999999998</cx:pt>
          <cx:pt idx="979">676.79999999999995</cx:pt>
          <cx:pt idx="980">293.39999999999998</cx:pt>
          <cx:pt idx="981">1092.3199999999999</cx:pt>
          <cx:pt idx="982">872.35000000000002</cx:pt>
          <cx:pt idx="983">315.66000000000003</cx:pt>
          <cx:pt idx="984">932.86000000000001</cx:pt>
          <cx:pt idx="985">918.36000000000001</cx:pt>
          <cx:pt idx="986">315.06</cx:pt>
          <cx:pt idx="987">1006.38</cx:pt>
          <cx:pt idx="988">1002.3099999999999</cx:pt>
          <cx:pt idx="989">857.50999999999999</cx:pt>
          <cx:pt idx="990">1102.1099999999999</cx:pt>
          <cx:pt idx="991">801.71000000000004</cx:pt>
          <cx:pt idx="992">11.699999999999999</cx:pt>
          <cx:pt idx="993">869.30999999999995</cx:pt>
          <cx:pt idx="994">1012.71</cx:pt>
          <cx:pt idx="995">788.00999999999999</cx:pt>
          <cx:pt idx="996">1067.46</cx:pt>
          <cx:pt idx="997">965.21000000000004</cx:pt>
          <cx:pt idx="998">1007.85</cx:pt>
          <cx:pt idx="999">957.83000000000004</cx:pt>
          <cx:pt idx="1000">13.32</cx:pt>
          <cx:pt idx="1001">314.62</cx:pt>
          <cx:pt idx="1002">292.41000000000003</cx:pt>
          <cx:pt idx="1003">803.67999999999995</cx:pt>
          <cx:pt idx="1004">312.41000000000003</cx:pt>
          <cx:pt idx="1005">1144.1800000000001</cx:pt>
          <cx:pt idx="1006">237.38999999999999</cx:pt>
          <cx:pt idx="1007">302.22000000000003</cx:pt>
          <cx:pt idx="1008">964.29999999999995</cx:pt>
          <cx:pt idx="1009">1062.27</cx:pt>
          <cx:pt idx="1010">9.7100000000000009</cx:pt>
          <cx:pt idx="1011">298.31999999999999</cx:pt>
          <cx:pt idx="1012">738.30999999999995</cx:pt>
          <cx:pt idx="1013">985.98000000000002</cx:pt>
          <cx:pt idx="1014">949.39999999999998</cx:pt>
          <cx:pt idx="1015">8.4900000000000002</cx:pt>
          <cx:pt idx="1016">710.45000000000005</cx:pt>
          <cx:pt idx="1017">48.950000000000003</cx:pt>
          <cx:pt idx="1018">961.84000000000003</cx:pt>
          <cx:pt idx="1019">995.71000000000004</cx:pt>
          <cx:pt idx="1020">344.55000000000001</cx:pt>
          <cx:pt idx="1021">805.54999999999995</cx:pt>
          <cx:pt idx="1022">935.60000000000002</cx:pt>
          <cx:pt idx="1023">312.69</cx:pt>
          <cx:pt idx="1024">19.23</cx:pt>
          <cx:pt idx="1025">918.25</cx:pt>
          <cx:pt idx="1026">1.99</cx:pt>
          <cx:pt idx="1027">904.82000000000005</cx:pt>
          <cx:pt idx="1028">990.11000000000001</cx:pt>
          <cx:pt idx="1029">305.07999999999998</cx:pt>
          <cx:pt idx="1030">1050.3399999999999</cx:pt>
          <cx:pt idx="1031">914.67999999999995</cx:pt>
          <cx:pt idx="1032">928.08000000000004</cx:pt>
          <cx:pt idx="1033">294.38999999999999</cx:pt>
          <cx:pt idx="1034">886.03999999999996</cx:pt>
          <cx:pt idx="1035">1039.27</cx:pt>
          <cx:pt idx="1036">968.38</cx:pt>
          <cx:pt idx="1037">829.01999999999998</cx:pt>
          <cx:pt idx="1038">989.35000000000002</cx:pt>
          <cx:pt idx="1039">281.58999999999997</cx:pt>
          <cx:pt idx="1040">1071.1400000000001</cx:pt>
          <cx:pt idx="1041">7.8799999999999999</cx:pt>
          <cx:pt idx="1042">833.88</cx:pt>
          <cx:pt idx="1043">871.30999999999995</cx:pt>
          <cx:pt idx="1044">277.62</cx:pt>
          <cx:pt idx="1045">280.98000000000002</cx:pt>
          <cx:pt idx="1046">854.38999999999999</cx:pt>
          <cx:pt idx="1047">1012.65</cx:pt>
          <cx:pt idx="1048">969.19000000000005</cx:pt>
          <cx:pt idx="1049">732.99000000000001</cx:pt>
          <cx:pt idx="1050">278.33999999999997</cx:pt>
          <cx:pt idx="1051">362.88</cx:pt>
          <cx:pt idx="1052">599.00999999999999</cx:pt>
          <cx:pt idx="1053">911.20000000000005</cx:pt>
          <cx:pt idx="1054">881.86000000000001</cx:pt>
          <cx:pt idx="1055">357.86000000000001</cx:pt>
          <cx:pt idx="1056">257.23000000000002</cx:pt>
          <cx:pt idx="1057">346.12</cx:pt>
          <cx:pt idx="1058">326.31999999999999</cx:pt>
          <cx:pt idx="1059">896.61000000000001</cx:pt>
          <cx:pt idx="1060">898.88999999999999</cx:pt>
          <cx:pt idx="1061">750.25999999999999</cx:pt>
          <cx:pt idx="1062">21.780000000000001</cx:pt>
          <cx:pt idx="1063">1038.25</cx:pt>
          <cx:pt idx="1064">949.38</cx:pt>
          <cx:pt idx="1065">963.73000000000002</cx:pt>
          <cx:pt idx="1066">824.27999999999997</cx:pt>
          <cx:pt idx="1067">303.68000000000001</cx:pt>
          <cx:pt idx="1068">296</cx:pt>
          <cx:pt idx="1069">1008.51</cx:pt>
          <cx:pt idx="1070">1180.79</cx:pt>
          <cx:pt idx="1071">841.88999999999999</cx:pt>
          <cx:pt idx="1072">729.49000000000001</cx:pt>
          <cx:pt idx="1073">980.64999999999998</cx:pt>
          <cx:pt idx="1074">879.72000000000003</cx:pt>
          <cx:pt idx="1075">19.640000000000001</cx:pt>
          <cx:pt idx="1076">7.9800000000000004</cx:pt>
          <cx:pt idx="1077">307.55000000000001</cx:pt>
          <cx:pt idx="1078">772.07000000000005</cx:pt>
          <cx:pt idx="1079">853.67999999999995</cx:pt>
          <cx:pt idx="1080">503.49000000000001</cx:pt>
          <cx:pt idx="1081">337.38999999999999</cx:pt>
          <cx:pt idx="1082">9.0399999999999991</cx:pt>
          <cx:pt idx="1083">292.54000000000002</cx:pt>
          <cx:pt idx="1084">245.88999999999999</cx:pt>
          <cx:pt idx="1085">1117.27</cx:pt>
          <cx:pt idx="1086">774.22000000000003</cx:pt>
          <cx:pt idx="1087">995.97000000000003</cx:pt>
          <cx:pt idx="1088">1062.6600000000001</cx:pt>
          <cx:pt idx="1089">467.83999999999997</cx:pt>
          <cx:pt idx="1090">828.39999999999998</cx:pt>
          <cx:pt idx="1091">1113.0799999999999</cx:pt>
          <cx:pt idx="1092">360.70999999999998</cx:pt>
          <cx:pt idx="1093">9.3399999999999999</cx:pt>
          <cx:pt idx="1094">740.62</cx:pt>
          <cx:pt idx="1095">311.85000000000002</cx:pt>
          <cx:pt idx="1096">285.38</cx:pt>
          <cx:pt idx="1097">11.19</cx:pt>
          <cx:pt idx="1098">12.539999999999999</cx:pt>
          <cx:pt idx="1099">21.289999999999999</cx:pt>
          <cx:pt idx="1100">7.2300000000000004</cx:pt>
          <cx:pt idx="1101">1057.3499999999999</cx:pt>
          <cx:pt idx="1102">737.94000000000005</cx:pt>
          <cx:pt idx="1103">1090.3099999999999</cx:pt>
          <cx:pt idx="1104">258.37</cx:pt>
          <cx:pt idx="1105">19.809999999999999</cx:pt>
          <cx:pt idx="1106">966.78999999999996</cx:pt>
          <cx:pt idx="1107">18.68</cx:pt>
          <cx:pt idx="1108">852.95000000000005</cx:pt>
          <cx:pt idx="1109">1083.04</cx:pt>
          <cx:pt idx="1110">820.97000000000003</cx:pt>
          <cx:pt idx="1111">991</cx:pt>
          <cx:pt idx="1112">808.71000000000004</cx:pt>
          <cx:pt idx="1113">301.37</cx:pt>
          <cx:pt idx="1114">1004.38</cx:pt>
          <cx:pt idx="1115">809.83000000000004</cx:pt>
          <cx:pt idx="1116">275.58999999999997</cx:pt>
          <cx:pt idx="1117">726.23000000000002</cx:pt>
          <cx:pt idx="1118">340.70999999999998</cx:pt>
          <cx:pt idx="1119">304.17000000000002</cx:pt>
          <cx:pt idx="1120">1135.26</cx:pt>
          <cx:pt idx="1121">119.06</cx:pt>
          <cx:pt idx="1122">118.23999999999999</cx:pt>
          <cx:pt idx="1123">1052.9000000000001</cx:pt>
          <cx:pt idx="1124">963.77999999999997</cx:pt>
          <cx:pt idx="1125">914.35000000000002</cx:pt>
          <cx:pt idx="1126">1064.72</cx:pt>
          <cx:pt idx="1127">16.32</cx:pt>
          <cx:pt idx="1128">9.0999999999999996</cx:pt>
          <cx:pt idx="1129">20.350000000000001</cx:pt>
          <cx:pt idx="1130">836.83000000000004</cx:pt>
          <cx:pt idx="1131">23.260000000000002</cx:pt>
          <cx:pt idx="1132">834.99000000000001</cx:pt>
          <cx:pt idx="1133">875.13999999999999</cx:pt>
          <cx:pt idx="1134">114.90000000000001</cx:pt>
          <cx:pt idx="1135">393.10000000000002</cx:pt>
          <cx:pt idx="1136">672.95000000000005</cx:pt>
          <cx:pt idx="1137">106.28</cx:pt>
          <cx:pt idx="1138">299.29000000000002</cx:pt>
          <cx:pt idx="1139">312.02999999999997</cx:pt>
          <cx:pt idx="1140">251.36000000000001</cx:pt>
          <cx:pt idx="1141">12.08</cx:pt>
          <cx:pt idx="1142">479.51999999999998</cx:pt>
          <cx:pt idx="1143">334.13999999999999</cx:pt>
          <cx:pt idx="1144">851.60000000000002</cx:pt>
          <cx:pt idx="1145">911.80999999999995</cx:pt>
          <cx:pt idx="1146">22.440000000000001</cx:pt>
          <cx:pt idx="1147">966.16999999999996</cx:pt>
          <cx:pt idx="1148">49.159999999999997</cx:pt>
          <cx:pt idx="1149">620.38999999999999</cx:pt>
          <cx:pt idx="1150">1008.5599999999999</cx:pt>
          <cx:pt idx="1151">19.5</cx:pt>
          <cx:pt idx="1152">7.9000000000000004</cx:pt>
          <cx:pt idx="1153">1115.73</cx:pt>
          <cx:pt idx="1154">8.5700000000000003</cx:pt>
          <cx:pt idx="1155">777.40999999999997</cx:pt>
          <cx:pt idx="1156">369.54000000000002</cx:pt>
          <cx:pt idx="1157">9.5399999999999991</cx:pt>
          <cx:pt idx="1158">17.309999999999999</cx:pt>
          <cx:pt idx="1159">771.44000000000005</cx:pt>
          <cx:pt idx="1160">292.10000000000002</cx:pt>
          <cx:pt idx="1161">321.16000000000003</cx:pt>
          <cx:pt idx="1162">371.94</cx:pt>
          <cx:pt idx="1163">1030.02</cx:pt>
          <cx:pt idx="1164">808.35000000000002</cx:pt>
          <cx:pt idx="1165">11.76</cx:pt>
          <cx:pt idx="1166">987</cx:pt>
          <cx:pt idx="1167">906.85000000000002</cx:pt>
          <cx:pt idx="1168">1203.9200000000001</cx:pt>
          <cx:pt idx="1169">334.92000000000002</cx:pt>
          <cx:pt idx="1170">307.76999999999998</cx:pt>
          <cx:pt idx="1171">244.33000000000001</cx:pt>
          <cx:pt idx="1172">933.69000000000005</cx:pt>
          <cx:pt idx="1173">1037.6900000000001</cx:pt>
          <cx:pt idx="1174">22.16</cx:pt>
          <cx:pt idx="1175">22.399999999999999</cx:pt>
          <cx:pt idx="1176">902.71000000000004</cx:pt>
          <cx:pt idx="1177">997.79999999999995</cx:pt>
          <cx:pt idx="1178">19.890000000000001</cx:pt>
          <cx:pt idx="1179">8.9199999999999999</cx:pt>
          <cx:pt idx="1180">300.95999999999998</cx:pt>
          <cx:pt idx="1181">8.4499999999999993</cx:pt>
          <cx:pt idx="1182">11.85</cx:pt>
          <cx:pt idx="1183">943.71000000000004</cx:pt>
          <cx:pt idx="1184">903.87</cx:pt>
          <cx:pt idx="1185">1110.98</cx:pt>
          <cx:pt idx="1186">997.38999999999999</cx:pt>
          <cx:pt idx="1187">984.59000000000003</cx:pt>
          <cx:pt idx="1188">253.75999999999999</cx:pt>
          <cx:pt idx="1189">1000.49</cx:pt>
          <cx:pt idx="1190">956.22000000000003</cx:pt>
          <cx:pt idx="1191">887.62</cx:pt>
          <cx:pt idx="1192">1128.6600000000001</cx:pt>
          <cx:pt idx="1193">305.73000000000002</cx:pt>
          <cx:pt idx="1194">312.94</cx:pt>
          <cx:pt idx="1195">304.50999999999999</cx:pt>
          <cx:pt idx="1196">1029.47</cx:pt>
          <cx:pt idx="1197">844.38999999999999</cx:pt>
          <cx:pt idx="1198">896.16999999999996</cx:pt>
          <cx:pt idx="1199">1104.54</cx:pt>
          <cx:pt idx="1200">337.19</cx:pt>
          <cx:pt idx="1201">509.76999999999998</cx:pt>
          <cx:pt idx="1202">11.5</cx:pt>
          <cx:pt idx="1203">1017.05</cx:pt>
          <cx:pt idx="1204">943.12</cx:pt>
          <cx:pt idx="1205">752.01999999999998</cx:pt>
          <cx:pt idx="1206">10.029999999999999</cx:pt>
          <cx:pt idx="1207">879.09000000000003</cx:pt>
          <cx:pt idx="1208">1320.9200000000001</cx:pt>
          <cx:pt idx="1209">1020.62</cx:pt>
          <cx:pt idx="1210">9.3399999999999999</cx:pt>
          <cx:pt idx="1211">1075.7</cx:pt>
          <cx:pt idx="1212">9.4100000000000001</cx:pt>
          <cx:pt idx="1213">944.94000000000005</cx:pt>
          <cx:pt idx="1214">321.02999999999997</cx:pt>
          <cx:pt idx="1215">14.880000000000001</cx:pt>
          <cx:pt idx="1216">1006.29</cx:pt>
          <cx:pt idx="1217">669.66999999999996</cx:pt>
          <cx:pt idx="1218">826.04999999999995</cx:pt>
          <cx:pt idx="1219">347.22000000000003</cx:pt>
          <cx:pt idx="1220">302.64999999999998</cx:pt>
          <cx:pt idx="1221">301.73000000000002</cx:pt>
          <cx:pt idx="1222">311.10000000000002</cx:pt>
          <cx:pt idx="1223">17.100000000000001</cx:pt>
          <cx:pt idx="1224">847.91999999999996</cx:pt>
          <cx:pt idx="1225">1148.3599999999999</cx:pt>
          <cx:pt idx="1226">1104.51</cx:pt>
          <cx:pt idx="1227">359.29000000000002</cx:pt>
          <cx:pt idx="1228">750.13999999999999</cx:pt>
          <cx:pt idx="1229">321.00999999999999</cx:pt>
          <cx:pt idx="1230">959.44000000000005</cx:pt>
          <cx:pt idx="1231">710.77999999999997</cx:pt>
          <cx:pt idx="1232">715.38999999999999</cx:pt>
          <cx:pt idx="1233">23.91</cx:pt>
          <cx:pt idx="1234">49.240000000000002</cx:pt>
          <cx:pt idx="1235">1115.75</cx:pt>
          <cx:pt idx="1236">776.65999999999997</cx:pt>
          <cx:pt idx="1237">346.70999999999998</cx:pt>
          <cx:pt idx="1238">357.63</cx:pt>
          <cx:pt idx="1239">309.77999999999997</cx:pt>
          <cx:pt idx="1240">22.109999999999999</cx:pt>
          <cx:pt idx="1241">336.14999999999998</cx:pt>
          <cx:pt idx="1242">14.529999999999999</cx:pt>
          <cx:pt idx="1243">1050.1500000000001</cx:pt>
          <cx:pt idx="1244">313.56999999999999</cx:pt>
          <cx:pt idx="1245">107.67</cx:pt>
          <cx:pt idx="1246">26.34</cx:pt>
          <cx:pt idx="1247">8.2200000000000006</cx:pt>
          <cx:pt idx="1248">991.94000000000005</cx:pt>
          <cx:pt idx="1249">902.66999999999996</cx:pt>
          <cx:pt idx="1250">318.43000000000001</cx:pt>
          <cx:pt idx="1251">1198.1199999999999</cx:pt>
          <cx:pt idx="1252">1180.1900000000001</cx:pt>
          <cx:pt idx="1253">50.310000000000002</cx:pt>
          <cx:pt idx="1254">17.050000000000001</cx:pt>
          <cx:pt idx="1255">360.25</cx:pt>
          <cx:pt idx="1256">20.210000000000001</cx:pt>
          <cx:pt idx="1257">132.25</cx:pt>
          <cx:pt idx="1258">941.23000000000002</cx:pt>
          <cx:pt idx="1259">1098.48</cx:pt>
          <cx:pt idx="1260">899.78999999999996</cx:pt>
          <cx:pt idx="1261">790.27999999999997</cx:pt>
          <cx:pt idx="1262">49.659999999999997</cx:pt>
          <cx:pt idx="1263">8.2899999999999991</cx:pt>
          <cx:pt idx="1264">832.53999999999996</cx:pt>
          <cx:pt idx="1265">118.23999999999999</cx:pt>
          <cx:pt idx="1266">914.63999999999999</cx:pt>
          <cx:pt idx="1267">21.219999999999999</cx:pt>
          <cx:pt idx="1268">893.45000000000005</cx:pt>
          <cx:pt idx="1269">1024.4200000000001</cx:pt>
          <cx:pt idx="1270">1118.6199999999999</cx:pt>
          <cx:pt idx="1271">20.5</cx:pt>
          <cx:pt idx="1272">991.20000000000005</cx:pt>
          <cx:pt idx="1273">3.77</cx:pt>
          <cx:pt idx="1274">977.08000000000004</cx:pt>
          <cx:pt idx="1275">287.86000000000001</cx:pt>
          <cx:pt idx="1276">8.7100000000000009</cx:pt>
          <cx:pt idx="1277">7.29</cx:pt>
          <cx:pt idx="1278">920.99000000000001</cx:pt>
          <cx:pt idx="1279">893.98000000000002</cx:pt>
          <cx:pt idx="1280">320.33999999999997</cx:pt>
          <cx:pt idx="1281">318.31</cx:pt>
          <cx:pt idx="1282">308.81</cx:pt>
          <cx:pt idx="1283">375.70999999999998</cx:pt>
          <cx:pt idx="1284">983.26999999999998</cx:pt>
          <cx:pt idx="1285">9.8499999999999996</cx:pt>
          <cx:pt idx="1286">940.78999999999996</cx:pt>
          <cx:pt idx="1287">21.739999999999998</cx:pt>
          <cx:pt idx="1288">1084.78</cx:pt>
          <cx:pt idx="1289">1061.02</cx:pt>
          <cx:pt idx="1290">149.53</cx:pt>
          <cx:pt idx="1291">1004.8099999999999</cx:pt>
          <cx:pt idx="1292">121.62</cx:pt>
          <cx:pt idx="1293">278.13</cx:pt>
          <cx:pt idx="1294">16.539999999999999</cx:pt>
          <cx:pt idx="1295">17.719999999999999</cx:pt>
          <cx:pt idx="1296">858.75999999999999</cx:pt>
          <cx:pt idx="1297">592.55999999999995</cx:pt>
          <cx:pt idx="1298">20.329999999999998</cx:pt>
          <cx:pt idx="1299">913.19000000000005</cx:pt>
          <cx:pt idx="1300">954.73000000000002</cx:pt>
          <cx:pt idx="1301">710.12</cx:pt>
          <cx:pt idx="1302">1022.16</cx:pt>
          <cx:pt idx="1303">19.77</cx:pt>
          <cx:pt idx="1304">19</cx:pt>
          <cx:pt idx="1305">813.57000000000005</cx:pt>
          <cx:pt idx="1306">342.02999999999997</cx:pt>
          <cx:pt idx="1307">10.44</cx:pt>
          <cx:pt idx="1308">11.82</cx:pt>
          <cx:pt idx="1309">20.329999999999998</cx:pt>
          <cx:pt idx="1310">1153.0799999999999</cx:pt>
          <cx:pt idx="1311">677.64999999999998</cx:pt>
          <cx:pt idx="1312">857.14999999999998</cx:pt>
          <cx:pt idx="1313">814.70000000000005</cx:pt>
          <cx:pt idx="1314">648.50999999999999</cx:pt>
          <cx:pt idx="1315">18.600000000000001</cx:pt>
          <cx:pt idx="1316">798.61000000000001</cx:pt>
          <cx:pt idx="1317">1058.6700000000001</cx:pt>
          <cx:pt idx="1318">1107.27</cx:pt>
          <cx:pt idx="1319">1007.28</cx:pt>
          <cx:pt idx="1320">19.399999999999999</cx:pt>
          <cx:pt idx="1321">579.11000000000001</cx:pt>
          <cx:pt idx="1322">322.47000000000003</cx:pt>
          <cx:pt idx="1323">318.72000000000003</cx:pt>
          <cx:pt idx="1324">9.0700000000000003</cx:pt>
          <cx:pt idx="1325">334.85000000000002</cx:pt>
          <cx:pt idx="1326">339.13</cx:pt>
          <cx:pt idx="1327">1001.16</cx:pt>
          <cx:pt idx="1328">1081.6300000000001</cx:pt>
          <cx:pt idx="1329">322.75999999999999</cx:pt>
          <cx:pt idx="1330">637.33000000000004</cx:pt>
          <cx:pt idx="1331">979.63</cx:pt>
          <cx:pt idx="1332">650.67999999999995</cx:pt>
          <cx:pt idx="1333">955.07000000000005</cx:pt>
          <cx:pt idx="1334">334.54000000000002</cx:pt>
          <cx:pt idx="1335">1113.9100000000001</cx:pt>
          <cx:pt idx="1336">21.550000000000001</cx:pt>
          <cx:pt idx="1337">320.67000000000002</cx:pt>
          <cx:pt idx="1338">326.20999999999998</cx:pt>
          <cx:pt idx="1339">18.879999999999999</cx:pt>
          <cx:pt idx="1340">21.190000000000001</cx:pt>
          <cx:pt idx="1341">300.77999999999997</cx:pt>
          <cx:pt idx="1342">9.3000000000000007</cx:pt>
          <cx:pt idx="1343">7.2400000000000002</cx:pt>
          <cx:pt idx="1344">798.04999999999995</cx:pt>
          <cx:pt idx="1345">922.5</cx:pt>
          <cx:pt idx="1346">1185.79</cx:pt>
          <cx:pt idx="1347">48.130000000000003</cx:pt>
          <cx:pt idx="1348">1012.1</cx:pt>
          <cx:pt idx="1349">740.91999999999996</cx:pt>
          <cx:pt idx="1350">50.590000000000003</cx:pt>
          <cx:pt idx="1351">974.22000000000003</cx:pt>
          <cx:pt idx="1352">845.70000000000005</cx:pt>
          <cx:pt idx="1353">750.35000000000002</cx:pt>
          <cx:pt idx="1354">908.79999999999995</cx:pt>
          <cx:pt idx="1355">21.09</cx:pt>
          <cx:pt idx="1356">1001.85</cx:pt>
          <cx:pt idx="1357">107.45999999999999</cx:pt>
          <cx:pt idx="1358">846.92999999999995</cx:pt>
          <cx:pt idx="1359">21.870000000000001</cx:pt>
          <cx:pt idx="1360">125.67</cx:pt>
          <cx:pt idx="1361">15.48</cx:pt>
          <cx:pt idx="1362">9.4499999999999993</cx:pt>
          <cx:pt idx="1363">330.98000000000002</cx:pt>
          <cx:pt idx="1364">997.41999999999996</cx:pt>
          <cx:pt idx="1365">321.16000000000003</cx:pt>
          <cx:pt idx="1366">379.56999999999999</cx:pt>
          <cx:pt idx="1367">1.78</cx:pt>
          <cx:pt idx="1368">957.37</cx:pt>
          <cx:pt idx="1369">952.33000000000004</cx:pt>
          <cx:pt idx="1370">299.79000000000002</cx:pt>
          <cx:pt idx="1371">917.13999999999999</cx:pt>
          <cx:pt idx="1372">20.710000000000001</cx:pt>
          <cx:pt idx="1373">21.879999999999999</cx:pt>
          <cx:pt idx="1374">93.870000000000005</cx:pt>
          <cx:pt idx="1375">13.960000000000001</cx:pt>
          <cx:pt idx="1376">1111.5699999999999</cx:pt>
          <cx:pt idx="1377">195.69</cx:pt>
          <cx:pt idx="1378">21.73</cx:pt>
          <cx:pt idx="1379">19.91</cx:pt>
          <cx:pt idx="1380">270.06</cx:pt>
          <cx:pt idx="1381">842.07000000000005</cx:pt>
          <cx:pt idx="1382">51.859999999999999</cx:pt>
          <cx:pt idx="1383">1030.78</cx:pt>
          <cx:pt idx="1384">19.109999999999999</cx:pt>
          <cx:pt idx="1385">898.83000000000004</cx:pt>
          <cx:pt idx="1386">751.63</cx:pt>
          <cx:pt idx="1387">255.24000000000001</cx:pt>
          <cx:pt idx="1388">489.67000000000002</cx:pt>
          <cx:pt idx="1389">22.609999999999999</cx:pt>
          <cx:pt idx="1390">21.23</cx:pt>
          <cx:pt idx="1391">13.65</cx:pt>
          <cx:pt idx="1392">306.94999999999999</cx:pt>
          <cx:pt idx="1393">335.94999999999999</cx:pt>
          <cx:pt idx="1394">7.2699999999999996</cx:pt>
          <cx:pt idx="1395">348.06</cx:pt>
          <cx:pt idx="1396">17.82</cx:pt>
          <cx:pt idx="1397">298.13999999999999</cx:pt>
          <cx:pt idx="1398">1019.51</cx:pt>
          <cx:pt idx="1399">16.75</cx:pt>
          <cx:pt idx="1400">823.41999999999996</cx:pt>
          <cx:pt idx="1401">52.829999999999998</cx:pt>
          <cx:pt idx="1402">873.28999999999996</cx:pt>
          <cx:pt idx="1403">8.1400000000000006</cx:pt>
          <cx:pt idx="1404">348.08999999999997</cx:pt>
          <cx:pt idx="1405">319.26999999999998</cx:pt>
          <cx:pt idx="1406">708.50999999999999</cx:pt>
          <cx:pt idx="1407">806.78999999999996</cx:pt>
          <cx:pt idx="1408">17.449999999999999</cx:pt>
          <cx:pt idx="1409">870.54999999999995</cx:pt>
          <cx:pt idx="1410">290</cx:pt>
          <cx:pt idx="1411">850.15999999999997</cx:pt>
          <cx:pt idx="1412">19.039999999999999</cx:pt>
          <cx:pt idx="1413">326.36000000000001</cx:pt>
          <cx:pt idx="1414">18.460000000000001</cx:pt>
          <cx:pt idx="1415">298.17000000000002</cx:pt>
          <cx:pt idx="1416">7.2300000000000004</cx:pt>
          <cx:pt idx="1417">284.75999999999999</cx:pt>
          <cx:pt idx="1418">939.34000000000003</cx:pt>
          <cx:pt idx="1419">8.5199999999999996</cx:pt>
          <cx:pt idx="1420">290.54000000000002</cx:pt>
          <cx:pt idx="1421">863.5</cx:pt>
          <cx:pt idx="1422">20.609999999999999</cx:pt>
          <cx:pt idx="1423">897.60000000000002</cx:pt>
          <cx:pt idx="1424">372.73000000000002</cx:pt>
          <cx:pt idx="1425">854.42999999999995</cx:pt>
          <cx:pt idx="1426">10.18</cx:pt>
          <cx:pt idx="1427">582.91999999999996</cx:pt>
          <cx:pt idx="1428">1030.0799999999999</cx:pt>
          <cx:pt idx="1429">1012.2</cx:pt>
          <cx:pt idx="1430">908.98000000000002</cx:pt>
          <cx:pt idx="1431">830.70000000000005</cx:pt>
          <cx:pt idx="1432">682.25</cx:pt>
          <cx:pt idx="1433">802.41999999999996</cx:pt>
          <cx:pt idx="1434">312.5</cx:pt>
          <cx:pt idx="1435">11.09</cx:pt>
          <cx:pt idx="1436">306.79000000000002</cx:pt>
          <cx:pt idx="1437">10.84</cx:pt>
          <cx:pt idx="1438">319.10000000000002</cx:pt>
          <cx:pt idx="1439">282.38999999999999</cx:pt>
          <cx:pt idx="1440">10.619999999999999</cx:pt>
          <cx:pt idx="1441">714.25</cx:pt>
          <cx:pt idx="1442">20.390000000000001</cx:pt>
          <cx:pt idx="1443">332.24000000000001</cx:pt>
          <cx:pt idx="1444">292.42000000000002</cx:pt>
          <cx:pt idx="1445">1094.3199999999999</cx:pt>
          <cx:pt idx="1446">20.129999999999999</cx:pt>
          <cx:pt idx="1447">960.88999999999999</cx:pt>
          <cx:pt idx="1448">891.36000000000001</cx:pt>
          <cx:pt idx="1449">6.8399999999999999</cx:pt>
          <cx:pt idx="1450">48.68</cx:pt>
          <cx:pt idx="1451">398.88999999999999</cx:pt>
          <cx:pt idx="1452">912.32000000000005</cx:pt>
          <cx:pt idx="1453">1004.4400000000001</cx:pt>
          <cx:pt idx="1454">769.88999999999999</cx:pt>
          <cx:pt idx="1455">294.93000000000001</cx:pt>
          <cx:pt idx="1456">285.80000000000001</cx:pt>
          <cx:pt idx="1457">759.5</cx:pt>
          <cx:pt idx="1458">269.66000000000003</cx:pt>
          <cx:pt idx="1459">9.3000000000000007</cx:pt>
          <cx:pt idx="1460">290.91000000000003</cx:pt>
          <cx:pt idx="1461">9.9399999999999995</cx:pt>
          <cx:pt idx="1462">793.61000000000001</cx:pt>
          <cx:pt idx="1463">118.40000000000001</cx:pt>
          <cx:pt idx="1464">684.59000000000003</cx:pt>
          <cx:pt idx="1465">960.13999999999999</cx:pt>
          <cx:pt idx="1466">1060.9000000000001</cx:pt>
          <cx:pt idx="1467">726.92999999999995</cx:pt>
          <cx:pt idx="1468">856.29999999999995</cx:pt>
          <cx:pt idx="1469">7.7300000000000004</cx:pt>
          <cx:pt idx="1470">498.83999999999997</cx:pt>
          <cx:pt idx="1471">256.08999999999997</cx:pt>
          <cx:pt idx="1472">295.81999999999999</cx:pt>
          <cx:pt idx="1473">1018.0700000000001</cx:pt>
          <cx:pt idx="1474">809.77999999999997</cx:pt>
          <cx:pt idx="1475">10.949999999999999</cx:pt>
          <cx:pt idx="1476">285.48000000000002</cx:pt>
          <cx:pt idx="1477">8.6500000000000004</cx:pt>
          <cx:pt idx="1478">929.11000000000001</cx:pt>
          <cx:pt idx="1479">890.94000000000005</cx:pt>
          <cx:pt idx="1480">915.20000000000005</cx:pt>
          <cx:pt idx="1481">949.64999999999998</cx:pt>
          <cx:pt idx="1482">768.25</cx:pt>
          <cx:pt idx="1483">773.33000000000004</cx:pt>
          <cx:pt idx="1484">21.789999999999999</cx:pt>
          <cx:pt idx="1485">928.75999999999999</cx:pt>
          <cx:pt idx="1486">254.94999999999999</cx:pt>
          <cx:pt idx="1487">18.210000000000001</cx:pt>
          <cx:pt idx="1488">1008.11</cx:pt>
          <cx:pt idx="1489">751.72000000000003</cx:pt>
          <cx:pt idx="1490">1093.6300000000001</cx:pt>
          <cx:pt idx="1491">314.74000000000001</cx:pt>
          <cx:pt idx="1492">290.22000000000003</cx:pt>
          <cx:pt idx="1493">1015.71</cx:pt>
          <cx:pt idx="1494">271.06999999999999</cx:pt>
          <cx:pt idx="1495">867.40999999999997</cx:pt>
          <cx:pt idx="1496">317.37</cx:pt>
          <cx:pt idx="1497">140.77000000000001</cx:pt>
          <cx:pt idx="1498">680.38999999999999</cx:pt>
          <cx:pt idx="1499">289.10000000000002</cx:pt>
          <cx:pt idx="1500">276.81999999999999</cx:pt>
          <cx:pt idx="1501">287.69</cx:pt>
          <cx:pt idx="1502">1140.55</cx:pt>
          <cx:pt idx="1503">300.89999999999998</cx:pt>
          <cx:pt idx="1504">278.99000000000001</cx:pt>
          <cx:pt idx="1505">283.57999999999998</cx:pt>
          <cx:pt idx="1506">966.98000000000002</cx:pt>
          <cx:pt idx="1507">1140.8800000000001</cx:pt>
          <cx:pt idx="1508">1041.54</cx:pt>
          <cx:pt idx="1509">322.47000000000003</cx:pt>
          <cx:pt idx="1510">832.54999999999995</cx:pt>
          <cx:pt idx="1511">980.71000000000004</cx:pt>
          <cx:pt idx="1512">924.60000000000002</cx:pt>
          <cx:pt idx="1513">267.10000000000002</cx:pt>
          <cx:pt idx="1514">826.38</cx:pt>
          <cx:pt idx="1515">1139.97</cx:pt>
          <cx:pt idx="1516">1104.9100000000001</cx:pt>
          <cx:pt idx="1517">1252.51</cx:pt>
          <cx:pt idx="1518">278.58999999999997</cx:pt>
          <cx:pt idx="1519">10</cx:pt>
          <cx:pt idx="1520">13.98</cx:pt>
          <cx:pt idx="1521">307.88999999999999</cx:pt>
          <cx:pt idx="1522">282.76999999999998</cx:pt>
          <cx:pt idx="1523">303.89999999999998</cx:pt>
          <cx:pt idx="1524">11.43</cx:pt>
          <cx:pt idx="1525">310.37</cx:pt>
          <cx:pt idx="1526">336.83999999999997</cx:pt>
          <cx:pt idx="1527">12.4</cx:pt>
          <cx:pt idx="1528">293.95999999999998</cx:pt>
          <cx:pt idx="1529">10.359999999999999</cx:pt>
          <cx:pt idx="1530">318.47000000000003</cx:pt>
          <cx:pt idx="1531">1134.02</cx:pt>
          <cx:pt idx="1532">288.17000000000002</cx:pt>
          <cx:pt idx="1533">614.28999999999996</cx:pt>
          <cx:pt idx="1534">849.80999999999995</cx:pt>
          <cx:pt idx="1535">1034.6600000000001</cx:pt>
          <cx:pt idx="1536">272.25999999999999</cx:pt>
          <cx:pt idx="1537">1019.4299999999999</cx:pt>
          <cx:pt idx="1538">386.54000000000002</cx:pt>
          <cx:pt idx="1539">1038.53</cx:pt>
          <cx:pt idx="1540">869.72000000000003</cx:pt>
          <cx:pt idx="1541">976.13</cx:pt>
          <cx:pt idx="1542">773.17999999999995</cx:pt>
          <cx:pt idx="1543">873.24000000000001</cx:pt>
          <cx:pt idx="1544">772.54999999999995</cx:pt>
          <cx:pt idx="1545">974.36000000000001</cx:pt>
          <cx:pt idx="1546">8.4499999999999993</cx:pt>
          <cx:pt idx="1547">898.02999999999997</cx:pt>
          <cx:pt idx="1548">780.19000000000005</cx:pt>
          <cx:pt idx="1549">1061.53</cx:pt>
          <cx:pt idx="1550">821.96000000000004</cx:pt>
          <cx:pt idx="1551">769.5</cx:pt>
          <cx:pt idx="1552">1106.48</cx:pt>
          <cx:pt idx="1553">20.940000000000001</cx:pt>
          <cx:pt idx="1554">1009.26</cx:pt>
          <cx:pt idx="1555">880.30999999999995</cx:pt>
          <cx:pt idx="1556">287.37</cx:pt>
          <cx:pt idx="1557">1021.41</cx:pt>
          <cx:pt idx="1558">923.15999999999997</cx:pt>
          <cx:pt idx="1559">988.00999999999999</cx:pt>
          <cx:pt idx="1560">284.75999999999999</cx:pt>
          <cx:pt idx="1561">302.50999999999999</cx:pt>
          <cx:pt idx="1562">325.10000000000002</cx:pt>
          <cx:pt idx="1563">939.95000000000005</cx:pt>
          <cx:pt idx="1564">998.30999999999995</cx:pt>
          <cx:pt idx="1565">898.97000000000003</cx:pt>
          <cx:pt idx="1566">693.09000000000003</cx:pt>
          <cx:pt idx="1567">882.80999999999995</cx:pt>
          <cx:pt idx="1568">864.88999999999999</cx:pt>
          <cx:pt idx="1569">859.64999999999998</cx:pt>
          <cx:pt idx="1570">319.51999999999998</cx:pt>
          <cx:pt idx="1571">140.13</cx:pt>
          <cx:pt idx="1572">312.69</cx:pt>
          <cx:pt idx="1573">307.89999999999998</cx:pt>
          <cx:pt idx="1574">220.31</cx:pt>
          <cx:pt idx="1575">355.11000000000001</cx:pt>
          <cx:pt idx="1576">870.71000000000004</cx:pt>
          <cx:pt idx="1577">21.870000000000001</cx:pt>
          <cx:pt idx="1578">255.68000000000001</cx:pt>
          <cx:pt idx="1579">304.47000000000003</cx:pt>
          <cx:pt idx="1580">306.32999999999998</cx:pt>
          <cx:pt idx="1581">291.24000000000001</cx:pt>
          <cx:pt idx="1582">305.27999999999997</cx:pt>
          <cx:pt idx="1583">7.8300000000000001</cx:pt>
          <cx:pt idx="1584">12.210000000000001</cx:pt>
          <cx:pt idx="1585">298.13</cx:pt>
          <cx:pt idx="1586">10.529999999999999</cx:pt>
          <cx:pt idx="1587">20.73</cx:pt>
          <cx:pt idx="1588">940.61000000000001</cx:pt>
          <cx:pt idx="1589">1007.34</cx:pt>
          <cx:pt idx="1590">20.670000000000002</cx:pt>
          <cx:pt idx="1591">785.09000000000003</cx:pt>
          <cx:pt idx="1592">1046.0799999999999</cx:pt>
          <cx:pt idx="1593">736.63</cx:pt>
          <cx:pt idx="1594">317.57999999999998</cx:pt>
          <cx:pt idx="1595">910.29999999999995</cx:pt>
          <cx:pt idx="1596">721.23000000000002</cx:pt>
          <cx:pt idx="1597">827.41999999999996</cx:pt>
          <cx:pt idx="1598">7.3799999999999999</cx:pt>
          <cx:pt idx="1599">812.78999999999996</cx:pt>
          <cx:pt idx="1600">1000.87</cx:pt>
          <cx:pt idx="1601">335.74000000000001</cx:pt>
          <cx:pt idx="1602">8.0800000000000001</cx:pt>
          <cx:pt idx="1603">337.37</cx:pt>
          <cx:pt idx="1604">8.9499999999999993</cx:pt>
          <cx:pt idx="1605">21.850000000000001</cx:pt>
          <cx:pt idx="1606">1034.6900000000001</cx:pt>
          <cx:pt idx="1607">21.390000000000001</cx:pt>
          <cx:pt idx="1608">23.559999999999999</cx:pt>
          <cx:pt idx="1609">342.30000000000001</cx:pt>
          <cx:pt idx="1610">286.82999999999998</cx:pt>
          <cx:pt idx="1611">992.25999999999999</cx:pt>
          <cx:pt idx="1612">754.83000000000004</cx:pt>
          <cx:pt idx="1613">286.85000000000002</cx:pt>
          <cx:pt idx="1614">284.12</cx:pt>
          <cx:pt idx="1615">20.489999999999998</cx:pt>
          <cx:pt idx="1616">828.44000000000005</cx:pt>
          <cx:pt idx="1617">1094.76</cx:pt>
          <cx:pt idx="1618">821.38</cx:pt>
          <cx:pt idx="1619">891.79999999999995</cx:pt>
          <cx:pt idx="1620">713.27999999999997</cx:pt>
          <cx:pt idx="1621">801.34000000000003</cx:pt>
          <cx:pt idx="1622">12.01</cx:pt>
          <cx:pt idx="1623">14</cx:pt>
          <cx:pt idx="1624">354.51999999999998</cx:pt>
          <cx:pt idx="1625">8.7400000000000002</cx:pt>
          <cx:pt idx="1626">747.84000000000003</cx:pt>
          <cx:pt idx="1627">22.66</cx:pt>
          <cx:pt idx="1628">18.440000000000001</cx:pt>
          <cx:pt idx="1629">816.20000000000005</cx:pt>
          <cx:pt idx="1630">18.670000000000002</cx:pt>
          <cx:pt idx="1631">1042.48</cx:pt>
          <cx:pt idx="1632">1090.29</cx:pt>
          <cx:pt idx="1633">19.57</cx:pt>
          <cx:pt idx="1634">949.67999999999995</cx:pt>
          <cx:pt idx="1635">100.45999999999999</cx:pt>
          <cx:pt idx="1636">50.369999999999997</cx:pt>
          <cx:pt idx="1637">329.17000000000002</cx:pt>
          <cx:pt idx="1638">276.62</cx:pt>
          <cx:pt idx="1639">10.41</cx:pt>
          <cx:pt idx="1640">890.92999999999995</cx:pt>
          <cx:pt idx="1641">813.04999999999995</cx:pt>
          <cx:pt idx="1642">10.210000000000001</cx:pt>
          <cx:pt idx="1643">962.79999999999995</cx:pt>
          <cx:pt idx="1644">10.58</cx:pt>
          <cx:pt idx="1645">316.33999999999997</cx:pt>
          <cx:pt idx="1646">9.3800000000000008</cx:pt>
          <cx:pt idx="1647">20.829999999999998</cx:pt>
          <cx:pt idx="1648">7.3899999999999997</cx:pt>
          <cx:pt idx="1649">807.62</cx:pt>
          <cx:pt idx="1650">137.61000000000001</cx:pt>
          <cx:pt idx="1651">823.34000000000003</cx:pt>
          <cx:pt idx="1652">718.19000000000005</cx:pt>
          <cx:pt idx="1653">322.25</cx:pt>
          <cx:pt idx="1654">833.60000000000002</cx:pt>
          <cx:pt idx="1655">988.75</cx:pt>
          <cx:pt idx="1656">314.06999999999999</cx:pt>
          <cx:pt idx="1657">6.8700000000000001</cx:pt>
          <cx:pt idx="1658">319.86000000000001</cx:pt>
          <cx:pt idx="1659">308.76999999999998</cx:pt>
          <cx:pt idx="1660">1039.05</cx:pt>
          <cx:pt idx="1661">1009.4</cx:pt>
          <cx:pt idx="1662">805.76999999999998</cx:pt>
          <cx:pt idx="1663">1135.0699999999999</cx:pt>
          <cx:pt idx="1664">21.960000000000001</cx:pt>
          <cx:pt idx="1665">52.119999999999997</cx:pt>
          <cx:pt idx="1666">47.57</cx:pt>
          <cx:pt idx="1667">51.43</cx:pt>
          <cx:pt idx="1668">1098.9400000000001</cx:pt>
          <cx:pt idx="1669">295.75999999999999</cx:pt>
          <cx:pt idx="1670">326.02999999999997</cx:pt>
          <cx:pt idx="1671">289.30000000000001</cx:pt>
          <cx:pt idx="1672">307.00999999999999</cx:pt>
          <cx:pt idx="1673">298.36000000000001</cx:pt>
          <cx:pt idx="1674">1015.01</cx:pt>
          <cx:pt idx="1675">855</cx:pt>
          <cx:pt idx="1676">1104.78</cx:pt>
          <cx:pt idx="1677">1027.8299999999999</cx:pt>
          <cx:pt idx="1678">7.1500000000000004</cx:pt>
          <cx:pt idx="1679">785.82000000000005</cx:pt>
          <cx:pt idx="1680">965.58000000000004</cx:pt>
          <cx:pt idx="1681">19.829999999999998</cx:pt>
          <cx:pt idx="1682">307.37</cx:pt>
          <cx:pt idx="1683">299.68000000000001</cx:pt>
          <cx:pt idx="1684">317.61000000000001</cx:pt>
          <cx:pt idx="1685">762.13999999999999</cx:pt>
          <cx:pt idx="1686">924.24000000000001</cx:pt>
          <cx:pt idx="1687">986.97000000000003</cx:pt>
          <cx:pt idx="1688">6.1200000000000001</cx:pt>
          <cx:pt idx="1689">20.75</cx:pt>
          <cx:pt idx="1690">7.9500000000000002</cx:pt>
          <cx:pt idx="1691">284.06999999999999</cx:pt>
          <cx:pt idx="1692">1013.2</cx:pt>
          <cx:pt idx="1693">306.22000000000003</cx:pt>
          <cx:pt idx="1694">937.47000000000003</cx:pt>
          <cx:pt idx="1695">304.44</cx:pt>
          <cx:pt idx="1696">1160.1099999999999</cx:pt>
          <cx:pt idx="1697">704.86000000000001</cx:pt>
          <cx:pt idx="1698">1084.29</cx:pt>
          <cx:pt idx="1699">47.43</cx:pt>
          <cx:pt idx="1700">8.8100000000000005</cx:pt>
          <cx:pt idx="1701">741.13</cx:pt>
          <cx:pt idx="1702">727.83000000000004</cx:pt>
          <cx:pt idx="1703">701.95000000000005</cx:pt>
          <cx:pt idx="1704">316.91000000000003</cx:pt>
          <cx:pt idx="1705">23.690000000000001</cx:pt>
          <cx:pt idx="1706">905.66999999999996</cx:pt>
          <cx:pt idx="1707">684.72000000000003</cx:pt>
          <cx:pt idx="1708">507.06999999999999</cx:pt>
          <cx:pt idx="1709">21.309999999999999</cx:pt>
          <cx:pt idx="1710">1113.48</cx:pt>
          <cx:pt idx="1711">665.71000000000004</cx:pt>
          <cx:pt idx="1712">11.02</cx:pt>
          <cx:pt idx="1713">338.05000000000001</cx:pt>
          <cx:pt idx="1714">333.73000000000002</cx:pt>
          <cx:pt idx="1715">20.25</cx:pt>
          <cx:pt idx="1716">333.83999999999997</cx:pt>
          <cx:pt idx="1717">298.86000000000001</cx:pt>
          <cx:pt idx="1718">1096.4300000000001</cx:pt>
          <cx:pt idx="1719">1070.3599999999999</cx:pt>
          <cx:pt idx="1720">1004.6</cx:pt>
          <cx:pt idx="1721">52.18</cx:pt>
          <cx:pt idx="1722">835.03999999999996</cx:pt>
          <cx:pt idx="1723">876.63</cx:pt>
          <cx:pt idx="1724">1033.8399999999999</cx:pt>
          <cx:pt idx="1725">382.18000000000001</cx:pt>
          <cx:pt idx="1726">312.26999999999998</cx:pt>
          <cx:pt idx="1727">12.550000000000001</cx:pt>
          <cx:pt idx="1728">280</cx:pt>
          <cx:pt idx="1729">349.38</cx:pt>
          <cx:pt idx="1730">7.0499999999999998</cx:pt>
          <cx:pt idx="1731">311.92000000000002</cx:pt>
          <cx:pt idx="1732">7.9900000000000002</cx:pt>
          <cx:pt idx="1733">294.01999999999998</cx:pt>
          <cx:pt idx="1734">117.23</cx:pt>
          <cx:pt idx="1735">640.42999999999995</cx:pt>
          <cx:pt idx="1736">916.13999999999999</cx:pt>
          <cx:pt idx="1737">12.050000000000001</cx:pt>
          <cx:pt idx="1738">304.52999999999997</cx:pt>
          <cx:pt idx="1739">251.97</cx:pt>
          <cx:pt idx="1740">335.83999999999997</cx:pt>
          <cx:pt idx="1741">269.38</cx:pt>
          <cx:pt idx="1742">725.02999999999997</cx:pt>
          <cx:pt idx="1743">296.25999999999999</cx:pt>
          <cx:pt idx="1744">12.619999999999999</cx:pt>
          <cx:pt idx="1745">958.90999999999997</cx:pt>
          <cx:pt idx="1746">945.15999999999997</cx:pt>
          <cx:pt idx="1747">998.38999999999999</cx:pt>
          <cx:pt idx="1748">986.15999999999997</cx:pt>
          <cx:pt idx="1749">1108.71</cx:pt>
          <cx:pt idx="1750">1187.73</cx:pt>
          <cx:pt idx="1751">902.80999999999995</cx:pt>
          <cx:pt idx="1752">309.38999999999999</cx:pt>
          <cx:pt idx="1753">303.35000000000002</cx:pt>
          <cx:pt idx="1754">317.58999999999997</cx:pt>
          <cx:pt idx="1755">362.93000000000001</cx:pt>
          <cx:pt idx="1756">7.8399999999999999</cx:pt>
          <cx:pt idx="1757">9.3599999999999994</cx:pt>
          <cx:pt idx="1758">7.8600000000000003</cx:pt>
          <cx:pt idx="1759">826.88999999999999</cx:pt>
          <cx:pt idx="1760">743.45000000000005</cx:pt>
          <cx:pt idx="1761">1004.95</cx:pt>
          <cx:pt idx="1762">19.890000000000001</cx:pt>
          <cx:pt idx="1763">9.0299999999999994</cx:pt>
          <cx:pt idx="1764">821.88999999999999</cx:pt>
          <cx:pt idx="1765">875.38</cx:pt>
          <cx:pt idx="1766">747.89999999999998</cx:pt>
          <cx:pt idx="1767">283.64999999999998</cx:pt>
          <cx:pt idx="1768">833.77999999999997</cx:pt>
          <cx:pt idx="1769">305.25</cx:pt>
          <cx:pt idx="1770">15.49</cx:pt>
          <cx:pt idx="1771">317.56999999999999</cx:pt>
          <cx:pt idx="1772">5.5300000000000002</cx:pt>
          <cx:pt idx="1773">11.34</cx:pt>
          <cx:pt idx="1774">290.51999999999998</cx:pt>
          <cx:pt idx="1775">8.7699999999999996</cx:pt>
          <cx:pt idx="1776">1022.36</cx:pt>
          <cx:pt idx="1777">235.41999999999999</cx:pt>
          <cx:pt idx="1778">1122.28</cx:pt>
          <cx:pt idx="1779">1147.8800000000001</cx:pt>
          <cx:pt idx="1780">919.10000000000002</cx:pt>
          <cx:pt idx="1781">666.71000000000004</cx:pt>
          <cx:pt idx="1782">964.94000000000005</cx:pt>
          <cx:pt idx="1783">994.01999999999998</cx:pt>
          <cx:pt idx="1784">734.28999999999996</cx:pt>
          <cx:pt idx="1785">863.10000000000002</cx:pt>
          <cx:pt idx="1786">999.14999999999998</cx:pt>
          <cx:pt idx="1787">1030.8599999999999</cx:pt>
          <cx:pt idx="1788">306.22000000000003</cx:pt>
          <cx:pt idx="1789">298.20999999999998</cx:pt>
          <cx:pt idx="1790">464.99000000000001</cx:pt>
          <cx:pt idx="1791">870.33000000000004</cx:pt>
          <cx:pt idx="1792">809.14999999999998</cx:pt>
          <cx:pt idx="1793">641.44000000000005</cx:pt>
          <cx:pt idx="1794">10</cx:pt>
          <cx:pt idx="1795">11.59</cx:pt>
          <cx:pt idx="1796">952.02999999999997</cx:pt>
          <cx:pt idx="1797">971.98000000000002</cx:pt>
          <cx:pt idx="1798">10.34</cx:pt>
          <cx:pt idx="1799">14.949999999999999</cx:pt>
          <cx:pt idx="1800">312.63</cx:pt>
          <cx:pt idx="1801">913.16999999999996</cx:pt>
          <cx:pt idx="1802">836.49000000000001</cx:pt>
          <cx:pt idx="1803">1023.4299999999999</cx:pt>
          <cx:pt idx="1804">963.57000000000005</cx:pt>
          <cx:pt idx="1805">988.51999999999998</cx:pt>
          <cx:pt idx="1806">353.11000000000001</cx:pt>
          <cx:pt idx="1807">710.24000000000001</cx:pt>
          <cx:pt idx="1808">1082.0999999999999</cx:pt>
          <cx:pt idx="1809">330.44</cx:pt>
          <cx:pt idx="1810">301.89999999999998</cx:pt>
          <cx:pt idx="1811">7.5800000000000001</cx:pt>
          <cx:pt idx="1812">335.68000000000001</cx:pt>
          <cx:pt idx="1813">9.5800000000000001</cx:pt>
          <cx:pt idx="1814">10.25</cx:pt>
          <cx:pt idx="1815">274.07999999999998</cx:pt>
          <cx:pt idx="1816">263.69</cx:pt>
          <cx:pt idx="1817">1133.52</cx:pt>
          <cx:pt idx="1818">21.550000000000001</cx:pt>
          <cx:pt idx="1819">983.38</cx:pt>
          <cx:pt idx="1820">1132.8800000000001</cx:pt>
          <cx:pt idx="1821">17.149999999999999</cx:pt>
          <cx:pt idx="1822">1070.99</cx:pt>
          <cx:pt idx="1823">1033.3299999999999</cx:pt>
          <cx:pt idx="1824">722.26999999999998</cx:pt>
          <cx:pt idx="1825">1032.6300000000001</cx:pt>
          <cx:pt idx="1826">331.69</cx:pt>
          <cx:pt idx="1827">6.9699999999999998</cx:pt>
          <cx:pt idx="1828">270.75</cx:pt>
          <cx:pt idx="1829">283.94</cx:pt>
          <cx:pt idx="1830">11.07</cx:pt>
          <cx:pt idx="1831">336.27999999999997</cx:pt>
          <cx:pt idx="1832">9.1199999999999992</cx:pt>
          <cx:pt idx="1833">267.74000000000001</cx:pt>
          <cx:pt idx="1834">326.38</cx:pt>
          <cx:pt idx="1835">296.63999999999999</cx:pt>
          <cx:pt idx="1836">682.62</cx:pt>
          <cx:pt idx="1837">907.83000000000004</cx:pt>
          <cx:pt idx="1838">907.76999999999998</cx:pt>
          <cx:pt idx="1839">762.63999999999999</cx:pt>
          <cx:pt idx="1840">760.28999999999996</cx:pt>
          <cx:pt idx="1841">1082.6300000000001</cx:pt>
          <cx:pt idx="1842">835.50999999999999</cx:pt>
          <cx:pt idx="1843">797.75999999999999</cx:pt>
          <cx:pt idx="1844">969.04999999999995</cx:pt>
          <cx:pt idx="1845">1059.3699999999999</cx:pt>
          <cx:pt idx="1846">867.25</cx:pt>
          <cx:pt idx="1847">6.9699999999999998</cx:pt>
          <cx:pt idx="1848">868.42999999999995</cx:pt>
          <cx:pt idx="1849">754.95000000000005</cx:pt>
          <cx:pt idx="1850">1000.91</cx:pt>
          <cx:pt idx="1851">914.76999999999998</cx:pt>
          <cx:pt idx="1852">969.37</cx:pt>
          <cx:pt idx="1853">836.44000000000005</cx:pt>
          <cx:pt idx="1854">981.75</cx:pt>
          <cx:pt idx="1855">959.99000000000001</cx:pt>
          <cx:pt idx="1856">312.93000000000001</cx:pt>
          <cx:pt idx="1857">291.54000000000002</cx:pt>
          <cx:pt idx="1858">318.04000000000002</cx:pt>
          <cx:pt idx="1859">11.880000000000001</cx:pt>
          <cx:pt idx="1860">10.130000000000001</cx:pt>
          <cx:pt idx="1861">284.31</cx:pt>
          <cx:pt idx="1862">11.91</cx:pt>
          <cx:pt idx="1863">273.76999999999998</cx:pt>
          <cx:pt idx="1864">9.5</cx:pt>
          <cx:pt idx="1865">956.44000000000005</cx:pt>
          <cx:pt idx="1866">850.57000000000005</cx:pt>
          <cx:pt idx="1867">17.93</cx:pt>
          <cx:pt idx="1868">831.72000000000003</cx:pt>
          <cx:pt idx="1869">980.82000000000005</cx:pt>
          <cx:pt idx="1870">847.29999999999995</cx:pt>
          <cx:pt idx="1871">884.94000000000005</cx:pt>
          <cx:pt idx="1872">308.30000000000001</cx:pt>
          <cx:pt idx="1873">916.03999999999996</cx:pt>
          <cx:pt idx="1874">949.54999999999995</cx:pt>
          <cx:pt idx="1875">957.89999999999998</cx:pt>
          <cx:pt idx="1876">1071.1400000000001</cx:pt>
          <cx:pt idx="1877">836.05999999999995</cx:pt>
          <cx:pt idx="1878">17.949999999999999</cx:pt>
          <cx:pt idx="1879">10.640000000000001</cx:pt>
          <cx:pt idx="1880">7.9500000000000002</cx:pt>
          <cx:pt idx="1881">317.20999999999998</cx:pt>
          <cx:pt idx="1882">9.4299999999999997</cx:pt>
          <cx:pt idx="1883">294.89999999999998</cx:pt>
          <cx:pt idx="1884">993.64999999999998</cx:pt>
          <cx:pt idx="1885">816.02999999999997</cx:pt>
          <cx:pt idx="1886">917.13999999999999</cx:pt>
          <cx:pt idx="1887">304.81</cx:pt>
          <cx:pt idx="1888">913.03999999999996</cx:pt>
          <cx:pt idx="1889">341.51999999999998</cx:pt>
          <cx:pt idx="1890">326.75</cx:pt>
          <cx:pt idx="1891">296.26999999999998</cx:pt>
          <cx:pt idx="1892">806.91999999999996</cx:pt>
          <cx:pt idx="1893">313.62</cx:pt>
          <cx:pt idx="1894">8.4700000000000006</cx:pt>
          <cx:pt idx="1895">934.25999999999999</cx:pt>
          <cx:pt idx="1896">1061.02</cx:pt>
          <cx:pt idx="1897">409.19999999999999</cx:pt>
          <cx:pt idx="1898">9.1600000000000001</cx:pt>
          <cx:pt idx="1899">10.75</cx:pt>
          <cx:pt idx="1900">324.22000000000003</cx:pt>
          <cx:pt idx="1901">745.04999999999995</cx:pt>
          <cx:pt idx="1902">603.08000000000004</cx:pt>
          <cx:pt idx="1903">1318.8900000000001</cx:pt>
          <cx:pt idx="1904">223.49000000000001</cx:pt>
          <cx:pt idx="1905">984.27999999999997</cx:pt>
          <cx:pt idx="1906">1061.3699999999999</cx:pt>
          <cx:pt idx="1907">1008.38</cx:pt>
          <cx:pt idx="1908">918.20000000000005</cx:pt>
          <cx:pt idx="1909">926.72000000000003</cx:pt>
          <cx:pt idx="1910">990.84000000000003</cx:pt>
          <cx:pt idx="1911">1118.24</cx:pt>
          <cx:pt idx="1912">1183.9300000000001</cx:pt>
          <cx:pt idx="1913">993.39999999999998</cx:pt>
          <cx:pt idx="1914">333.42000000000002</cx:pt>
          <cx:pt idx="1915">298.75999999999999</cx:pt>
          <cx:pt idx="1916">881.12</cx:pt>
          <cx:pt idx="1917">781.05999999999995</cx:pt>
          <cx:pt idx="1918">9.7899999999999991</cx:pt>
          <cx:pt idx="1919">13.69</cx:pt>
          <cx:pt idx="1920">959.59000000000003</cx:pt>
          <cx:pt idx="1921">9.0199999999999996</cx:pt>
          <cx:pt idx="1922">257.50999999999999</cx:pt>
          <cx:pt idx="1923">288.17000000000002</cx:pt>
          <cx:pt idx="1924">570.37</cx:pt>
          <cx:pt idx="1925">1068.48</cx:pt>
          <cx:pt idx="1926">266.27999999999997</cx:pt>
          <cx:pt idx="1927">319.22000000000003</cx:pt>
          <cx:pt idx="1928">1107.6500000000001</cx:pt>
          <cx:pt idx="1929">316.70999999999998</cx:pt>
          <cx:pt idx="1930">354.07999999999998</cx:pt>
          <cx:pt idx="1931">656.55999999999995</cx:pt>
          <cx:pt idx="1932">274.68000000000001</cx:pt>
          <cx:pt idx="1933">967.36000000000001</cx:pt>
          <cx:pt idx="1934">21.280000000000001</cx:pt>
          <cx:pt idx="1935">1086.3199999999999</cx:pt>
          <cx:pt idx="1936">21.690000000000001</cx:pt>
          <cx:pt idx="1937">419.51999999999998</cx:pt>
          <cx:pt idx="1938">690.66999999999996</cx:pt>
          <cx:pt idx="1939">799.29999999999995</cx:pt>
          <cx:pt idx="1940">10</cx:pt>
          <cx:pt idx="1941">846.5</cx:pt>
          <cx:pt idx="1942">18.539999999999999</cx:pt>
          <cx:pt idx="1943">319.20999999999998</cx:pt>
          <cx:pt idx="1944">17.449999999999999</cx:pt>
          <cx:pt idx="1945">1099.03</cx:pt>
          <cx:pt idx="1946">338.94</cx:pt>
          <cx:pt idx="1947">686.99000000000001</cx:pt>
          <cx:pt idx="1948">893.79999999999995</cx:pt>
          <cx:pt idx="1949">886.33000000000004</cx:pt>
          <cx:pt idx="1950">49.509999999999998</cx:pt>
          <cx:pt idx="1951">812.13</cx:pt>
          <cx:pt idx="1952">986.42999999999995</cx:pt>
          <cx:pt idx="1953">858.73000000000002</cx:pt>
          <cx:pt idx="1954">133.43000000000001</cx:pt>
          <cx:pt idx="1955">854.03999999999996</cx:pt>
          <cx:pt idx="1956">905.63</cx:pt>
          <cx:pt idx="1957">1073.8099999999999</cx:pt>
          <cx:pt idx="1958">855.53999999999996</cx:pt>
          <cx:pt idx="1959">321.48000000000002</cx:pt>
          <cx:pt idx="1960">835.29999999999995</cx:pt>
          <cx:pt idx="1961">18.719999999999999</cx:pt>
          <cx:pt idx="1962">718.26999999999998</cx:pt>
          <cx:pt idx="1963">327.69999999999999</cx:pt>
          <cx:pt idx="1964">117.48999999999999</cx:pt>
          <cx:pt idx="1965">419.94</cx:pt>
          <cx:pt idx="1966">694.47000000000003</cx:pt>
          <cx:pt idx="1967">925.30999999999995</cx:pt>
          <cx:pt idx="1968">261.22000000000003</cx:pt>
          <cx:pt idx="1969">348.31</cx:pt>
          <cx:pt idx="1970">335.48000000000002</cx:pt>
          <cx:pt idx="1971">335.20999999999998</cx:pt>
          <cx:pt idx="1972">19.739999999999998</cx:pt>
          <cx:pt idx="1973">315.25</cx:pt>
          <cx:pt idx="1974">721.96000000000004</cx:pt>
          <cx:pt idx="1975">9.5099999999999998</cx:pt>
          <cx:pt idx="1976">353.57999999999998</cx:pt>
          <cx:pt idx="1977">283.05000000000001</cx:pt>
          <cx:pt idx="1978">19.260000000000002</cx:pt>
          <cx:pt idx="1979">821.00999999999999</cx:pt>
          <cx:pt idx="1980">312.80000000000001</cx:pt>
          <cx:pt idx="1981">798.66999999999996</cx:pt>
          <cx:pt idx="1982">302.44</cx:pt>
          <cx:pt idx="1983">286.92000000000002</cx:pt>
          <cx:pt idx="1984">1032.04</cx:pt>
          <cx:pt idx="1985">1128.8299999999999</cx:pt>
          <cx:pt idx="1986">981.39999999999998</cx:pt>
          <cx:pt idx="1987">216.25</cx:pt>
          <cx:pt idx="1988">19.440000000000001</cx:pt>
          <cx:pt idx="1989">813.71000000000004</cx:pt>
          <cx:pt idx="1990">1115.54</cx:pt>
          <cx:pt idx="1991">901.46000000000004</cx:pt>
          <cx:pt idx="1992">1153.76</cx:pt>
          <cx:pt idx="1993">988.30999999999995</cx:pt>
          <cx:pt idx="1994">775.13999999999999</cx:pt>
          <cx:pt idx="1995">106.11</cx:pt>
          <cx:pt idx="1996">911.04999999999995</cx:pt>
          <cx:pt idx="1997">871.76999999999998</cx:pt>
          <cx:pt idx="1998">8.6699999999999999</cx:pt>
          <cx:pt idx="1999">287.64999999999998</cx:pt>
          <cx:pt idx="2000">801.38</cx:pt>
          <cx:pt idx="2001">1155.3699999999999</cx:pt>
          <cx:pt idx="2002">305.98000000000002</cx:pt>
          <cx:pt idx="2003">299.19999999999999</cx:pt>
          <cx:pt idx="2004">17.510000000000002</cx:pt>
          <cx:pt idx="2005">1011.85</cx:pt>
          <cx:pt idx="2006">866.40999999999997</cx:pt>
          <cx:pt idx="2007">824.10000000000002</cx:pt>
          <cx:pt idx="2008">1015.53</cx:pt>
          <cx:pt idx="2009">878.27999999999997</cx:pt>
          <cx:pt idx="2010">337.76999999999998</cx:pt>
          <cx:pt idx="2011">1044.3399999999999</cx:pt>
          <cx:pt idx="2012">10.970000000000001</cx:pt>
          <cx:pt idx="2013">8.7599999999999998</cx:pt>
          <cx:pt idx="2014">8.9600000000000009</cx:pt>
          <cx:pt idx="2015">261.02999999999997</cx:pt>
          <cx:pt idx="2016">829.36000000000001</cx:pt>
          <cx:pt idx="2017">320.82999999999998</cx:pt>
          <cx:pt idx="2018">334.12</cx:pt>
          <cx:pt idx="2019">890.63999999999999</cx:pt>
          <cx:pt idx="2020">343.37</cx:pt>
          <cx:pt idx="2021">344.81</cx:pt>
          <cx:pt idx="2022">101.04000000000001</cx:pt>
          <cx:pt idx="2023">720.83000000000004</cx:pt>
          <cx:pt idx="2024">1103.29</cx:pt>
          <cx:pt idx="2025">745.88</cx:pt>
          <cx:pt idx="2026">8.3300000000000001</cx:pt>
          <cx:pt idx="2027">770.64999999999998</cx:pt>
          <cx:pt idx="2028">392</cx:pt>
          <cx:pt idx="2029">7.8799999999999999</cx:pt>
          <cx:pt idx="2030">216.00999999999999</cx:pt>
          <cx:pt idx="2031">878.46000000000004</cx:pt>
          <cx:pt idx="2032">21.84</cx:pt>
          <cx:pt idx="2033">18.460000000000001</cx:pt>
          <cx:pt idx="2034">17.350000000000001</cx:pt>
          <cx:pt idx="2035">19.449999999999999</cx:pt>
          <cx:pt idx="2036">1123.99</cx:pt>
          <cx:pt idx="2037">6.6200000000000001</cx:pt>
          <cx:pt idx="2038">9.0199999999999996</cx:pt>
          <cx:pt idx="2039">381.5</cx:pt>
          <cx:pt idx="2040">282.57999999999998</cx:pt>
          <cx:pt idx="2041">851.46000000000004</cx:pt>
          <cx:pt idx="2042">372.64999999999998</cx:pt>
          <cx:pt idx="2043">716.96000000000004</cx:pt>
          <cx:pt idx="2044">318.88</cx:pt>
          <cx:pt idx="2045">956.58000000000004</cx:pt>
          <cx:pt idx="2046">717.13999999999999</cx:pt>
          <cx:pt idx="2047">234.53999999999999</cx:pt>
          <cx:pt idx="2048">236.41999999999999</cx:pt>
          <cx:pt idx="2049">21.710000000000001</cx:pt>
          <cx:pt idx="2050">146.09</cx:pt>
          <cx:pt idx="2051">230.99000000000001</cx:pt>
          <cx:pt idx="2052">768.45000000000005</cx:pt>
          <cx:pt idx="2053">20.199999999999999</cx:pt>
          <cx:pt idx="2054">552.03999999999996</cx:pt>
          <cx:pt idx="2055">214.50999999999999</cx:pt>
          <cx:pt idx="2056">320.05000000000001</cx:pt>
          <cx:pt idx="2057">832.80999999999995</cx:pt>
          <cx:pt idx="2058">985.83000000000004</cx:pt>
          <cx:pt idx="2059">949.49000000000001</cx:pt>
          <cx:pt idx="2060">21.890000000000001</cx:pt>
          <cx:pt idx="2061">19.34</cx:pt>
          <cx:pt idx="2062">823.30999999999995</cx:pt>
          <cx:pt idx="2063">746.78999999999996</cx:pt>
          <cx:pt idx="2064">19.859999999999999</cx:pt>
          <cx:pt idx="2065">304.93000000000001</cx:pt>
          <cx:pt idx="2066">20.219999999999999</cx:pt>
          <cx:pt idx="2067">273.42000000000002</cx:pt>
          <cx:pt idx="2068">9.4299999999999997</cx:pt>
          <cx:pt idx="2069">18.899999999999999</cx:pt>
          <cx:pt idx="2070">938.79999999999995</cx:pt>
          <cx:pt idx="2071">282.22000000000003</cx:pt>
          <cx:pt idx="2072">777.26999999999998</cx:pt>
          <cx:pt idx="2073">916.67999999999995</cx:pt>
          <cx:pt idx="2074">991.10000000000002</cx:pt>
          <cx:pt idx="2075">991.22000000000003</cx:pt>
          <cx:pt idx="2076">725.33000000000004</cx:pt>
          <cx:pt idx="2077">6.6699999999999999</cx:pt>
          <cx:pt idx="2078">9.6500000000000004</cx:pt>
          <cx:pt idx="2079">308.23000000000002</cx:pt>
          <cx:pt idx="2080">328.18000000000001</cx:pt>
          <cx:pt idx="2081">1065.8900000000001</cx:pt>
          <cx:pt idx="2082">982.07000000000005</cx:pt>
          <cx:pt idx="2083">22.18</cx:pt>
          <cx:pt idx="2084">898.36000000000001</cx:pt>
          <cx:pt idx="2085">856.86000000000001</cx:pt>
          <cx:pt idx="2086">717.15999999999997</cx:pt>
          <cx:pt idx="2087">844.76999999999998</cx:pt>
          <cx:pt idx="2088">1038.53</cx:pt>
          <cx:pt idx="2089">273.19999999999999</cx:pt>
          <cx:pt idx="2090">309.94999999999999</cx:pt>
          <cx:pt idx="2091">291.10000000000002</cx:pt>
          <cx:pt idx="2092">899.98000000000002</cx:pt>
          <cx:pt idx="2093">821.87</cx:pt>
          <cx:pt idx="2094">9.2699999999999996</cx:pt>
          <cx:pt idx="2095">949.82000000000005</cx:pt>
          <cx:pt idx="2096">848.90999999999997</cx:pt>
          <cx:pt idx="2097">958.41999999999996</cx:pt>
          <cx:pt idx="2098">806.55999999999995</cx:pt>
          <cx:pt idx="2099">1158.6400000000001</cx:pt>
          <cx:pt idx="2100">1056.99</cx:pt>
          <cx:pt idx="2101">15.41</cx:pt>
          <cx:pt idx="2102">7.0499999999999998</cx:pt>
          <cx:pt idx="2103">7.7599999999999998</cx:pt>
          <cx:pt idx="2104">759.36000000000001</cx:pt>
          <cx:pt idx="2105">925.27999999999997</cx:pt>
          <cx:pt idx="2106">986.73000000000002</cx:pt>
          <cx:pt idx="2107">838.92999999999995</cx:pt>
          <cx:pt idx="2108">751.63</cx:pt>
          <cx:pt idx="2109">881.40999999999997</cx:pt>
          <cx:pt idx="2110">985.69000000000005</cx:pt>
          <cx:pt idx="2111">890.80999999999995</cx:pt>
          <cx:pt idx="2112">913.22000000000003</cx:pt>
          <cx:pt idx="2113">835.25</cx:pt>
          <cx:pt idx="2114">837.52999999999997</cx:pt>
          <cx:pt idx="2115">835.63</cx:pt>
          <cx:pt idx="2116">982.13999999999999</cx:pt>
          <cx:pt idx="2117">315.10000000000002</cx:pt>
          <cx:pt idx="2118">297.87</cx:pt>
          <cx:pt idx="2119">267.86000000000001</cx:pt>
          <cx:pt idx="2120">831.86000000000001</cx:pt>
          <cx:pt idx="2121">939.59000000000003</cx:pt>
          <cx:pt idx="2122">1121.05</cx:pt>
          <cx:pt idx="2123">212.00999999999999</cx:pt>
          <cx:pt idx="2124">866.78999999999996</cx:pt>
          <cx:pt idx="2125">23.920000000000002</cx:pt>
          <cx:pt idx="2126">19.27</cx:pt>
          <cx:pt idx="2127">168.06</cx:pt>
          <cx:pt idx="2128">338.60000000000002</cx:pt>
          <cx:pt idx="2129">349.95999999999998</cx:pt>
          <cx:pt idx="2130">358.24000000000001</cx:pt>
          <cx:pt idx="2131">859.12</cx:pt>
          <cx:pt idx="2132">11.789999999999999</cx:pt>
          <cx:pt idx="2133">866.00999999999999</cx:pt>
          <cx:pt idx="2134">209.84</cx:pt>
          <cx:pt idx="2135">123.58</cx:pt>
          <cx:pt idx="2136">219.11000000000001</cx:pt>
          <cx:pt idx="2137">981.22000000000003</cx:pt>
          <cx:pt idx="2138">6.5999999999999996</cx:pt>
          <cx:pt idx="2139">997.76999999999998</cx:pt>
          <cx:pt idx="2140">1041.51</cx:pt>
          <cx:pt idx="2141">868.09000000000003</cx:pt>
          <cx:pt idx="2142">1039.4200000000001</cx:pt>
          <cx:pt idx="2143">289.26999999999998</cx:pt>
          <cx:pt idx="2144">766.38</cx:pt>
        </cx:lvl>
      </cx:numDim>
    </cx:data>
  </cx:chartData>
  <cx:chart>
    <cx:title pos="t" align="ctr" overlay="0">
      <cx:tx>
        <cx:txData>
          <cx:v>Fraudulent Transactions</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panose="020F0502020204030204"/>
            </a:rPr>
            <a:t>Fraudulent Transactions</a:t>
          </a:r>
        </a:p>
      </cx:txPr>
    </cx:title>
    <cx:plotArea>
      <cx:plotAreaRegion>
        <cx:series layoutId="boxWhisker" uniqueId="{6FE17A56-3A6D-4982-84C4-B968F23A7B50}">
          <cx:dataId val="0"/>
          <cx:layoutPr>
            <cx:visibility meanLine="0" meanMarker="1" nonoutliers="0" outliers="1"/>
            <cx:statistics quartileMethod="exclusive"/>
          </cx:layoutPr>
        </cx:series>
      </cx:plotAreaRegion>
      <cx:axis id="0">
        <cx:catScaling gapWidth="1"/>
        <cx:tickLabels/>
      </cx:axis>
      <cx:axis id="1">
        <cx:valScaling/>
        <cx:majorGridlines/>
        <cx:tickLabels/>
      </cx:axis>
    </cx:plotArea>
  </cx:chart>
</cx: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drawings/_rels/drawing1.xml.rels><?xml version="1.0" encoding="UTF-8" standalone="yes"?>
<Relationships xmlns="http://schemas.openxmlformats.org/package/2006/relationships"><Relationship Id="rId1" Type="http://schemas.openxmlformats.org/officeDocument/2006/relationships/image" Target="../media/image1.png"/></Relationships>
</file>

<file path=ppt/drawings/drawing1.xml><?xml version="1.0" encoding="utf-8"?>
<c:userShapes xmlns:c="http://schemas.openxmlformats.org/drawingml/2006/chart">
  <cdr:relSizeAnchor xmlns:cdr="http://schemas.openxmlformats.org/drawingml/2006/chartDrawing">
    <cdr:from>
      <cdr:x>0</cdr:x>
      <cdr:y>0</cdr:y>
    </cdr:from>
    <cdr:to>
      <cdr:x>1</cdr:x>
      <cdr:y>1</cdr:y>
    </cdr:to>
    <cdr:pic>
      <cdr:nvPicPr>
        <cdr:cNvPr id="2" name="Picture 1" descr="C:\Users\admin\Downloads\downloadimg1.png"/>
        <cdr:cNvPicPr/>
      </cdr:nvPicPr>
      <cdr:blipFill>
        <a:blip xmlns:a="http://schemas.openxmlformats.org/drawingml/2006/main" xmlns:r="http://schemas.openxmlformats.org/officeDocument/2006/relationships" r:embed="rId1">
          <a:extLst>
            <a:ext uri="{28A0092B-C50C-407E-A947-70E740481C1C}">
              <a14:useLocalDpi xmlns:a14="http://schemas.microsoft.com/office/drawing/2010/main" val="0"/>
            </a:ext>
          </a:extLst>
        </a:blip>
        <a:srcRect xmlns:a="http://schemas.openxmlformats.org/drawingml/2006/main"/>
        <a:stretch xmlns:a="http://schemas.openxmlformats.org/drawingml/2006/main">
          <a:fillRect/>
        </a:stretch>
      </cdr:blipFill>
      <cdr:spPr bwMode="auto">
        <a:xfrm xmlns:a="http://schemas.openxmlformats.org/drawingml/2006/main">
          <a:off x="0" y="0"/>
          <a:ext cx="4463143" cy="3435227"/>
        </a:xfrm>
        <a:prstGeom xmlns:a="http://schemas.openxmlformats.org/drawingml/2006/main" prst="rect">
          <a:avLst/>
        </a:prstGeom>
        <a:noFill xmlns:a="http://schemas.openxmlformats.org/drawingml/2006/main"/>
        <a:ln xmlns:a="http://schemas.openxmlformats.org/drawingml/2006/main">
          <a:noFill/>
        </a:ln>
      </cdr:spPr>
    </cdr:pic>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9FC5B8-372A-4391-A474-8EF401145060}" type="datetimeFigureOut">
              <a:rPr lang="en-IN" smtClean="0"/>
              <a:t>15-08-2023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163D5E-4B44-4277-B27B-A166121D6A23}" type="slidenum">
              <a:rPr lang="en-IN" smtClean="0"/>
              <a:t>‹#›</a:t>
            </a:fld>
            <a:endParaRPr lang="en-IN"/>
          </a:p>
        </p:txBody>
      </p:sp>
    </p:spTree>
    <p:extLst>
      <p:ext uri="{BB962C8B-B14F-4D97-AF65-F5344CB8AC3E}">
        <p14:creationId xmlns:p14="http://schemas.microsoft.com/office/powerpoint/2010/main" val="2798566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9FC5B8-372A-4391-A474-8EF401145060}" type="datetimeFigureOut">
              <a:rPr lang="en-IN" smtClean="0"/>
              <a:t>15-08-2023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163D5E-4B44-4277-B27B-A166121D6A23}" type="slidenum">
              <a:rPr lang="en-IN" smtClean="0"/>
              <a:t>‹#›</a:t>
            </a:fld>
            <a:endParaRPr lang="en-IN"/>
          </a:p>
        </p:txBody>
      </p:sp>
    </p:spTree>
    <p:extLst>
      <p:ext uri="{BB962C8B-B14F-4D97-AF65-F5344CB8AC3E}">
        <p14:creationId xmlns:p14="http://schemas.microsoft.com/office/powerpoint/2010/main" val="2477699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9FC5B8-372A-4391-A474-8EF401145060}" type="datetimeFigureOut">
              <a:rPr lang="en-IN" smtClean="0"/>
              <a:t>15-08-2023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163D5E-4B44-4277-B27B-A166121D6A23}"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408359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9FC5B8-372A-4391-A474-8EF401145060}" type="datetimeFigureOut">
              <a:rPr lang="en-IN" smtClean="0"/>
              <a:t>15-08-2023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163D5E-4B44-4277-B27B-A166121D6A23}" type="slidenum">
              <a:rPr lang="en-IN" smtClean="0"/>
              <a:t>‹#›</a:t>
            </a:fld>
            <a:endParaRPr lang="en-IN"/>
          </a:p>
        </p:txBody>
      </p:sp>
    </p:spTree>
    <p:extLst>
      <p:ext uri="{BB962C8B-B14F-4D97-AF65-F5344CB8AC3E}">
        <p14:creationId xmlns:p14="http://schemas.microsoft.com/office/powerpoint/2010/main" val="24978387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9FC5B8-372A-4391-A474-8EF401145060}" type="datetimeFigureOut">
              <a:rPr lang="en-IN" smtClean="0"/>
              <a:t>15-08-2023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163D5E-4B44-4277-B27B-A166121D6A23}"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444670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9FC5B8-372A-4391-A474-8EF401145060}" type="datetimeFigureOut">
              <a:rPr lang="en-IN" smtClean="0"/>
              <a:t>15-08-2023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163D5E-4B44-4277-B27B-A166121D6A23}" type="slidenum">
              <a:rPr lang="en-IN" smtClean="0"/>
              <a:t>‹#›</a:t>
            </a:fld>
            <a:endParaRPr lang="en-IN"/>
          </a:p>
        </p:txBody>
      </p:sp>
    </p:spTree>
    <p:extLst>
      <p:ext uri="{BB962C8B-B14F-4D97-AF65-F5344CB8AC3E}">
        <p14:creationId xmlns:p14="http://schemas.microsoft.com/office/powerpoint/2010/main" val="10660226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9FC5B8-372A-4391-A474-8EF401145060}" type="datetimeFigureOut">
              <a:rPr lang="en-IN" smtClean="0"/>
              <a:t>15-08-2023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163D5E-4B44-4277-B27B-A166121D6A23}" type="slidenum">
              <a:rPr lang="en-IN" smtClean="0"/>
              <a:t>‹#›</a:t>
            </a:fld>
            <a:endParaRPr lang="en-IN"/>
          </a:p>
        </p:txBody>
      </p:sp>
    </p:spTree>
    <p:extLst>
      <p:ext uri="{BB962C8B-B14F-4D97-AF65-F5344CB8AC3E}">
        <p14:creationId xmlns:p14="http://schemas.microsoft.com/office/powerpoint/2010/main" val="589074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9FC5B8-372A-4391-A474-8EF401145060}" type="datetimeFigureOut">
              <a:rPr lang="en-IN" smtClean="0"/>
              <a:t>15-08-2023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163D5E-4B44-4277-B27B-A166121D6A23}" type="slidenum">
              <a:rPr lang="en-IN" smtClean="0"/>
              <a:t>‹#›</a:t>
            </a:fld>
            <a:endParaRPr lang="en-IN"/>
          </a:p>
        </p:txBody>
      </p:sp>
    </p:spTree>
    <p:extLst>
      <p:ext uri="{BB962C8B-B14F-4D97-AF65-F5344CB8AC3E}">
        <p14:creationId xmlns:p14="http://schemas.microsoft.com/office/powerpoint/2010/main" val="1162817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9FC5B8-372A-4391-A474-8EF401145060}" type="datetimeFigureOut">
              <a:rPr lang="en-IN" smtClean="0"/>
              <a:t>15-08-2023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163D5E-4B44-4277-B27B-A166121D6A23}" type="slidenum">
              <a:rPr lang="en-IN" smtClean="0"/>
              <a:t>‹#›</a:t>
            </a:fld>
            <a:endParaRPr lang="en-IN"/>
          </a:p>
        </p:txBody>
      </p:sp>
    </p:spTree>
    <p:extLst>
      <p:ext uri="{BB962C8B-B14F-4D97-AF65-F5344CB8AC3E}">
        <p14:creationId xmlns:p14="http://schemas.microsoft.com/office/powerpoint/2010/main" val="2114705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9FC5B8-372A-4391-A474-8EF401145060}" type="datetimeFigureOut">
              <a:rPr lang="en-IN" smtClean="0"/>
              <a:t>15-08-2023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163D5E-4B44-4277-B27B-A166121D6A23}" type="slidenum">
              <a:rPr lang="en-IN" smtClean="0"/>
              <a:t>‹#›</a:t>
            </a:fld>
            <a:endParaRPr lang="en-IN"/>
          </a:p>
        </p:txBody>
      </p:sp>
    </p:spTree>
    <p:extLst>
      <p:ext uri="{BB962C8B-B14F-4D97-AF65-F5344CB8AC3E}">
        <p14:creationId xmlns:p14="http://schemas.microsoft.com/office/powerpoint/2010/main" val="2561710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9FC5B8-372A-4391-A474-8EF401145060}" type="datetimeFigureOut">
              <a:rPr lang="en-IN" smtClean="0"/>
              <a:t>15-08-2023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163D5E-4B44-4277-B27B-A166121D6A23}" type="slidenum">
              <a:rPr lang="en-IN" smtClean="0"/>
              <a:t>‹#›</a:t>
            </a:fld>
            <a:endParaRPr lang="en-IN"/>
          </a:p>
        </p:txBody>
      </p:sp>
    </p:spTree>
    <p:extLst>
      <p:ext uri="{BB962C8B-B14F-4D97-AF65-F5344CB8AC3E}">
        <p14:creationId xmlns:p14="http://schemas.microsoft.com/office/powerpoint/2010/main" val="4078643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9FC5B8-372A-4391-A474-8EF401145060}" type="datetimeFigureOut">
              <a:rPr lang="en-IN" smtClean="0"/>
              <a:t>15-08-2023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2163D5E-4B44-4277-B27B-A166121D6A23}" type="slidenum">
              <a:rPr lang="en-IN" smtClean="0"/>
              <a:t>‹#›</a:t>
            </a:fld>
            <a:endParaRPr lang="en-IN"/>
          </a:p>
        </p:txBody>
      </p:sp>
    </p:spTree>
    <p:extLst>
      <p:ext uri="{BB962C8B-B14F-4D97-AF65-F5344CB8AC3E}">
        <p14:creationId xmlns:p14="http://schemas.microsoft.com/office/powerpoint/2010/main" val="2880326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9FC5B8-372A-4391-A474-8EF401145060}" type="datetimeFigureOut">
              <a:rPr lang="en-IN" smtClean="0"/>
              <a:t>15-08-2023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2163D5E-4B44-4277-B27B-A166121D6A23}" type="slidenum">
              <a:rPr lang="en-IN" smtClean="0"/>
              <a:t>‹#›</a:t>
            </a:fld>
            <a:endParaRPr lang="en-IN"/>
          </a:p>
        </p:txBody>
      </p:sp>
    </p:spTree>
    <p:extLst>
      <p:ext uri="{BB962C8B-B14F-4D97-AF65-F5344CB8AC3E}">
        <p14:creationId xmlns:p14="http://schemas.microsoft.com/office/powerpoint/2010/main" val="3803691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9FC5B8-372A-4391-A474-8EF401145060}" type="datetimeFigureOut">
              <a:rPr lang="en-IN" smtClean="0"/>
              <a:t>15-08-2023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2163D5E-4B44-4277-B27B-A166121D6A23}" type="slidenum">
              <a:rPr lang="en-IN" smtClean="0"/>
              <a:t>‹#›</a:t>
            </a:fld>
            <a:endParaRPr lang="en-IN"/>
          </a:p>
        </p:txBody>
      </p:sp>
      <p:cxnSp>
        <p:nvCxnSpPr>
          <p:cNvPr id="5" name="Straight Connector 4">
            <a:extLst>
              <a:ext uri="{FF2B5EF4-FFF2-40B4-BE49-F238E27FC236}">
                <a16:creationId xmlns="" xmlns:a16="http://schemas.microsoft.com/office/drawing/2014/main" id="{ACDD01CF-5ED6-98AD-6481-36C12941F5CD}"/>
              </a:ext>
            </a:extLst>
          </p:cNvPr>
          <p:cNvCxnSpPr/>
          <p:nvPr userDrawn="1"/>
        </p:nvCxnSpPr>
        <p:spPr>
          <a:xfrm>
            <a:off x="0" y="795130"/>
            <a:ext cx="12192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7828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9FC5B8-372A-4391-A474-8EF401145060}" type="datetimeFigureOut">
              <a:rPr lang="en-IN" smtClean="0"/>
              <a:t>15-08-2023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163D5E-4B44-4277-B27B-A166121D6A23}" type="slidenum">
              <a:rPr lang="en-IN" smtClean="0"/>
              <a:t>‹#›</a:t>
            </a:fld>
            <a:endParaRPr lang="en-IN"/>
          </a:p>
        </p:txBody>
      </p:sp>
    </p:spTree>
    <p:extLst>
      <p:ext uri="{BB962C8B-B14F-4D97-AF65-F5344CB8AC3E}">
        <p14:creationId xmlns:p14="http://schemas.microsoft.com/office/powerpoint/2010/main" val="1544906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163D5E-4B44-4277-B27B-A166121D6A23}" type="slidenum">
              <a:rPr lang="en-IN" smtClean="0"/>
              <a:t>‹#›</a:t>
            </a:fld>
            <a:endParaRPr lang="en-IN"/>
          </a:p>
        </p:txBody>
      </p:sp>
      <p:sp>
        <p:nvSpPr>
          <p:cNvPr id="5" name="Date Placeholder 4"/>
          <p:cNvSpPr>
            <a:spLocks noGrp="1"/>
          </p:cNvSpPr>
          <p:nvPr>
            <p:ph type="dt" sz="half" idx="10"/>
          </p:nvPr>
        </p:nvSpPr>
        <p:spPr/>
        <p:txBody>
          <a:bodyPr/>
          <a:lstStyle/>
          <a:p>
            <a:fld id="{EE9FC5B8-372A-4391-A474-8EF401145060}" type="datetimeFigureOut">
              <a:rPr lang="en-IN" smtClean="0"/>
              <a:t>15-08-2023</a:t>
            </a:fld>
            <a:endParaRPr lang="en-IN"/>
          </a:p>
        </p:txBody>
      </p:sp>
    </p:spTree>
    <p:extLst>
      <p:ext uri="{BB962C8B-B14F-4D97-AF65-F5344CB8AC3E}">
        <p14:creationId xmlns:p14="http://schemas.microsoft.com/office/powerpoint/2010/main" val="949180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E9FC5B8-372A-4391-A474-8EF401145060}" type="datetimeFigureOut">
              <a:rPr lang="en-IN" smtClean="0"/>
              <a:t>15-08-2023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2163D5E-4B44-4277-B27B-A166121D6A23}" type="slidenum">
              <a:rPr lang="en-IN" smtClean="0"/>
              <a:t>‹#›</a:t>
            </a:fld>
            <a:endParaRPr lang="en-IN"/>
          </a:p>
        </p:txBody>
      </p:sp>
    </p:spTree>
    <p:extLst>
      <p:ext uri="{BB962C8B-B14F-4D97-AF65-F5344CB8AC3E}">
        <p14:creationId xmlns:p14="http://schemas.microsoft.com/office/powerpoint/2010/main" val="1028075590"/>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769" r:id="rId12"/>
    <p:sldLayoutId id="2147483770" r:id="rId13"/>
    <p:sldLayoutId id="2147483771" r:id="rId14"/>
    <p:sldLayoutId id="2147483772" r:id="rId15"/>
    <p:sldLayoutId id="214748377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chart" Target="../charts/chart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microsoft.com/office/2014/relationships/chartEx" Target="../charts/chartEx2.xml"/><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4.png"/><Relationship Id="rId4" Type="http://schemas.microsoft.com/office/2014/relationships/chartEx" Target="../charts/chartEx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0FADBD5-10F4-BB6D-775C-5825BF57D88D}"/>
              </a:ext>
            </a:extLst>
          </p:cNvPr>
          <p:cNvSpPr>
            <a:spLocks noGrp="1"/>
          </p:cNvSpPr>
          <p:nvPr>
            <p:ph type="ctrTitle"/>
          </p:nvPr>
        </p:nvSpPr>
        <p:spPr/>
        <p:txBody>
          <a:bodyPr/>
          <a:lstStyle/>
          <a:p>
            <a:pPr algn="ctr"/>
            <a:r>
              <a:rPr lang="en-IN" dirty="0">
                <a:solidFill>
                  <a:srgbClr val="7030A0"/>
                </a:solidFill>
              </a:rPr>
              <a:t>CREDIT CARD FRAUD </a:t>
            </a:r>
            <a:r>
              <a:rPr lang="en-IN" dirty="0" smtClean="0">
                <a:solidFill>
                  <a:srgbClr val="7030A0"/>
                </a:solidFill>
              </a:rPr>
              <a:t>ANALYSIS</a:t>
            </a:r>
            <a:br>
              <a:rPr lang="en-IN" dirty="0" smtClean="0">
                <a:solidFill>
                  <a:srgbClr val="7030A0"/>
                </a:solidFill>
              </a:rPr>
            </a:br>
            <a:r>
              <a:rPr lang="en-IN" dirty="0" smtClean="0">
                <a:solidFill>
                  <a:srgbClr val="7030A0"/>
                </a:solidFill>
              </a:rPr>
              <a:t>CAPSTONE PROJECT</a:t>
            </a:r>
            <a:endParaRPr lang="en-IN" dirty="0">
              <a:solidFill>
                <a:srgbClr val="7030A0"/>
              </a:solidFill>
            </a:endParaRPr>
          </a:p>
        </p:txBody>
      </p:sp>
      <p:sp>
        <p:nvSpPr>
          <p:cNvPr id="3" name="Subtitle 2">
            <a:extLst>
              <a:ext uri="{FF2B5EF4-FFF2-40B4-BE49-F238E27FC236}">
                <a16:creationId xmlns="" xmlns:a16="http://schemas.microsoft.com/office/drawing/2014/main" id="{4A8C3C75-643F-3859-AACC-573211AA18FB}"/>
              </a:ext>
            </a:extLst>
          </p:cNvPr>
          <p:cNvSpPr>
            <a:spLocks noGrp="1"/>
          </p:cNvSpPr>
          <p:nvPr>
            <p:ph type="subTitle" idx="1"/>
          </p:nvPr>
        </p:nvSpPr>
        <p:spPr>
          <a:xfrm>
            <a:off x="2021341" y="4063072"/>
            <a:ext cx="7002915" cy="2098242"/>
          </a:xfrm>
        </p:spPr>
        <p:txBody>
          <a:bodyPr>
            <a:normAutofit/>
          </a:bodyPr>
          <a:lstStyle/>
          <a:p>
            <a:pPr algn="l"/>
            <a:r>
              <a:rPr lang="en-US" i="1" dirty="0" smtClean="0">
                <a:solidFill>
                  <a:schemeClr val="tx1"/>
                </a:solidFill>
              </a:rPr>
              <a:t>PROJECT MEMBERS:</a:t>
            </a:r>
            <a:endParaRPr lang="en-IN" i="1" dirty="0" smtClean="0">
              <a:solidFill>
                <a:schemeClr val="tx1"/>
              </a:solidFill>
            </a:endParaRPr>
          </a:p>
          <a:p>
            <a:pPr algn="l"/>
            <a:r>
              <a:rPr lang="en-IN" i="1" dirty="0" smtClean="0">
                <a:solidFill>
                  <a:schemeClr val="tx1"/>
                </a:solidFill>
              </a:rPr>
              <a:t>Nikhil</a:t>
            </a:r>
            <a:endParaRPr lang="en-IN" i="1" dirty="0">
              <a:solidFill>
                <a:schemeClr val="tx1"/>
              </a:solidFill>
            </a:endParaRPr>
          </a:p>
          <a:p>
            <a:pPr algn="l"/>
            <a:r>
              <a:rPr lang="en-IN" i="1" dirty="0">
                <a:solidFill>
                  <a:schemeClr val="tx1"/>
                </a:solidFill>
              </a:rPr>
              <a:t>Jayant </a:t>
            </a:r>
          </a:p>
          <a:p>
            <a:pPr algn="l"/>
            <a:r>
              <a:rPr lang="en-IN" i="1" dirty="0">
                <a:solidFill>
                  <a:schemeClr val="tx1"/>
                </a:solidFill>
              </a:rPr>
              <a:t>Sanjeebani</a:t>
            </a:r>
          </a:p>
        </p:txBody>
      </p:sp>
    </p:spTree>
    <p:extLst>
      <p:ext uri="{BB962C8B-B14F-4D97-AF65-F5344CB8AC3E}">
        <p14:creationId xmlns:p14="http://schemas.microsoft.com/office/powerpoint/2010/main" val="2463773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4D2FD650-29A2-227D-C59B-84DF10956ECF}"/>
              </a:ext>
            </a:extLst>
          </p:cNvPr>
          <p:cNvSpPr txBox="1"/>
          <p:nvPr/>
        </p:nvSpPr>
        <p:spPr>
          <a:xfrm>
            <a:off x="114300" y="157163"/>
            <a:ext cx="9815513" cy="646331"/>
          </a:xfrm>
          <a:prstGeom prst="rect">
            <a:avLst/>
          </a:prstGeom>
          <a:noFill/>
        </p:spPr>
        <p:txBody>
          <a:bodyPr wrap="square" rtlCol="0">
            <a:spAutoFit/>
          </a:bodyPr>
          <a:lstStyle/>
          <a:p>
            <a:r>
              <a:rPr lang="en-IN" sz="3600" dirty="0"/>
              <a:t>Insights from EDA IV</a:t>
            </a:r>
          </a:p>
        </p:txBody>
      </p:sp>
      <p:sp>
        <p:nvSpPr>
          <p:cNvPr id="6" name="TextBox 5">
            <a:extLst>
              <a:ext uri="{FF2B5EF4-FFF2-40B4-BE49-F238E27FC236}">
                <a16:creationId xmlns="" xmlns:a16="http://schemas.microsoft.com/office/drawing/2014/main" id="{353E871F-ABBB-960A-9BF7-F4B4CE2711D9}"/>
              </a:ext>
            </a:extLst>
          </p:cNvPr>
          <p:cNvSpPr txBox="1"/>
          <p:nvPr/>
        </p:nvSpPr>
        <p:spPr>
          <a:xfrm>
            <a:off x="257175" y="5157776"/>
            <a:ext cx="11650252" cy="1323439"/>
          </a:xfrm>
          <a:prstGeom prst="rect">
            <a:avLst/>
          </a:prstGeom>
          <a:noFill/>
        </p:spPr>
        <p:txBody>
          <a:bodyPr wrap="square" rtlCol="0">
            <a:spAutoFit/>
          </a:bodyPr>
          <a:lstStyle/>
          <a:p>
            <a:pPr marL="285750" indent="-285750">
              <a:buFont typeface="Wingdings" panose="05000000000000000000" pitchFamily="2" charset="2"/>
              <a:buChar char="§"/>
            </a:pPr>
            <a:r>
              <a:rPr lang="en-IN" sz="2000" dirty="0"/>
              <a:t>Understanding </a:t>
            </a:r>
            <a:r>
              <a:rPr lang="en-IN" sz="2000" dirty="0" err="1"/>
              <a:t>coorelation</a:t>
            </a:r>
            <a:r>
              <a:rPr lang="en-IN" sz="2000" dirty="0"/>
              <a:t> </a:t>
            </a:r>
            <a:r>
              <a:rPr lang="en-IN" sz="2000" dirty="0" err="1"/>
              <a:t>metrix</a:t>
            </a:r>
            <a:r>
              <a:rPr lang="en-IN" sz="2000" dirty="0"/>
              <a:t> to find the attributes which are strongly related accounting to fraudulent transactions </a:t>
            </a:r>
          </a:p>
          <a:p>
            <a:pPr marL="285750" indent="-285750">
              <a:buFont typeface="Wingdings" panose="05000000000000000000" pitchFamily="2" charset="2"/>
              <a:buChar char="§"/>
            </a:pPr>
            <a:endParaRPr lang="en-IN" sz="2000" dirty="0"/>
          </a:p>
          <a:p>
            <a:pPr marL="285750" indent="-285750">
              <a:buFont typeface="Wingdings" panose="05000000000000000000" pitchFamily="2" charset="2"/>
              <a:buChar char="§"/>
            </a:pPr>
            <a:r>
              <a:rPr lang="en-IN" sz="2000" dirty="0"/>
              <a:t>Looks like most of the fraudulent transactions occur for the high amount transactions </a:t>
            </a:r>
          </a:p>
        </p:txBody>
      </p:sp>
      <p:pic>
        <p:nvPicPr>
          <p:cNvPr id="4" name="Picture 3">
            <a:extLst>
              <a:ext uri="{FF2B5EF4-FFF2-40B4-BE49-F238E27FC236}">
                <a16:creationId xmlns="" xmlns:a16="http://schemas.microsoft.com/office/drawing/2014/main" id="{1053DBB2-79A4-79EB-3C20-FB213534704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2750" y="882069"/>
            <a:ext cx="9815513" cy="4197132"/>
          </a:xfrm>
          <a:prstGeom prst="rect">
            <a:avLst/>
          </a:prstGeom>
          <a:noFill/>
          <a:ln>
            <a:noFill/>
          </a:ln>
        </p:spPr>
      </p:pic>
    </p:spTree>
    <p:extLst>
      <p:ext uri="{BB962C8B-B14F-4D97-AF65-F5344CB8AC3E}">
        <p14:creationId xmlns:p14="http://schemas.microsoft.com/office/powerpoint/2010/main" val="2629834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4D2FD650-29A2-227D-C59B-84DF10956ECF}"/>
              </a:ext>
            </a:extLst>
          </p:cNvPr>
          <p:cNvSpPr txBox="1"/>
          <p:nvPr/>
        </p:nvSpPr>
        <p:spPr>
          <a:xfrm>
            <a:off x="125186" y="135392"/>
            <a:ext cx="9815513" cy="646331"/>
          </a:xfrm>
          <a:prstGeom prst="rect">
            <a:avLst/>
          </a:prstGeom>
          <a:noFill/>
        </p:spPr>
        <p:txBody>
          <a:bodyPr wrap="square" rtlCol="0">
            <a:spAutoFit/>
          </a:bodyPr>
          <a:lstStyle/>
          <a:p>
            <a:r>
              <a:rPr lang="en-IN" sz="3600" dirty="0"/>
              <a:t>Model Selection I </a:t>
            </a:r>
          </a:p>
        </p:txBody>
      </p:sp>
      <p:sp>
        <p:nvSpPr>
          <p:cNvPr id="7" name="TextBox 6">
            <a:extLst>
              <a:ext uri="{FF2B5EF4-FFF2-40B4-BE49-F238E27FC236}">
                <a16:creationId xmlns="" xmlns:a16="http://schemas.microsoft.com/office/drawing/2014/main" id="{1099E4E7-4CD7-59D7-871C-86C4A224D194}"/>
              </a:ext>
            </a:extLst>
          </p:cNvPr>
          <p:cNvSpPr txBox="1"/>
          <p:nvPr/>
        </p:nvSpPr>
        <p:spPr>
          <a:xfrm>
            <a:off x="429305" y="871215"/>
            <a:ext cx="9972676" cy="5909310"/>
          </a:xfrm>
          <a:prstGeom prst="rect">
            <a:avLst/>
          </a:prstGeom>
          <a:noFill/>
        </p:spPr>
        <p:txBody>
          <a:bodyPr wrap="square">
            <a:spAutoFit/>
          </a:bodyPr>
          <a:lstStyle/>
          <a:p>
            <a:r>
              <a:rPr lang="en-US" b="0" dirty="0">
                <a:effectLst/>
                <a:latin typeface="Consolas" panose="020B0609020204030204" pitchFamily="49" charset="0"/>
              </a:rPr>
              <a:t>As we know that target label </a:t>
            </a:r>
            <a:r>
              <a:rPr lang="en-US" b="0" dirty="0" smtClean="0">
                <a:effectLst/>
                <a:latin typeface="Consolas" panose="020B0609020204030204" pitchFamily="49" charset="0"/>
              </a:rPr>
              <a:t>is </a:t>
            </a:r>
            <a:r>
              <a:rPr lang="en-US" b="0" dirty="0">
                <a:effectLst/>
                <a:latin typeface="Consolas" panose="020B0609020204030204" pitchFamily="49" charset="0"/>
              </a:rPr>
              <a:t>highly imbalanced </a:t>
            </a:r>
            <a:r>
              <a:rPr lang="en-US" b="0" dirty="0" smtClean="0">
                <a:effectLst/>
                <a:latin typeface="Consolas" panose="020B0609020204030204" pitchFamily="49" charset="0"/>
              </a:rPr>
              <a:t>approximately </a:t>
            </a:r>
            <a:r>
              <a:rPr lang="en-US" b="0" dirty="0">
                <a:effectLst/>
                <a:latin typeface="Consolas" panose="020B0609020204030204" pitchFamily="49" charset="0"/>
              </a:rPr>
              <a:t>99.5 % : 0.5 %</a:t>
            </a:r>
          </a:p>
          <a:p>
            <a:r>
              <a:rPr lang="en-US" b="0" dirty="0">
                <a:effectLst/>
                <a:latin typeface="Consolas" panose="020B0609020204030204" pitchFamily="49" charset="0"/>
              </a:rPr>
              <a:t>- Challenges related to imbalanced dataset are Biased predictions</a:t>
            </a:r>
            <a:r>
              <a:rPr lang="en-US" b="0" dirty="0" smtClean="0">
                <a:effectLst/>
                <a:latin typeface="Consolas" panose="020B0609020204030204" pitchFamily="49" charset="0"/>
              </a:rPr>
              <a:t>, Misleading </a:t>
            </a:r>
            <a:r>
              <a:rPr lang="en-US" b="0" dirty="0">
                <a:effectLst/>
                <a:latin typeface="Consolas" panose="020B0609020204030204" pitchFamily="49" charset="0"/>
              </a:rPr>
              <a:t>accuracy.</a:t>
            </a:r>
          </a:p>
          <a:p>
            <a:r>
              <a:rPr lang="en-US" b="0" dirty="0">
                <a:effectLst/>
                <a:latin typeface="Consolas" panose="020B0609020204030204" pitchFamily="49" charset="0"/>
              </a:rPr>
              <a:t>- We will try various oversampling techniques for our class imbalance on different models:</a:t>
            </a:r>
          </a:p>
          <a:p>
            <a:r>
              <a:rPr lang="en-US" b="0" dirty="0">
                <a:effectLst/>
                <a:latin typeface="Consolas" panose="020B0609020204030204" pitchFamily="49" charset="0"/>
              </a:rPr>
              <a:t>    1. Random over sampling</a:t>
            </a:r>
          </a:p>
          <a:p>
            <a:r>
              <a:rPr lang="en-US" b="0" dirty="0">
                <a:effectLst/>
                <a:latin typeface="Consolas" panose="020B0609020204030204" pitchFamily="49" charset="0"/>
              </a:rPr>
              <a:t>    2. SMOTE</a:t>
            </a:r>
          </a:p>
          <a:p>
            <a:r>
              <a:rPr lang="en-US" b="0" dirty="0">
                <a:effectLst/>
                <a:latin typeface="Consolas" panose="020B0609020204030204" pitchFamily="49" charset="0"/>
              </a:rPr>
              <a:t>    3. ADASYN</a:t>
            </a:r>
          </a:p>
          <a:p>
            <a:r>
              <a:rPr lang="en-US" dirty="0">
                <a:latin typeface="Consolas" panose="020B0609020204030204" pitchFamily="49" charset="0"/>
              </a:rPr>
              <a:t>Various models were used iteratively to find an optimized model for consumption</a:t>
            </a:r>
          </a:p>
          <a:p>
            <a:endParaRPr lang="en-US" b="0" dirty="0">
              <a:effectLst/>
              <a:latin typeface="Consolas" panose="020B0609020204030204" pitchFamily="49" charset="0"/>
            </a:endParaRPr>
          </a:p>
          <a:p>
            <a:r>
              <a:rPr lang="en-US" dirty="0">
                <a:latin typeface="Consolas" panose="020B0609020204030204" pitchFamily="49" charset="0"/>
              </a:rPr>
              <a:t>Logistic Regression – </a:t>
            </a:r>
            <a:endParaRPr lang="en-US" dirty="0" smtClean="0">
              <a:latin typeface="Consolas" panose="020B0609020204030204" pitchFamily="49" charset="0"/>
            </a:endParaRPr>
          </a:p>
          <a:p>
            <a:endParaRPr lang="en-US" dirty="0">
              <a:latin typeface="Consolas" panose="020B0609020204030204" pitchFamily="49" charset="0"/>
            </a:endParaRPr>
          </a:p>
          <a:p>
            <a:r>
              <a:rPr lang="en-IN" b="0" i="0" dirty="0" smtClean="0">
                <a:effectLst/>
                <a:latin typeface="Consolas" panose="020B0609020204030204" pitchFamily="49" charset="0"/>
              </a:rPr>
              <a:t>Accuracy</a:t>
            </a:r>
            <a:r>
              <a:rPr lang="en-IN" b="0" i="0" dirty="0">
                <a:effectLst/>
                <a:latin typeface="Consolas" panose="020B0609020204030204" pitchFamily="49" charset="0"/>
              </a:rPr>
              <a:t>: 0.9978370363439076 F1 score: 0.6513921113689094 Recall: 0.5235431235431235 Precision: </a:t>
            </a:r>
            <a:r>
              <a:rPr lang="en-IN" b="0" i="0" dirty="0" smtClean="0">
                <a:effectLst/>
                <a:latin typeface="Consolas" panose="020B0609020204030204" pitchFamily="49" charset="0"/>
              </a:rPr>
              <a:t>0.861857252494244</a:t>
            </a:r>
          </a:p>
          <a:p>
            <a:endParaRPr lang="en-US" dirty="0">
              <a:latin typeface="Consolas" panose="020B0609020204030204" pitchFamily="49" charset="0"/>
            </a:endParaRPr>
          </a:p>
          <a:p>
            <a:r>
              <a:rPr lang="en-US" b="0" dirty="0" smtClean="0">
                <a:effectLst/>
                <a:latin typeface="Consolas" panose="020B0609020204030204" pitchFamily="49" charset="0"/>
              </a:rPr>
              <a:t>Decision Tree – </a:t>
            </a:r>
          </a:p>
          <a:p>
            <a:endParaRPr lang="en-US" dirty="0" smtClean="0">
              <a:latin typeface="Consolas" panose="020B0609020204030204" pitchFamily="49" charset="0"/>
            </a:endParaRPr>
          </a:p>
          <a:p>
            <a:r>
              <a:rPr lang="en-IN" dirty="0">
                <a:latin typeface="Consolas" panose="020B0609020204030204" pitchFamily="49" charset="0"/>
              </a:rPr>
              <a:t>Accuracy: 0.9978370363439076 F1 score: </a:t>
            </a:r>
            <a:r>
              <a:rPr lang="en-IN" dirty="0" smtClean="0">
                <a:latin typeface="Consolas" panose="020B0609020204030204" pitchFamily="49" charset="0"/>
              </a:rPr>
              <a:t>0.6365921113689094 </a:t>
            </a:r>
            <a:r>
              <a:rPr lang="en-IN" dirty="0">
                <a:latin typeface="Consolas" panose="020B0609020204030204" pitchFamily="49" charset="0"/>
              </a:rPr>
              <a:t>Recall: </a:t>
            </a:r>
            <a:r>
              <a:rPr lang="en-IN" dirty="0" smtClean="0">
                <a:latin typeface="Consolas" panose="020B0609020204030204" pitchFamily="49" charset="0"/>
              </a:rPr>
              <a:t>0.6433431235431235 </a:t>
            </a:r>
            <a:r>
              <a:rPr lang="en-IN" dirty="0">
                <a:latin typeface="Consolas" panose="020B0609020204030204" pitchFamily="49" charset="0"/>
              </a:rPr>
              <a:t>Precision: </a:t>
            </a:r>
            <a:r>
              <a:rPr lang="en-IN" dirty="0" smtClean="0">
                <a:latin typeface="Consolas" panose="020B0609020204030204" pitchFamily="49" charset="0"/>
              </a:rPr>
              <a:t>0.629857252494244</a:t>
            </a:r>
            <a:endParaRPr lang="en-US" dirty="0">
              <a:latin typeface="Consolas" panose="020B0609020204030204" pitchFamily="49" charset="0"/>
            </a:endParaRPr>
          </a:p>
          <a:p>
            <a:endParaRPr lang="en-US" b="0" dirty="0">
              <a:effectLst/>
              <a:latin typeface="Consolas" panose="020B0609020204030204" pitchFamily="49" charset="0"/>
            </a:endParaRPr>
          </a:p>
        </p:txBody>
      </p:sp>
    </p:spTree>
    <p:extLst>
      <p:ext uri="{BB962C8B-B14F-4D97-AF65-F5344CB8AC3E}">
        <p14:creationId xmlns:p14="http://schemas.microsoft.com/office/powerpoint/2010/main" val="4061133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4D2FD650-29A2-227D-C59B-84DF10956ECF}"/>
              </a:ext>
            </a:extLst>
          </p:cNvPr>
          <p:cNvSpPr txBox="1"/>
          <p:nvPr/>
        </p:nvSpPr>
        <p:spPr>
          <a:xfrm>
            <a:off x="114300" y="157163"/>
            <a:ext cx="9815513" cy="646331"/>
          </a:xfrm>
          <a:prstGeom prst="rect">
            <a:avLst/>
          </a:prstGeom>
          <a:noFill/>
        </p:spPr>
        <p:txBody>
          <a:bodyPr wrap="square" rtlCol="0">
            <a:spAutoFit/>
          </a:bodyPr>
          <a:lstStyle/>
          <a:p>
            <a:r>
              <a:rPr lang="en-IN" sz="3600" dirty="0"/>
              <a:t>Model Selection II </a:t>
            </a:r>
          </a:p>
        </p:txBody>
      </p:sp>
      <p:sp>
        <p:nvSpPr>
          <p:cNvPr id="4" name="TextBox 3">
            <a:extLst>
              <a:ext uri="{FF2B5EF4-FFF2-40B4-BE49-F238E27FC236}">
                <a16:creationId xmlns="" xmlns:a16="http://schemas.microsoft.com/office/drawing/2014/main" id="{68C88880-6416-14CA-61FD-51958C16AF5B}"/>
              </a:ext>
            </a:extLst>
          </p:cNvPr>
          <p:cNvSpPr txBox="1"/>
          <p:nvPr/>
        </p:nvSpPr>
        <p:spPr>
          <a:xfrm>
            <a:off x="242887" y="803494"/>
            <a:ext cx="10272713" cy="5632311"/>
          </a:xfrm>
          <a:prstGeom prst="rect">
            <a:avLst/>
          </a:prstGeom>
          <a:noFill/>
        </p:spPr>
        <p:txBody>
          <a:bodyPr wrap="square">
            <a:spAutoFit/>
          </a:bodyPr>
          <a:lstStyle/>
          <a:p>
            <a:pPr>
              <a:lnSpc>
                <a:spcPct val="150000"/>
              </a:lnSpc>
            </a:pPr>
            <a:r>
              <a:rPr lang="en-US" sz="1600" dirty="0"/>
              <a:t>We will start building the model with the train-test split. (At least 100 class 1 rows should be there in the test split), use the stratified split here. (80-20 ratio can be used) We need to find which ML model works good with the imbalance data and have better results on the test data. </a:t>
            </a:r>
          </a:p>
          <a:p>
            <a:pPr>
              <a:lnSpc>
                <a:spcPct val="150000"/>
              </a:lnSpc>
            </a:pPr>
            <a:r>
              <a:rPr lang="en-US" sz="1600" dirty="0"/>
              <a:t>• Logistic regression works best when the data is linearly separable and needs to be interpretable.</a:t>
            </a:r>
          </a:p>
          <a:p>
            <a:pPr>
              <a:lnSpc>
                <a:spcPct val="150000"/>
              </a:lnSpc>
            </a:pPr>
            <a:r>
              <a:rPr lang="en-US" sz="1600" dirty="0"/>
              <a:t> • KNN is also highly interpretable, but not preferred when we have a huge amount of data as it will consume a lot of computation.</a:t>
            </a:r>
          </a:p>
          <a:p>
            <a:pPr>
              <a:lnSpc>
                <a:spcPct val="150000"/>
              </a:lnSpc>
            </a:pPr>
            <a:r>
              <a:rPr lang="en-US" sz="1600" dirty="0"/>
              <a:t> • The decision tree model is the first choice when we want the output to be intuitive, but they tend to overfit if left unchecked. </a:t>
            </a:r>
          </a:p>
          <a:p>
            <a:pPr>
              <a:lnSpc>
                <a:spcPct val="150000"/>
              </a:lnSpc>
            </a:pPr>
            <a:r>
              <a:rPr lang="en-US" sz="1600" dirty="0"/>
              <a:t>• KNN is a simple, supervised machine learning algorithm used for both classification and regression tasks. The k value in KNN should be an odd number because you have to take the majority vote from the nearest </a:t>
            </a:r>
            <a:r>
              <a:rPr lang="en-US" sz="1600" dirty="0" err="1"/>
              <a:t>neighbours</a:t>
            </a:r>
            <a:r>
              <a:rPr lang="en-US" sz="1600" dirty="0"/>
              <a:t> by breaking the ties.</a:t>
            </a:r>
          </a:p>
          <a:p>
            <a:pPr>
              <a:lnSpc>
                <a:spcPct val="150000"/>
              </a:lnSpc>
            </a:pPr>
            <a:r>
              <a:rPr lang="en-US" sz="1600" dirty="0"/>
              <a:t> • In Gradient Boosted machines/trees. newly added trees are trained to reduce the errors (loss function) of earlier models.</a:t>
            </a:r>
          </a:p>
          <a:p>
            <a:pPr>
              <a:lnSpc>
                <a:spcPct val="150000"/>
              </a:lnSpc>
            </a:pPr>
            <a:r>
              <a:rPr lang="en-US" sz="1600" dirty="0"/>
              <a:t> • </a:t>
            </a:r>
            <a:r>
              <a:rPr lang="en-US" sz="1600" dirty="0" err="1"/>
              <a:t>XGBoost</a:t>
            </a:r>
            <a:r>
              <a:rPr lang="en-US" sz="1600" dirty="0"/>
              <a:t> is an extended version of gradient boosting, with additional features like regularization and parallel tree learning algorithm for finding the best split. </a:t>
            </a:r>
          </a:p>
        </p:txBody>
      </p:sp>
    </p:spTree>
    <p:extLst>
      <p:ext uri="{BB962C8B-B14F-4D97-AF65-F5344CB8AC3E}">
        <p14:creationId xmlns:p14="http://schemas.microsoft.com/office/powerpoint/2010/main" val="18224560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4D2FD650-29A2-227D-C59B-84DF10956ECF}"/>
              </a:ext>
            </a:extLst>
          </p:cNvPr>
          <p:cNvSpPr txBox="1"/>
          <p:nvPr/>
        </p:nvSpPr>
        <p:spPr>
          <a:xfrm>
            <a:off x="114300" y="157163"/>
            <a:ext cx="9815513" cy="646331"/>
          </a:xfrm>
          <a:prstGeom prst="rect">
            <a:avLst/>
          </a:prstGeom>
          <a:noFill/>
        </p:spPr>
        <p:txBody>
          <a:bodyPr wrap="square" rtlCol="0">
            <a:spAutoFit/>
          </a:bodyPr>
          <a:lstStyle/>
          <a:p>
            <a:r>
              <a:rPr lang="en-IN" sz="3600" dirty="0"/>
              <a:t>Model Selection – III (WIP) </a:t>
            </a:r>
          </a:p>
        </p:txBody>
      </p:sp>
      <p:pic>
        <p:nvPicPr>
          <p:cNvPr id="7" name="Picture 6">
            <a:extLst>
              <a:ext uri="{FF2B5EF4-FFF2-40B4-BE49-F238E27FC236}">
                <a16:creationId xmlns="" xmlns:a16="http://schemas.microsoft.com/office/drawing/2014/main" id="{8A706C2E-C931-169A-7130-2E33EA243471}"/>
              </a:ext>
            </a:extLst>
          </p:cNvPr>
          <p:cNvPicPr>
            <a:picLocks noChangeAspect="1"/>
          </p:cNvPicPr>
          <p:nvPr/>
        </p:nvPicPr>
        <p:blipFill>
          <a:blip r:embed="rId2"/>
          <a:stretch>
            <a:fillRect/>
          </a:stretch>
        </p:blipFill>
        <p:spPr>
          <a:xfrm>
            <a:off x="347227" y="1228545"/>
            <a:ext cx="9867913" cy="4743630"/>
          </a:xfrm>
          <a:prstGeom prst="rect">
            <a:avLst/>
          </a:prstGeom>
        </p:spPr>
      </p:pic>
    </p:spTree>
    <p:extLst>
      <p:ext uri="{BB962C8B-B14F-4D97-AF65-F5344CB8AC3E}">
        <p14:creationId xmlns:p14="http://schemas.microsoft.com/office/powerpoint/2010/main" val="271730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4D2FD650-29A2-227D-C59B-84DF10956ECF}"/>
              </a:ext>
            </a:extLst>
          </p:cNvPr>
          <p:cNvSpPr txBox="1"/>
          <p:nvPr/>
        </p:nvSpPr>
        <p:spPr>
          <a:xfrm>
            <a:off x="114300" y="157163"/>
            <a:ext cx="9815513" cy="646331"/>
          </a:xfrm>
          <a:prstGeom prst="rect">
            <a:avLst/>
          </a:prstGeom>
          <a:noFill/>
        </p:spPr>
        <p:txBody>
          <a:bodyPr wrap="square" rtlCol="0">
            <a:spAutoFit/>
          </a:bodyPr>
          <a:lstStyle/>
          <a:p>
            <a:r>
              <a:rPr lang="en-IN" sz="3600" dirty="0"/>
              <a:t>Cost Benefit Analysis</a:t>
            </a:r>
          </a:p>
        </p:txBody>
      </p:sp>
      <p:sp>
        <p:nvSpPr>
          <p:cNvPr id="4" name="TextBox 3">
            <a:extLst>
              <a:ext uri="{FF2B5EF4-FFF2-40B4-BE49-F238E27FC236}">
                <a16:creationId xmlns="" xmlns:a16="http://schemas.microsoft.com/office/drawing/2014/main" id="{D63778EF-6B9D-4B98-A4B8-518F75ED61EC}"/>
              </a:ext>
            </a:extLst>
          </p:cNvPr>
          <p:cNvSpPr txBox="1"/>
          <p:nvPr/>
        </p:nvSpPr>
        <p:spPr>
          <a:xfrm>
            <a:off x="359567" y="803494"/>
            <a:ext cx="10501314" cy="3693319"/>
          </a:xfrm>
          <a:prstGeom prst="rect">
            <a:avLst/>
          </a:prstGeom>
          <a:noFill/>
        </p:spPr>
        <p:txBody>
          <a:bodyPr wrap="square">
            <a:spAutoFit/>
          </a:bodyPr>
          <a:lstStyle/>
          <a:p>
            <a:pPr marL="285750" indent="-285750">
              <a:buFont typeface="Wingdings" panose="05000000000000000000" pitchFamily="2" charset="2"/>
              <a:buChar char="§"/>
            </a:pPr>
            <a:r>
              <a:rPr lang="en-US" i="1" dirty="0"/>
              <a:t>Depending on the use case, we have to account for what we need: high precision or high recall.</a:t>
            </a:r>
          </a:p>
          <a:p>
            <a:pPr marL="285750" indent="-285750">
              <a:buFont typeface="Wingdings" panose="05000000000000000000" pitchFamily="2" charset="2"/>
              <a:buChar char="§"/>
            </a:pPr>
            <a:r>
              <a:rPr lang="en-US" i="1" dirty="0"/>
              <a:t> For banks with smaller average transaction value, we would want high precision because we only want to label relevant transactions as fraudulent. </a:t>
            </a:r>
          </a:p>
          <a:p>
            <a:pPr marL="285750" indent="-285750">
              <a:buFont typeface="Wingdings" panose="05000000000000000000" pitchFamily="2" charset="2"/>
              <a:buChar char="§"/>
            </a:pPr>
            <a:r>
              <a:rPr lang="en-US" i="1" dirty="0"/>
              <a:t>For every transaction that is flagged as fraudulent, you can add the human element to verify whether the transaction was done by calling the customer. However, when precision is low, such tasks are a burden because the human element has to be increased. </a:t>
            </a:r>
          </a:p>
          <a:p>
            <a:pPr marL="285750" indent="-285750">
              <a:buFont typeface="Wingdings" panose="05000000000000000000" pitchFamily="2" charset="2"/>
              <a:buChar char="§"/>
            </a:pPr>
            <a:r>
              <a:rPr lang="en-US" i="1" dirty="0"/>
              <a:t>For banks having a larger transaction value, if the recall is low, i.e., it is unable to detect transactions that are labelled as non-fraudulent. </a:t>
            </a:r>
          </a:p>
          <a:p>
            <a:pPr marL="285750" indent="-285750">
              <a:buFont typeface="Wingdings" panose="05000000000000000000" pitchFamily="2" charset="2"/>
              <a:buChar char="§"/>
            </a:pPr>
            <a:r>
              <a:rPr lang="en-US" i="1" dirty="0"/>
              <a:t>So consider the losses if the missed transaction was a high-value fraudulent one, for e.g., a transaction of $10,000? So here, to save banks from high-value fraudulent transactions, we have to focus on a high recall in order to detect actual fraudulent transactions. </a:t>
            </a:r>
          </a:p>
          <a:p>
            <a:pPr marL="285750" indent="-285750">
              <a:buFont typeface="Wingdings" panose="05000000000000000000" pitchFamily="2" charset="2"/>
              <a:buChar char="§"/>
            </a:pPr>
            <a:r>
              <a:rPr lang="en-US" i="1" dirty="0"/>
              <a:t>We need to determine how much profit or dollar/rupee value we are saving with our best selected model</a:t>
            </a:r>
            <a:endParaRPr lang="en-IN" i="1" dirty="0"/>
          </a:p>
        </p:txBody>
      </p:sp>
      <p:pic>
        <p:nvPicPr>
          <p:cNvPr id="6" name="Picture 5">
            <a:extLst>
              <a:ext uri="{FF2B5EF4-FFF2-40B4-BE49-F238E27FC236}">
                <a16:creationId xmlns="" xmlns:a16="http://schemas.microsoft.com/office/drawing/2014/main" id="{3D33CB01-5E73-7457-E775-B28347345A08}"/>
              </a:ext>
            </a:extLst>
          </p:cNvPr>
          <p:cNvPicPr>
            <a:picLocks noChangeAspect="1"/>
          </p:cNvPicPr>
          <p:nvPr/>
        </p:nvPicPr>
        <p:blipFill>
          <a:blip r:embed="rId2"/>
          <a:stretch>
            <a:fillRect/>
          </a:stretch>
        </p:blipFill>
        <p:spPr>
          <a:xfrm>
            <a:off x="675586" y="4666119"/>
            <a:ext cx="9869277" cy="1952898"/>
          </a:xfrm>
          <a:prstGeom prst="rect">
            <a:avLst/>
          </a:prstGeom>
        </p:spPr>
      </p:pic>
    </p:spTree>
    <p:extLst>
      <p:ext uri="{BB962C8B-B14F-4D97-AF65-F5344CB8AC3E}">
        <p14:creationId xmlns:p14="http://schemas.microsoft.com/office/powerpoint/2010/main" val="9664761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4D2FD650-29A2-227D-C59B-84DF10956ECF}"/>
              </a:ext>
            </a:extLst>
          </p:cNvPr>
          <p:cNvSpPr txBox="1"/>
          <p:nvPr/>
        </p:nvSpPr>
        <p:spPr>
          <a:xfrm>
            <a:off x="114300" y="157163"/>
            <a:ext cx="9815513" cy="646331"/>
          </a:xfrm>
          <a:prstGeom prst="rect">
            <a:avLst/>
          </a:prstGeom>
          <a:noFill/>
        </p:spPr>
        <p:txBody>
          <a:bodyPr wrap="square" rtlCol="0">
            <a:spAutoFit/>
          </a:bodyPr>
          <a:lstStyle/>
          <a:p>
            <a:r>
              <a:rPr lang="en-IN" sz="3600" dirty="0"/>
              <a:t>Recommendation</a:t>
            </a:r>
          </a:p>
        </p:txBody>
      </p:sp>
      <p:sp>
        <p:nvSpPr>
          <p:cNvPr id="4" name="TextBox 3">
            <a:extLst>
              <a:ext uri="{FF2B5EF4-FFF2-40B4-BE49-F238E27FC236}">
                <a16:creationId xmlns="" xmlns:a16="http://schemas.microsoft.com/office/drawing/2014/main" id="{68C88880-6416-14CA-61FD-51958C16AF5B}"/>
              </a:ext>
            </a:extLst>
          </p:cNvPr>
          <p:cNvSpPr txBox="1"/>
          <p:nvPr/>
        </p:nvSpPr>
        <p:spPr>
          <a:xfrm>
            <a:off x="242887" y="803494"/>
            <a:ext cx="10272713" cy="5632311"/>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en-US" sz="1600" dirty="0"/>
              <a:t>We recommend adoption of </a:t>
            </a:r>
            <a:r>
              <a:rPr lang="en-US" sz="1600" dirty="0" smtClean="0"/>
              <a:t>Decision tree SMOTE </a:t>
            </a:r>
            <a:r>
              <a:rPr lang="en-US" sz="1600" dirty="0"/>
              <a:t>data generation technique as the data is highly imbalanced </a:t>
            </a:r>
            <a:r>
              <a:rPr lang="en-US" sz="1600" dirty="0" smtClean="0"/>
              <a:t>and this gives us with decent results as compared to other models.</a:t>
            </a:r>
          </a:p>
          <a:p>
            <a:pPr marL="285750" indent="-285750">
              <a:lnSpc>
                <a:spcPct val="150000"/>
              </a:lnSpc>
              <a:buFont typeface="Wingdings" panose="05000000000000000000" pitchFamily="2" charset="2"/>
              <a:buChar char="Ø"/>
            </a:pPr>
            <a:r>
              <a:rPr lang="en-US" sz="1600" dirty="0" smtClean="0"/>
              <a:t>The Recall value is important here so we are considering Decision tree SMOTE technique and we will go further with this model.</a:t>
            </a:r>
          </a:p>
          <a:p>
            <a:pPr marL="285750" indent="-285750">
              <a:lnSpc>
                <a:spcPct val="150000"/>
              </a:lnSpc>
              <a:buFont typeface="Wingdings" panose="05000000000000000000" pitchFamily="2" charset="2"/>
              <a:buChar char="Ø"/>
            </a:pPr>
            <a:r>
              <a:rPr lang="en-US" sz="1600" dirty="0" smtClean="0"/>
              <a:t>We will use Cross validation technique to get a better result with 5 folds so the results obtained will help us get the proper results.</a:t>
            </a:r>
          </a:p>
          <a:p>
            <a:pPr marL="285750" indent="-285750">
              <a:lnSpc>
                <a:spcPct val="150000"/>
              </a:lnSpc>
              <a:buFont typeface="Wingdings" panose="05000000000000000000" pitchFamily="2" charset="2"/>
              <a:buChar char="Ø"/>
            </a:pPr>
            <a:r>
              <a:rPr lang="en-US" sz="1600" dirty="0" smtClean="0"/>
              <a:t>Further to reduce the number of features we will use RFECV which is Recursive feature elimination using Cross Validation.</a:t>
            </a:r>
          </a:p>
          <a:p>
            <a:pPr marL="285750" indent="-285750">
              <a:lnSpc>
                <a:spcPct val="150000"/>
              </a:lnSpc>
              <a:buFont typeface="Wingdings" panose="05000000000000000000" pitchFamily="2" charset="2"/>
              <a:buChar char="Ø"/>
            </a:pPr>
            <a:r>
              <a:rPr lang="en-US" sz="1600" dirty="0" smtClean="0"/>
              <a:t>Hyper-parameter tuning with </a:t>
            </a:r>
            <a:r>
              <a:rPr lang="en-US" sz="1600" dirty="0" err="1" smtClean="0"/>
              <a:t>GridSearchCV</a:t>
            </a:r>
            <a:r>
              <a:rPr lang="en-US" sz="1600" dirty="0" smtClean="0"/>
              <a:t> and </a:t>
            </a:r>
            <a:r>
              <a:rPr lang="en-US" sz="1600" dirty="0" err="1" smtClean="0"/>
              <a:t>RandomizedSearchCV</a:t>
            </a:r>
            <a:r>
              <a:rPr lang="en-US" sz="1600" dirty="0" smtClean="0"/>
              <a:t> will give us the exact parameters to get the best results.</a:t>
            </a:r>
            <a:endParaRPr lang="en-US" sz="1600" dirty="0"/>
          </a:p>
          <a:p>
            <a:pPr marL="285750" indent="-285750">
              <a:lnSpc>
                <a:spcPct val="150000"/>
              </a:lnSpc>
              <a:buFont typeface="Wingdings" panose="05000000000000000000" pitchFamily="2" charset="2"/>
              <a:buChar char="Ø"/>
            </a:pPr>
            <a:r>
              <a:rPr lang="en-US" sz="1600" dirty="0"/>
              <a:t>The model may change if in future ,if the support cost for each transaction increases ,as avoiding single fraudulent transaction is averagely saving ~$571 whereas one transaction support cost is  $1.5 </a:t>
            </a:r>
          </a:p>
          <a:p>
            <a:pPr marL="285750" indent="-285750">
              <a:lnSpc>
                <a:spcPct val="150000"/>
              </a:lnSpc>
              <a:buFont typeface="Wingdings" panose="05000000000000000000" pitchFamily="2" charset="2"/>
              <a:buChar char="Ø"/>
            </a:pPr>
            <a:r>
              <a:rPr lang="en-US" sz="1600" dirty="0"/>
              <a:t>It is recommended to use model that can detect maximum fraudulent transactions where as False positive cases which are NOT fraudulent but are tagged as fraudulent should be fine as the cost is less.</a:t>
            </a:r>
          </a:p>
          <a:p>
            <a:pPr marL="285750" indent="-285750">
              <a:lnSpc>
                <a:spcPct val="150000"/>
              </a:lnSpc>
              <a:buFont typeface="Wingdings" panose="05000000000000000000" pitchFamily="2" charset="2"/>
              <a:buChar char="Ø"/>
            </a:pPr>
            <a:r>
              <a:rPr lang="en-US" sz="1600" dirty="0"/>
              <a:t>But it might lead to reduction in customer experience and may cause customer dissatisfaction . </a:t>
            </a:r>
            <a:endParaRPr lang="en-IN" sz="1600" dirty="0"/>
          </a:p>
        </p:txBody>
      </p:sp>
    </p:spTree>
    <p:extLst>
      <p:ext uri="{BB962C8B-B14F-4D97-AF65-F5344CB8AC3E}">
        <p14:creationId xmlns:p14="http://schemas.microsoft.com/office/powerpoint/2010/main" val="1497280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4D2FD650-29A2-227D-C59B-84DF10956ECF}"/>
              </a:ext>
            </a:extLst>
          </p:cNvPr>
          <p:cNvSpPr txBox="1"/>
          <p:nvPr/>
        </p:nvSpPr>
        <p:spPr>
          <a:xfrm>
            <a:off x="114300" y="157163"/>
            <a:ext cx="9815513" cy="646331"/>
          </a:xfrm>
          <a:prstGeom prst="rect">
            <a:avLst/>
          </a:prstGeom>
          <a:noFill/>
        </p:spPr>
        <p:txBody>
          <a:bodyPr wrap="square" rtlCol="0">
            <a:spAutoFit/>
          </a:bodyPr>
          <a:lstStyle/>
          <a:p>
            <a:r>
              <a:rPr lang="en-IN" sz="3600" dirty="0"/>
              <a:t>Understanding and Defining Credit Card Fraud</a:t>
            </a:r>
          </a:p>
        </p:txBody>
      </p:sp>
      <p:sp>
        <p:nvSpPr>
          <p:cNvPr id="4" name="TextBox 3">
            <a:extLst>
              <a:ext uri="{FF2B5EF4-FFF2-40B4-BE49-F238E27FC236}">
                <a16:creationId xmlns="" xmlns:a16="http://schemas.microsoft.com/office/drawing/2014/main" id="{93342E91-8EEC-4E22-FDF5-9DF7D0AE024D}"/>
              </a:ext>
            </a:extLst>
          </p:cNvPr>
          <p:cNvSpPr txBox="1"/>
          <p:nvPr/>
        </p:nvSpPr>
        <p:spPr>
          <a:xfrm>
            <a:off x="114299" y="959941"/>
            <a:ext cx="9815513" cy="830997"/>
          </a:xfrm>
          <a:prstGeom prst="rect">
            <a:avLst/>
          </a:prstGeom>
          <a:noFill/>
        </p:spPr>
        <p:txBody>
          <a:bodyPr wrap="square">
            <a:spAutoFit/>
          </a:bodyPr>
          <a:lstStyle/>
          <a:p>
            <a:r>
              <a:rPr lang="en-US" sz="2400" b="0" i="1" dirty="0">
                <a:solidFill>
                  <a:srgbClr val="091E42"/>
                </a:solidFill>
                <a:effectLst/>
                <a:latin typeface="freight-text-pro"/>
              </a:rPr>
              <a:t>Credit card fraud</a:t>
            </a:r>
            <a:r>
              <a:rPr lang="en-US" sz="2400" b="0" i="0" dirty="0">
                <a:solidFill>
                  <a:srgbClr val="091E42"/>
                </a:solidFill>
                <a:effectLst/>
                <a:latin typeface="freight-text-pro"/>
              </a:rPr>
              <a:t> is any dishonest act or behavior to obtain information without the proper authorization of the account holder for financial gain.</a:t>
            </a:r>
            <a:endParaRPr lang="en-IN" sz="2400" dirty="0"/>
          </a:p>
        </p:txBody>
      </p:sp>
      <p:sp>
        <p:nvSpPr>
          <p:cNvPr id="5" name="TextBox 4">
            <a:extLst>
              <a:ext uri="{FF2B5EF4-FFF2-40B4-BE49-F238E27FC236}">
                <a16:creationId xmlns="" xmlns:a16="http://schemas.microsoft.com/office/drawing/2014/main" id="{C31D752A-CF81-79DF-0D0B-71BEE25863EB}"/>
              </a:ext>
            </a:extLst>
          </p:cNvPr>
          <p:cNvSpPr txBox="1"/>
          <p:nvPr/>
        </p:nvSpPr>
        <p:spPr>
          <a:xfrm>
            <a:off x="114299" y="3589735"/>
            <a:ext cx="9815513" cy="2308324"/>
          </a:xfrm>
          <a:prstGeom prst="rect">
            <a:avLst/>
          </a:prstGeom>
          <a:noFill/>
        </p:spPr>
        <p:txBody>
          <a:bodyPr wrap="square">
            <a:spAutoFit/>
          </a:bodyPr>
          <a:lstStyle/>
          <a:p>
            <a:r>
              <a:rPr lang="en-US" sz="2400" dirty="0">
                <a:solidFill>
                  <a:srgbClr val="091E42"/>
                </a:solidFill>
                <a:latin typeface="freight-text-pro"/>
              </a:rPr>
              <a:t>Multiple ways in which frauds are committed:</a:t>
            </a:r>
          </a:p>
          <a:p>
            <a:pPr marL="342900" indent="-342900">
              <a:buFontTx/>
              <a:buChar char="-"/>
            </a:pPr>
            <a:r>
              <a:rPr lang="en-US" sz="2400" dirty="0">
                <a:solidFill>
                  <a:srgbClr val="091E42"/>
                </a:solidFill>
                <a:latin typeface="freight-text-pro"/>
              </a:rPr>
              <a:t>Skimming</a:t>
            </a:r>
          </a:p>
          <a:p>
            <a:pPr marL="342900" indent="-342900">
              <a:buFontTx/>
              <a:buChar char="-"/>
            </a:pPr>
            <a:r>
              <a:rPr lang="en-US" sz="2400" dirty="0">
                <a:solidFill>
                  <a:srgbClr val="091E42"/>
                </a:solidFill>
                <a:latin typeface="freight-text-pro"/>
              </a:rPr>
              <a:t>Manipulation or alteration of genuine cards</a:t>
            </a:r>
          </a:p>
          <a:p>
            <a:pPr marL="342900" indent="-342900">
              <a:buFontTx/>
              <a:buChar char="-"/>
            </a:pPr>
            <a:r>
              <a:rPr lang="en-US" sz="2400" dirty="0">
                <a:solidFill>
                  <a:srgbClr val="091E42"/>
                </a:solidFill>
                <a:latin typeface="freight-text-pro"/>
              </a:rPr>
              <a:t>Creation of counterfeit cards</a:t>
            </a:r>
          </a:p>
          <a:p>
            <a:pPr marL="342900" indent="-342900">
              <a:buFontTx/>
              <a:buChar char="-"/>
            </a:pPr>
            <a:r>
              <a:rPr lang="en-US" sz="2400" dirty="0">
                <a:solidFill>
                  <a:srgbClr val="091E42"/>
                </a:solidFill>
                <a:latin typeface="freight-text-pro"/>
              </a:rPr>
              <a:t>Stolen or lost credit cards</a:t>
            </a:r>
          </a:p>
          <a:p>
            <a:pPr marL="342900" indent="-342900">
              <a:buFontTx/>
              <a:buChar char="-"/>
            </a:pPr>
            <a:r>
              <a:rPr lang="en-US" sz="2400" dirty="0">
                <a:solidFill>
                  <a:srgbClr val="091E42"/>
                </a:solidFill>
                <a:latin typeface="freight-text-pro"/>
              </a:rPr>
              <a:t>Fraudulent telemarketing</a:t>
            </a:r>
            <a:endParaRPr lang="en-IN" sz="2400" dirty="0"/>
          </a:p>
        </p:txBody>
      </p:sp>
      <p:sp>
        <p:nvSpPr>
          <p:cNvPr id="6" name="TextBox 5">
            <a:extLst>
              <a:ext uri="{FF2B5EF4-FFF2-40B4-BE49-F238E27FC236}">
                <a16:creationId xmlns="" xmlns:a16="http://schemas.microsoft.com/office/drawing/2014/main" id="{55E25647-757C-6B43-6CCD-17B80E449908}"/>
              </a:ext>
            </a:extLst>
          </p:cNvPr>
          <p:cNvSpPr txBox="1"/>
          <p:nvPr/>
        </p:nvSpPr>
        <p:spPr>
          <a:xfrm>
            <a:off x="114299" y="1790938"/>
            <a:ext cx="9815513" cy="1569660"/>
          </a:xfrm>
          <a:prstGeom prst="rect">
            <a:avLst/>
          </a:prstGeom>
          <a:noFill/>
        </p:spPr>
        <p:txBody>
          <a:bodyPr wrap="square">
            <a:spAutoFit/>
          </a:bodyPr>
          <a:lstStyle/>
          <a:p>
            <a:r>
              <a:rPr lang="en-US" sz="2400" dirty="0">
                <a:solidFill>
                  <a:srgbClr val="091E42"/>
                </a:solidFill>
                <a:latin typeface="freight-text-pro"/>
              </a:rPr>
              <a:t>With rise in digital payment options, credit card frauds are on rise. On one hand any fraud committed creates a financial impact and on the other hand leads to a loss of trust, credibility and disgruntled customers. Hence it becomes imperative to understand the ways frauds are committed.</a:t>
            </a:r>
            <a:endParaRPr lang="en-IN" sz="2400" dirty="0"/>
          </a:p>
        </p:txBody>
      </p:sp>
    </p:spTree>
    <p:extLst>
      <p:ext uri="{BB962C8B-B14F-4D97-AF65-F5344CB8AC3E}">
        <p14:creationId xmlns:p14="http://schemas.microsoft.com/office/powerpoint/2010/main" val="3461042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4D2FD650-29A2-227D-C59B-84DF10956ECF}"/>
              </a:ext>
            </a:extLst>
          </p:cNvPr>
          <p:cNvSpPr txBox="1"/>
          <p:nvPr/>
        </p:nvSpPr>
        <p:spPr>
          <a:xfrm>
            <a:off x="114300" y="157163"/>
            <a:ext cx="9815513" cy="646331"/>
          </a:xfrm>
          <a:prstGeom prst="rect">
            <a:avLst/>
          </a:prstGeom>
          <a:noFill/>
        </p:spPr>
        <p:txBody>
          <a:bodyPr wrap="square" rtlCol="0">
            <a:spAutoFit/>
          </a:bodyPr>
          <a:lstStyle/>
          <a:p>
            <a:r>
              <a:rPr lang="en-IN" sz="3600" dirty="0"/>
              <a:t>Why are we solving?</a:t>
            </a:r>
          </a:p>
        </p:txBody>
      </p:sp>
      <p:sp>
        <p:nvSpPr>
          <p:cNvPr id="3" name="TextBox 2">
            <a:extLst>
              <a:ext uri="{FF2B5EF4-FFF2-40B4-BE49-F238E27FC236}">
                <a16:creationId xmlns="" xmlns:a16="http://schemas.microsoft.com/office/drawing/2014/main" id="{A2B8AD6E-686C-4F80-9B67-63466AC9787D}"/>
              </a:ext>
            </a:extLst>
          </p:cNvPr>
          <p:cNvSpPr txBox="1"/>
          <p:nvPr/>
        </p:nvSpPr>
        <p:spPr>
          <a:xfrm>
            <a:off x="114299" y="959941"/>
            <a:ext cx="9815513" cy="5262979"/>
          </a:xfrm>
          <a:prstGeom prst="rect">
            <a:avLst/>
          </a:prstGeom>
          <a:noFill/>
        </p:spPr>
        <p:txBody>
          <a:bodyPr wrap="square">
            <a:spAutoFit/>
          </a:bodyPr>
          <a:lstStyle/>
          <a:p>
            <a:pPr marL="342900" indent="-342900">
              <a:buFont typeface="Arial" panose="020B0604020202020204" pitchFamily="34" charset="0"/>
              <a:buChar char="•"/>
            </a:pPr>
            <a:r>
              <a:rPr lang="en-US" sz="2400" dirty="0">
                <a:solidFill>
                  <a:srgbClr val="091E42"/>
                </a:solidFill>
                <a:latin typeface="freight-text-pro"/>
              </a:rPr>
              <a:t>Impact of Credit card frauds is ~$50Bn as per industry reports</a:t>
            </a:r>
          </a:p>
          <a:p>
            <a:pPr marL="342900" indent="-342900">
              <a:buFont typeface="Arial" panose="020B0604020202020204" pitchFamily="34" charset="0"/>
              <a:buChar char="•"/>
            </a:pPr>
            <a:endParaRPr lang="en-US" sz="2400" dirty="0">
              <a:solidFill>
                <a:srgbClr val="091E42"/>
              </a:solidFill>
              <a:latin typeface="freight-text-pro"/>
            </a:endParaRPr>
          </a:p>
          <a:p>
            <a:pPr marL="342900" indent="-342900">
              <a:buFont typeface="Arial" panose="020B0604020202020204" pitchFamily="34" charset="0"/>
              <a:buChar char="•"/>
            </a:pPr>
            <a:r>
              <a:rPr lang="en-US" sz="2400" dirty="0">
                <a:solidFill>
                  <a:srgbClr val="091E42"/>
                </a:solidFill>
                <a:latin typeface="freight-text-pro"/>
              </a:rPr>
              <a:t>Adapting to OTP kind of services add additional burden on customers and are time consuming creating a negative customer experience</a:t>
            </a:r>
          </a:p>
          <a:p>
            <a:pPr marL="342900" indent="-342900">
              <a:buFont typeface="Arial" panose="020B0604020202020204" pitchFamily="34" charset="0"/>
              <a:buChar char="•"/>
            </a:pPr>
            <a:endParaRPr lang="en-US" sz="2400" dirty="0">
              <a:solidFill>
                <a:srgbClr val="091E42"/>
              </a:solidFill>
              <a:latin typeface="freight-text-pro"/>
            </a:endParaRPr>
          </a:p>
          <a:p>
            <a:pPr marL="342900" indent="-342900">
              <a:buFont typeface="Arial" panose="020B0604020202020204" pitchFamily="34" charset="0"/>
              <a:buChar char="•"/>
            </a:pPr>
            <a:r>
              <a:rPr lang="en-US" sz="2400" dirty="0">
                <a:solidFill>
                  <a:srgbClr val="091E42"/>
                </a:solidFill>
                <a:latin typeface="freight-text-pro"/>
              </a:rPr>
              <a:t>Hence, a transaction level fraud detection mechanism is needed in order to verify the authenticity of the transaction in real time</a:t>
            </a:r>
          </a:p>
          <a:p>
            <a:pPr marL="342900" indent="-342900">
              <a:buFont typeface="Arial" panose="020B0604020202020204" pitchFamily="34" charset="0"/>
              <a:buChar char="•"/>
            </a:pPr>
            <a:endParaRPr lang="en-US" sz="2400" dirty="0">
              <a:solidFill>
                <a:srgbClr val="091E42"/>
              </a:solidFill>
              <a:latin typeface="freight-text-pro"/>
            </a:endParaRPr>
          </a:p>
          <a:p>
            <a:pPr marL="342900" indent="-342900">
              <a:buFont typeface="Arial" panose="020B0604020202020204" pitchFamily="34" charset="0"/>
              <a:buChar char="•"/>
            </a:pPr>
            <a:r>
              <a:rPr lang="en-US" sz="2400" dirty="0">
                <a:solidFill>
                  <a:srgbClr val="091E42"/>
                </a:solidFill>
                <a:latin typeface="freight-text-pro"/>
              </a:rPr>
              <a:t>Use of ML methods for analysis of past fraudulent data could lead to creation of a model that captures the authenticity of new transactions by recognizing similar patterns of the fraudulent transactions</a:t>
            </a:r>
          </a:p>
          <a:p>
            <a:pPr marL="342900" indent="-342900">
              <a:buFont typeface="Arial" panose="020B0604020202020204" pitchFamily="34" charset="0"/>
              <a:buChar char="•"/>
            </a:pPr>
            <a:endParaRPr lang="en-US" sz="2400" dirty="0">
              <a:solidFill>
                <a:srgbClr val="091E42"/>
              </a:solidFill>
              <a:latin typeface="freight-text-pro"/>
            </a:endParaRPr>
          </a:p>
          <a:p>
            <a:pPr marL="342900" indent="-342900">
              <a:buFont typeface="Arial" panose="020B0604020202020204" pitchFamily="34" charset="0"/>
              <a:buChar char="•"/>
            </a:pPr>
            <a:r>
              <a:rPr lang="en-US" sz="2400" dirty="0">
                <a:solidFill>
                  <a:srgbClr val="091E42"/>
                </a:solidFill>
                <a:latin typeface="freight-text-pro"/>
              </a:rPr>
              <a:t>Cost Benefit analysis of the data set shows that solving the problem has substantial financial benefit</a:t>
            </a:r>
            <a:endParaRPr lang="en-IN" sz="2400" dirty="0"/>
          </a:p>
        </p:txBody>
      </p:sp>
    </p:spTree>
    <p:extLst>
      <p:ext uri="{BB962C8B-B14F-4D97-AF65-F5344CB8AC3E}">
        <p14:creationId xmlns:p14="http://schemas.microsoft.com/office/powerpoint/2010/main" val="444418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4D2FD650-29A2-227D-C59B-84DF10956ECF}"/>
              </a:ext>
            </a:extLst>
          </p:cNvPr>
          <p:cNvSpPr txBox="1"/>
          <p:nvPr/>
        </p:nvSpPr>
        <p:spPr>
          <a:xfrm>
            <a:off x="114300" y="157163"/>
            <a:ext cx="9815513" cy="646331"/>
          </a:xfrm>
          <a:prstGeom prst="rect">
            <a:avLst/>
          </a:prstGeom>
          <a:noFill/>
        </p:spPr>
        <p:txBody>
          <a:bodyPr wrap="square" rtlCol="0">
            <a:spAutoFit/>
          </a:bodyPr>
          <a:lstStyle/>
          <a:p>
            <a:r>
              <a:rPr lang="en-IN" sz="3600" dirty="0"/>
              <a:t>How are we approaching the problem</a:t>
            </a:r>
          </a:p>
        </p:txBody>
      </p:sp>
      <p:sp>
        <p:nvSpPr>
          <p:cNvPr id="5" name="TextBox 4">
            <a:extLst>
              <a:ext uri="{FF2B5EF4-FFF2-40B4-BE49-F238E27FC236}">
                <a16:creationId xmlns="" xmlns:a16="http://schemas.microsoft.com/office/drawing/2014/main" id="{5C753CDE-AE4F-E5A6-A270-547A3CBF453C}"/>
              </a:ext>
            </a:extLst>
          </p:cNvPr>
          <p:cNvSpPr txBox="1"/>
          <p:nvPr/>
        </p:nvSpPr>
        <p:spPr>
          <a:xfrm>
            <a:off x="114299" y="959941"/>
            <a:ext cx="9815513" cy="2677656"/>
          </a:xfrm>
          <a:prstGeom prst="rect">
            <a:avLst/>
          </a:prstGeom>
          <a:noFill/>
        </p:spPr>
        <p:txBody>
          <a:bodyPr wrap="square">
            <a:spAutoFit/>
          </a:bodyPr>
          <a:lstStyle/>
          <a:p>
            <a:pPr marL="457200" indent="-457200">
              <a:buAutoNum type="arabicPeriod"/>
            </a:pPr>
            <a:r>
              <a:rPr lang="en-US" sz="2400" dirty="0">
                <a:solidFill>
                  <a:srgbClr val="091E42"/>
                </a:solidFill>
                <a:latin typeface="freight-text-pro"/>
              </a:rPr>
              <a:t>Data Understanding and Preparation</a:t>
            </a:r>
          </a:p>
          <a:p>
            <a:pPr marL="457200" indent="-457200">
              <a:buAutoNum type="arabicPeriod"/>
            </a:pPr>
            <a:r>
              <a:rPr lang="en-US" sz="2400" dirty="0">
                <a:solidFill>
                  <a:srgbClr val="091E42"/>
                </a:solidFill>
                <a:latin typeface="freight-text-pro"/>
              </a:rPr>
              <a:t>EDA</a:t>
            </a:r>
          </a:p>
          <a:p>
            <a:pPr marL="457200" indent="-457200">
              <a:buAutoNum type="arabicPeriod"/>
            </a:pPr>
            <a:r>
              <a:rPr lang="en-US" sz="2400" dirty="0">
                <a:solidFill>
                  <a:srgbClr val="091E42"/>
                </a:solidFill>
                <a:latin typeface="freight-text-pro"/>
              </a:rPr>
              <a:t>Model Selection and Model Building</a:t>
            </a:r>
          </a:p>
          <a:p>
            <a:pPr marL="457200" indent="-457200">
              <a:buAutoNum type="arabicPeriod"/>
            </a:pPr>
            <a:r>
              <a:rPr lang="en-US" sz="2400" dirty="0">
                <a:solidFill>
                  <a:srgbClr val="091E42"/>
                </a:solidFill>
                <a:latin typeface="freight-text-pro"/>
              </a:rPr>
              <a:t>Model Evaluation</a:t>
            </a:r>
          </a:p>
          <a:p>
            <a:pPr marL="457200" indent="-457200">
              <a:buAutoNum type="arabicPeriod"/>
            </a:pPr>
            <a:r>
              <a:rPr lang="en-US" sz="2400" dirty="0">
                <a:solidFill>
                  <a:srgbClr val="091E42"/>
                </a:solidFill>
                <a:latin typeface="freight-text-pro"/>
              </a:rPr>
              <a:t>Finalizing the best model and the recommendations from it</a:t>
            </a:r>
          </a:p>
          <a:p>
            <a:pPr marL="457200" indent="-457200">
              <a:buAutoNum type="arabicPeriod"/>
            </a:pPr>
            <a:endParaRPr lang="en-US" sz="2400" dirty="0">
              <a:solidFill>
                <a:srgbClr val="091E42"/>
              </a:solidFill>
              <a:latin typeface="freight-text-pro"/>
            </a:endParaRPr>
          </a:p>
          <a:p>
            <a:endParaRPr lang="en-IN" sz="2400" dirty="0"/>
          </a:p>
        </p:txBody>
      </p:sp>
    </p:spTree>
    <p:extLst>
      <p:ext uri="{BB962C8B-B14F-4D97-AF65-F5344CB8AC3E}">
        <p14:creationId xmlns:p14="http://schemas.microsoft.com/office/powerpoint/2010/main" val="4288690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4D2FD650-29A2-227D-C59B-84DF10956ECF}"/>
              </a:ext>
            </a:extLst>
          </p:cNvPr>
          <p:cNvSpPr txBox="1"/>
          <p:nvPr/>
        </p:nvSpPr>
        <p:spPr>
          <a:xfrm>
            <a:off x="114300" y="157163"/>
            <a:ext cx="9815513" cy="646331"/>
          </a:xfrm>
          <a:prstGeom prst="rect">
            <a:avLst/>
          </a:prstGeom>
          <a:noFill/>
        </p:spPr>
        <p:txBody>
          <a:bodyPr wrap="square" rtlCol="0">
            <a:spAutoFit/>
          </a:bodyPr>
          <a:lstStyle/>
          <a:p>
            <a:r>
              <a:rPr lang="en-IN" sz="3600" dirty="0"/>
              <a:t>Understanding the data provided - I</a:t>
            </a:r>
          </a:p>
        </p:txBody>
      </p:sp>
      <p:graphicFrame>
        <p:nvGraphicFramePr>
          <p:cNvPr id="6" name="Chart 5">
            <a:extLst>
              <a:ext uri="{FF2B5EF4-FFF2-40B4-BE49-F238E27FC236}">
                <a16:creationId xmlns="" xmlns:a16="http://schemas.microsoft.com/office/drawing/2014/main" id="{B0BB450C-9F4D-ED41-9111-6F8AA8E3D1A7}"/>
              </a:ext>
            </a:extLst>
          </p:cNvPr>
          <p:cNvGraphicFramePr/>
          <p:nvPr>
            <p:extLst>
              <p:ext uri="{D42A27DB-BD31-4B8C-83A1-F6EECF244321}">
                <p14:modId xmlns:p14="http://schemas.microsoft.com/office/powerpoint/2010/main" val="84972033"/>
              </p:ext>
            </p:extLst>
          </p:nvPr>
        </p:nvGraphicFramePr>
        <p:xfrm>
          <a:off x="0" y="2193607"/>
          <a:ext cx="4495799" cy="351050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 xmlns:a16="http://schemas.microsoft.com/office/drawing/2014/main" id="{98AD2648-6846-03D5-BE53-0684918818C5}"/>
              </a:ext>
            </a:extLst>
          </p:cNvPr>
          <p:cNvSpPr txBox="1"/>
          <p:nvPr/>
        </p:nvSpPr>
        <p:spPr>
          <a:xfrm>
            <a:off x="114300" y="959941"/>
            <a:ext cx="3357563" cy="1077218"/>
          </a:xfrm>
          <a:prstGeom prst="rect">
            <a:avLst/>
          </a:prstGeom>
          <a:noFill/>
        </p:spPr>
        <p:txBody>
          <a:bodyPr wrap="square">
            <a:spAutoFit/>
          </a:bodyPr>
          <a:lstStyle/>
          <a:p>
            <a:pPr algn="just"/>
            <a:r>
              <a:rPr lang="en-US" sz="1600" dirty="0">
                <a:solidFill>
                  <a:srgbClr val="091E42"/>
                </a:solidFill>
                <a:latin typeface="freight-text-pro"/>
              </a:rPr>
              <a:t>The data set </a:t>
            </a:r>
            <a:r>
              <a:rPr lang="en-US" sz="1600" dirty="0" smtClean="0">
                <a:solidFill>
                  <a:srgbClr val="091E42"/>
                </a:solidFill>
                <a:latin typeface="freight-text-pro"/>
              </a:rPr>
              <a:t>captures 1852394  </a:t>
            </a:r>
            <a:r>
              <a:rPr lang="en-US" sz="1600" dirty="0">
                <a:solidFill>
                  <a:srgbClr val="091E42"/>
                </a:solidFill>
                <a:latin typeface="freight-text-pro"/>
              </a:rPr>
              <a:t>transactions across </a:t>
            </a:r>
            <a:r>
              <a:rPr lang="en-US" sz="1600" dirty="0" smtClean="0">
                <a:solidFill>
                  <a:srgbClr val="091E42"/>
                </a:solidFill>
                <a:latin typeface="freight-text-pro"/>
              </a:rPr>
              <a:t>924 </a:t>
            </a:r>
            <a:r>
              <a:rPr lang="en-US" sz="1600" dirty="0">
                <a:solidFill>
                  <a:srgbClr val="091E42"/>
                </a:solidFill>
                <a:latin typeface="freight-text-pro"/>
              </a:rPr>
              <a:t>unique credit cards with </a:t>
            </a:r>
            <a:r>
              <a:rPr lang="en-US" sz="1600" dirty="0" smtClean="0">
                <a:solidFill>
                  <a:srgbClr val="091E42"/>
                </a:solidFill>
                <a:latin typeface="freight-text-pro"/>
              </a:rPr>
              <a:t>0.5% </a:t>
            </a:r>
            <a:r>
              <a:rPr lang="en-US" sz="1600" dirty="0">
                <a:solidFill>
                  <a:srgbClr val="091E42"/>
                </a:solidFill>
                <a:latin typeface="freight-text-pro"/>
              </a:rPr>
              <a:t>of fraudulent transactions</a:t>
            </a:r>
            <a:endParaRPr lang="en-IN" sz="1600" dirty="0"/>
          </a:p>
        </p:txBody>
      </p:sp>
      <mc:AlternateContent xmlns:mc="http://schemas.openxmlformats.org/markup-compatibility/2006">
        <mc:Choice xmlns="" xmlns:cx1="http://schemas.microsoft.com/office/drawing/2015/9/8/chartex" Requires="cx1">
          <p:graphicFrame>
            <p:nvGraphicFramePr>
              <p:cNvPr id="8" name="Chart 7">
                <a:extLst>
                  <a:ext uri="{FF2B5EF4-FFF2-40B4-BE49-F238E27FC236}">
                    <a16:creationId xmlns:a16="http://schemas.microsoft.com/office/drawing/2014/main" id="{CF0838C7-1DBA-1FE8-91D2-4FAC23BD76D1}"/>
                  </a:ext>
                </a:extLst>
              </p:cNvPr>
              <p:cNvGraphicFramePr/>
              <p:nvPr>
                <p:extLst>
                  <p:ext uri="{D42A27DB-BD31-4B8C-83A1-F6EECF244321}">
                    <p14:modId xmlns:p14="http://schemas.microsoft.com/office/powerpoint/2010/main" val="2456821945"/>
                  </p:ext>
                </p:extLst>
              </p:nvPr>
            </p:nvGraphicFramePr>
            <p:xfrm>
              <a:off x="5200650" y="2534959"/>
              <a:ext cx="4572000" cy="2743200"/>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8" name="Chart 7">
                <a:extLst>
                  <a:ext uri="{FF2B5EF4-FFF2-40B4-BE49-F238E27FC236}">
                    <a16:creationId xmlns:cx1="http://schemas.microsoft.com/office/drawing/2015/9/8/chartex" xmlns="" xmlns:a16="http://schemas.microsoft.com/office/drawing/2014/main" id="{CF0838C7-1DBA-1FE8-91D2-4FAC23BD76D1}"/>
                  </a:ext>
                </a:extLst>
              </p:cNvPr>
              <p:cNvPicPr>
                <a:picLocks noGrp="1" noRot="1" noChangeAspect="1" noMove="1" noResize="1" noEditPoints="1" noAdjustHandles="1" noChangeArrowheads="1" noChangeShapeType="1"/>
              </p:cNvPicPr>
              <p:nvPr/>
            </p:nvPicPr>
            <p:blipFill>
              <a:blip r:embed="rId4"/>
              <a:stretch>
                <a:fillRect/>
              </a:stretch>
            </p:blipFill>
            <p:spPr>
              <a:xfrm>
                <a:off x="5200650" y="2534959"/>
                <a:ext cx="4572000" cy="2743200"/>
              </a:xfrm>
              <a:prstGeom prst="rect">
                <a:avLst/>
              </a:prstGeom>
            </p:spPr>
          </p:pic>
        </mc:Fallback>
      </mc:AlternateContent>
      <p:sp>
        <p:nvSpPr>
          <p:cNvPr id="9" name="TextBox 8">
            <a:extLst>
              <a:ext uri="{FF2B5EF4-FFF2-40B4-BE49-F238E27FC236}">
                <a16:creationId xmlns="" xmlns:a16="http://schemas.microsoft.com/office/drawing/2014/main" id="{7B5523B7-ABEF-2DF2-EA44-1A2715B4D6BD}"/>
              </a:ext>
            </a:extLst>
          </p:cNvPr>
          <p:cNvSpPr txBox="1"/>
          <p:nvPr/>
        </p:nvSpPr>
        <p:spPr>
          <a:xfrm>
            <a:off x="5581650" y="959941"/>
            <a:ext cx="3357563" cy="1323439"/>
          </a:xfrm>
          <a:prstGeom prst="rect">
            <a:avLst/>
          </a:prstGeom>
          <a:noFill/>
        </p:spPr>
        <p:txBody>
          <a:bodyPr wrap="square">
            <a:spAutoFit/>
          </a:bodyPr>
          <a:lstStyle/>
          <a:p>
            <a:pPr algn="just"/>
            <a:r>
              <a:rPr lang="en-US" sz="1600" dirty="0">
                <a:solidFill>
                  <a:srgbClr val="091E42"/>
                </a:solidFill>
                <a:latin typeface="freight-text-pro"/>
              </a:rPr>
              <a:t>Interestingly, there are fewer high transacting cards (900+) and ~66% of the cards transact in 3 specific buckets of (200-300), (400-500), (600-700)</a:t>
            </a:r>
          </a:p>
          <a:p>
            <a:pPr algn="just"/>
            <a:endParaRPr lang="en-IN" sz="1600" dirty="0"/>
          </a:p>
        </p:txBody>
      </p:sp>
    </p:spTree>
    <p:extLst>
      <p:ext uri="{BB962C8B-B14F-4D97-AF65-F5344CB8AC3E}">
        <p14:creationId xmlns:p14="http://schemas.microsoft.com/office/powerpoint/2010/main" val="643288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4D2FD650-29A2-227D-C59B-84DF10956ECF}"/>
              </a:ext>
            </a:extLst>
          </p:cNvPr>
          <p:cNvSpPr txBox="1"/>
          <p:nvPr/>
        </p:nvSpPr>
        <p:spPr>
          <a:xfrm>
            <a:off x="114300" y="157163"/>
            <a:ext cx="9815513" cy="646331"/>
          </a:xfrm>
          <a:prstGeom prst="rect">
            <a:avLst/>
          </a:prstGeom>
          <a:noFill/>
        </p:spPr>
        <p:txBody>
          <a:bodyPr wrap="square" rtlCol="0">
            <a:spAutoFit/>
          </a:bodyPr>
          <a:lstStyle/>
          <a:p>
            <a:r>
              <a:rPr lang="en-IN" sz="3600" dirty="0"/>
              <a:t>Understanding the data provided - II</a:t>
            </a:r>
          </a:p>
        </p:txBody>
      </p:sp>
      <p:sp>
        <p:nvSpPr>
          <p:cNvPr id="7" name="TextBox 6">
            <a:extLst>
              <a:ext uri="{FF2B5EF4-FFF2-40B4-BE49-F238E27FC236}">
                <a16:creationId xmlns="" xmlns:a16="http://schemas.microsoft.com/office/drawing/2014/main" id="{98AD2648-6846-03D5-BE53-0684918818C5}"/>
              </a:ext>
            </a:extLst>
          </p:cNvPr>
          <p:cNvSpPr txBox="1"/>
          <p:nvPr/>
        </p:nvSpPr>
        <p:spPr>
          <a:xfrm>
            <a:off x="114300" y="959941"/>
            <a:ext cx="4352925" cy="1323439"/>
          </a:xfrm>
          <a:prstGeom prst="rect">
            <a:avLst/>
          </a:prstGeom>
          <a:noFill/>
        </p:spPr>
        <p:txBody>
          <a:bodyPr wrap="square">
            <a:spAutoFit/>
          </a:bodyPr>
          <a:lstStyle/>
          <a:p>
            <a:pPr algn="just"/>
            <a:r>
              <a:rPr lang="en-US" sz="1600" dirty="0">
                <a:solidFill>
                  <a:srgbClr val="091E42"/>
                </a:solidFill>
                <a:latin typeface="freight-text-pro"/>
              </a:rPr>
              <a:t>Of the 924 credit cards, fraud transactions have happened only in 218 of the cards and 706 has no fraud transactions. Interestingly, only small %age of transactions on a card have fraud transactions as shown in histogram below:</a:t>
            </a:r>
            <a:endParaRPr lang="en-IN" sz="1600" dirty="0"/>
          </a:p>
        </p:txBody>
      </p:sp>
      <mc:AlternateContent xmlns:mc="http://schemas.openxmlformats.org/markup-compatibility/2006">
        <mc:Choice xmlns="" xmlns:cx1="http://schemas.microsoft.com/office/drawing/2015/9/8/chartex" Requires="cx1">
          <p:graphicFrame>
            <p:nvGraphicFramePr>
              <p:cNvPr id="3" name="Chart 2">
                <a:extLst>
                  <a:ext uri="{FF2B5EF4-FFF2-40B4-BE49-F238E27FC236}">
                    <a16:creationId xmlns:a16="http://schemas.microsoft.com/office/drawing/2014/main" id="{64ADB3AD-D2A8-183A-F4D1-3D2A7E4AAF93}"/>
                  </a:ext>
                </a:extLst>
              </p:cNvPr>
              <p:cNvGraphicFramePr/>
              <p:nvPr>
                <p:extLst>
                  <p:ext uri="{D42A27DB-BD31-4B8C-83A1-F6EECF244321}">
                    <p14:modId xmlns:p14="http://schemas.microsoft.com/office/powerpoint/2010/main" val="3119302321"/>
                  </p:ext>
                </p:extLst>
              </p:nvPr>
            </p:nvGraphicFramePr>
            <p:xfrm>
              <a:off x="114300" y="2439827"/>
              <a:ext cx="4352925" cy="3038476"/>
            </p:xfrm>
            <a:graphic>
              <a:graphicData uri="http://schemas.microsoft.com/office/drawing/2014/chartex">
                <cx:chart xmlns:cx="http://schemas.microsoft.com/office/drawing/2014/chartex" xmlns:r="http://schemas.openxmlformats.org/officeDocument/2006/relationships" r:id="rId2"/>
              </a:graphicData>
            </a:graphic>
          </p:graphicFrame>
        </mc:Choice>
        <mc:Fallback>
          <p:pic>
            <p:nvPicPr>
              <p:cNvPr id="3" name="Chart 2">
                <a:extLst>
                  <a:ext uri="{FF2B5EF4-FFF2-40B4-BE49-F238E27FC236}">
                    <a16:creationId xmlns:cx1="http://schemas.microsoft.com/office/drawing/2015/9/8/chartex" xmlns="" xmlns:a16="http://schemas.microsoft.com/office/drawing/2014/main" id="{64ADB3AD-D2A8-183A-F4D1-3D2A7E4AAF93}"/>
                  </a:ext>
                </a:extLst>
              </p:cNvPr>
              <p:cNvPicPr>
                <a:picLocks noGrp="1" noRot="1" noChangeAspect="1" noMove="1" noResize="1" noEditPoints="1" noAdjustHandles="1" noChangeArrowheads="1" noChangeShapeType="1"/>
              </p:cNvPicPr>
              <p:nvPr/>
            </p:nvPicPr>
            <p:blipFill>
              <a:blip r:embed="rId3"/>
              <a:stretch>
                <a:fillRect/>
              </a:stretch>
            </p:blipFill>
            <p:spPr>
              <a:xfrm>
                <a:off x="114300" y="2439827"/>
                <a:ext cx="4352925" cy="3038476"/>
              </a:xfrm>
              <a:prstGeom prst="rect">
                <a:avLst/>
              </a:prstGeom>
            </p:spPr>
          </p:pic>
        </mc:Fallback>
      </mc:AlternateContent>
      <p:sp>
        <p:nvSpPr>
          <p:cNvPr id="4" name="TextBox 3">
            <a:extLst>
              <a:ext uri="{FF2B5EF4-FFF2-40B4-BE49-F238E27FC236}">
                <a16:creationId xmlns="" xmlns:a16="http://schemas.microsoft.com/office/drawing/2014/main" id="{85263B85-0CF1-CB2F-7533-81C0437EDF22}"/>
              </a:ext>
            </a:extLst>
          </p:cNvPr>
          <p:cNvSpPr txBox="1"/>
          <p:nvPr/>
        </p:nvSpPr>
        <p:spPr>
          <a:xfrm>
            <a:off x="5022056" y="959941"/>
            <a:ext cx="4352925" cy="1077218"/>
          </a:xfrm>
          <a:prstGeom prst="rect">
            <a:avLst/>
          </a:prstGeom>
          <a:noFill/>
        </p:spPr>
        <p:txBody>
          <a:bodyPr wrap="square">
            <a:spAutoFit/>
          </a:bodyPr>
          <a:lstStyle/>
          <a:p>
            <a:pPr algn="just"/>
            <a:r>
              <a:rPr lang="en-US" sz="1600" dirty="0">
                <a:solidFill>
                  <a:srgbClr val="091E42"/>
                </a:solidFill>
                <a:latin typeface="freight-text-pro"/>
              </a:rPr>
              <a:t>Considering the Average transaction size for fraud vs non-fraud transactions, it would seem that typically fraudulent transactions happen for high ticket size transactions</a:t>
            </a:r>
            <a:endParaRPr lang="en-IN" sz="1600" dirty="0"/>
          </a:p>
        </p:txBody>
      </p:sp>
      <mc:AlternateContent xmlns:mc="http://schemas.openxmlformats.org/markup-compatibility/2006">
        <mc:Choice xmlns="" xmlns:cx1="http://schemas.microsoft.com/office/drawing/2015/9/8/chartex" Requires="cx1">
          <p:graphicFrame>
            <p:nvGraphicFramePr>
              <p:cNvPr id="5" name="Chart 4">
                <a:extLst>
                  <a:ext uri="{FF2B5EF4-FFF2-40B4-BE49-F238E27FC236}">
                    <a16:creationId xmlns:a16="http://schemas.microsoft.com/office/drawing/2014/main" id="{387EFA6F-D774-6A91-997A-4DCEFBD2D68C}"/>
                  </a:ext>
                </a:extLst>
              </p:cNvPr>
              <p:cNvGraphicFramePr/>
              <p:nvPr>
                <p:extLst>
                  <p:ext uri="{D42A27DB-BD31-4B8C-83A1-F6EECF244321}">
                    <p14:modId xmlns:p14="http://schemas.microsoft.com/office/powerpoint/2010/main" val="3745410241"/>
                  </p:ext>
                </p:extLst>
              </p:nvPr>
            </p:nvGraphicFramePr>
            <p:xfrm>
              <a:off x="4624388" y="2439826"/>
              <a:ext cx="3100389" cy="3560923"/>
            </p:xfrm>
            <a:graphic>
              <a:graphicData uri="http://schemas.microsoft.com/office/drawing/2014/chartex">
                <cx:chart xmlns:cx="http://schemas.microsoft.com/office/drawing/2014/chartex" xmlns:r="http://schemas.openxmlformats.org/officeDocument/2006/relationships" r:id="rId4"/>
              </a:graphicData>
            </a:graphic>
          </p:graphicFrame>
        </mc:Choice>
        <mc:Fallback>
          <p:pic>
            <p:nvPicPr>
              <p:cNvPr id="5" name="Chart 4">
                <a:extLst>
                  <a:ext uri="{FF2B5EF4-FFF2-40B4-BE49-F238E27FC236}">
                    <a16:creationId xmlns:cx1="http://schemas.microsoft.com/office/drawing/2015/9/8/chartex" xmlns="" xmlns:a16="http://schemas.microsoft.com/office/drawing/2014/main" id="{387EFA6F-D774-6A91-997A-4DCEFBD2D68C}"/>
                  </a:ext>
                </a:extLst>
              </p:cNvPr>
              <p:cNvPicPr>
                <a:picLocks noGrp="1" noRot="1" noChangeAspect="1" noMove="1" noResize="1" noEditPoints="1" noAdjustHandles="1" noChangeArrowheads="1" noChangeShapeType="1"/>
              </p:cNvPicPr>
              <p:nvPr/>
            </p:nvPicPr>
            <p:blipFill>
              <a:blip r:embed="rId5"/>
              <a:stretch>
                <a:fillRect/>
              </a:stretch>
            </p:blipFill>
            <p:spPr>
              <a:xfrm>
                <a:off x="4624388" y="2439826"/>
                <a:ext cx="3100389" cy="3560923"/>
              </a:xfrm>
              <a:prstGeom prst="rect">
                <a:avLst/>
              </a:prstGeom>
            </p:spPr>
          </p:pic>
        </mc:Fallback>
      </mc:AlternateContent>
      <p:pic>
        <p:nvPicPr>
          <p:cNvPr id="10" name="Picture 9">
            <a:extLst>
              <a:ext uri="{FF2B5EF4-FFF2-40B4-BE49-F238E27FC236}">
                <a16:creationId xmlns="" xmlns:a16="http://schemas.microsoft.com/office/drawing/2014/main" id="{E9B785F5-4A6A-683F-37A2-4DB99F8651F5}"/>
              </a:ext>
            </a:extLst>
          </p:cNvPr>
          <p:cNvPicPr>
            <a:picLocks noChangeAspect="1"/>
          </p:cNvPicPr>
          <p:nvPr/>
        </p:nvPicPr>
        <p:blipFill>
          <a:blip r:embed="rId6"/>
          <a:stretch>
            <a:fillRect/>
          </a:stretch>
        </p:blipFill>
        <p:spPr>
          <a:xfrm>
            <a:off x="7881940" y="2439825"/>
            <a:ext cx="2751647" cy="3458233"/>
          </a:xfrm>
          <a:prstGeom prst="rect">
            <a:avLst/>
          </a:prstGeom>
        </p:spPr>
      </p:pic>
    </p:spTree>
    <p:extLst>
      <p:ext uri="{BB962C8B-B14F-4D97-AF65-F5344CB8AC3E}">
        <p14:creationId xmlns:p14="http://schemas.microsoft.com/office/powerpoint/2010/main" val="954826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4D2FD650-29A2-227D-C59B-84DF10956ECF}"/>
              </a:ext>
            </a:extLst>
          </p:cNvPr>
          <p:cNvSpPr txBox="1"/>
          <p:nvPr/>
        </p:nvSpPr>
        <p:spPr>
          <a:xfrm>
            <a:off x="114300" y="157163"/>
            <a:ext cx="9815513" cy="646331"/>
          </a:xfrm>
          <a:prstGeom prst="rect">
            <a:avLst/>
          </a:prstGeom>
          <a:noFill/>
        </p:spPr>
        <p:txBody>
          <a:bodyPr wrap="square" rtlCol="0">
            <a:spAutoFit/>
          </a:bodyPr>
          <a:lstStyle/>
          <a:p>
            <a:r>
              <a:rPr lang="en-IN" sz="3600" dirty="0"/>
              <a:t>Insights from EDA I</a:t>
            </a:r>
          </a:p>
        </p:txBody>
      </p:sp>
      <p:pic>
        <p:nvPicPr>
          <p:cNvPr id="4" name="Picture 3">
            <a:extLst>
              <a:ext uri="{FF2B5EF4-FFF2-40B4-BE49-F238E27FC236}">
                <a16:creationId xmlns="" xmlns:a16="http://schemas.microsoft.com/office/drawing/2014/main" id="{E0F677F4-5781-203A-BF2E-40CCB67A9A50}"/>
              </a:ext>
            </a:extLst>
          </p:cNvPr>
          <p:cNvPicPr>
            <a:picLocks noChangeAspect="1"/>
          </p:cNvPicPr>
          <p:nvPr/>
        </p:nvPicPr>
        <p:blipFill>
          <a:blip r:embed="rId2"/>
          <a:stretch>
            <a:fillRect/>
          </a:stretch>
        </p:blipFill>
        <p:spPr>
          <a:xfrm>
            <a:off x="114301" y="999921"/>
            <a:ext cx="5600700" cy="4286454"/>
          </a:xfrm>
          <a:prstGeom prst="rect">
            <a:avLst/>
          </a:prstGeom>
        </p:spPr>
      </p:pic>
      <p:pic>
        <p:nvPicPr>
          <p:cNvPr id="5" name="Picture 4">
            <a:extLst>
              <a:ext uri="{FF2B5EF4-FFF2-40B4-BE49-F238E27FC236}">
                <a16:creationId xmlns="" xmlns:a16="http://schemas.microsoft.com/office/drawing/2014/main" id="{01268975-17D5-C496-740F-763D2888E1F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72125" y="871328"/>
            <a:ext cx="6505574" cy="4286454"/>
          </a:xfrm>
          <a:prstGeom prst="rect">
            <a:avLst/>
          </a:prstGeom>
          <a:noFill/>
          <a:ln>
            <a:noFill/>
          </a:ln>
        </p:spPr>
      </p:pic>
      <p:sp>
        <p:nvSpPr>
          <p:cNvPr id="6" name="TextBox 5">
            <a:extLst>
              <a:ext uri="{FF2B5EF4-FFF2-40B4-BE49-F238E27FC236}">
                <a16:creationId xmlns="" xmlns:a16="http://schemas.microsoft.com/office/drawing/2014/main" id="{353E871F-ABBB-960A-9BF7-F4B4CE2711D9}"/>
              </a:ext>
            </a:extLst>
          </p:cNvPr>
          <p:cNvSpPr txBox="1"/>
          <p:nvPr/>
        </p:nvSpPr>
        <p:spPr>
          <a:xfrm>
            <a:off x="0" y="5157776"/>
            <a:ext cx="11907427" cy="1938992"/>
          </a:xfrm>
          <a:prstGeom prst="rect">
            <a:avLst/>
          </a:prstGeom>
          <a:noFill/>
        </p:spPr>
        <p:txBody>
          <a:bodyPr wrap="square" rtlCol="0">
            <a:spAutoFit/>
          </a:bodyPr>
          <a:lstStyle/>
          <a:p>
            <a:pPr marL="285750" indent="-285750">
              <a:buFont typeface="Wingdings" panose="05000000000000000000" pitchFamily="2" charset="2"/>
              <a:buChar char="§"/>
            </a:pPr>
            <a:r>
              <a:rPr lang="en-IN" sz="2000" dirty="0"/>
              <a:t>From the above graph on shopping category wise distribution charts, it is evident that most of the fraud is encountered during grocery POS transactions . Shopping net equally contributes to the fraudulent transactions</a:t>
            </a:r>
          </a:p>
          <a:p>
            <a:endParaRPr lang="en-IN" sz="2000" dirty="0"/>
          </a:p>
          <a:p>
            <a:pPr marL="285750" indent="-285750">
              <a:buFont typeface="Wingdings" panose="05000000000000000000" pitchFamily="2" charset="2"/>
              <a:buChar char="§"/>
            </a:pPr>
            <a:r>
              <a:rPr lang="en-US" sz="2000" dirty="0"/>
              <a:t>T</a:t>
            </a:r>
            <a:r>
              <a:rPr lang="en-US" sz="2000" b="0" dirty="0">
                <a:effectLst/>
              </a:rPr>
              <a:t>op 5 states which has most fraud transactions are Texas, New </a:t>
            </a:r>
            <a:r>
              <a:rPr lang="en-US" sz="2000" dirty="0"/>
              <a:t>Y</a:t>
            </a:r>
            <a:r>
              <a:rPr lang="en-US" sz="2000" b="0" dirty="0">
                <a:effectLst/>
              </a:rPr>
              <a:t>ork, PA, California and Ohio.</a:t>
            </a:r>
          </a:p>
          <a:p>
            <a:endParaRPr lang="en-IN" sz="2000" dirty="0"/>
          </a:p>
        </p:txBody>
      </p:sp>
    </p:spTree>
    <p:extLst>
      <p:ext uri="{BB962C8B-B14F-4D97-AF65-F5344CB8AC3E}">
        <p14:creationId xmlns:p14="http://schemas.microsoft.com/office/powerpoint/2010/main" val="952038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4D2FD650-29A2-227D-C59B-84DF10956ECF}"/>
              </a:ext>
            </a:extLst>
          </p:cNvPr>
          <p:cNvSpPr txBox="1"/>
          <p:nvPr/>
        </p:nvSpPr>
        <p:spPr>
          <a:xfrm>
            <a:off x="114300" y="157163"/>
            <a:ext cx="9815513" cy="646331"/>
          </a:xfrm>
          <a:prstGeom prst="rect">
            <a:avLst/>
          </a:prstGeom>
          <a:noFill/>
        </p:spPr>
        <p:txBody>
          <a:bodyPr wrap="square" rtlCol="0">
            <a:spAutoFit/>
          </a:bodyPr>
          <a:lstStyle/>
          <a:p>
            <a:r>
              <a:rPr lang="en-IN" sz="3600" dirty="0"/>
              <a:t>Insights from EDA II</a:t>
            </a:r>
          </a:p>
        </p:txBody>
      </p:sp>
      <p:sp>
        <p:nvSpPr>
          <p:cNvPr id="6" name="TextBox 5">
            <a:extLst>
              <a:ext uri="{FF2B5EF4-FFF2-40B4-BE49-F238E27FC236}">
                <a16:creationId xmlns="" xmlns:a16="http://schemas.microsoft.com/office/drawing/2014/main" id="{353E871F-ABBB-960A-9BF7-F4B4CE2711D9}"/>
              </a:ext>
            </a:extLst>
          </p:cNvPr>
          <p:cNvSpPr txBox="1"/>
          <p:nvPr/>
        </p:nvSpPr>
        <p:spPr>
          <a:xfrm>
            <a:off x="7353983" y="995044"/>
            <a:ext cx="4018867" cy="3416320"/>
          </a:xfrm>
          <a:prstGeom prst="rect">
            <a:avLst/>
          </a:prstGeom>
          <a:noFill/>
        </p:spPr>
        <p:txBody>
          <a:bodyPr wrap="square" rtlCol="0">
            <a:spAutoFit/>
          </a:bodyPr>
          <a:lstStyle/>
          <a:p>
            <a:pPr marL="285750" indent="-285750">
              <a:buFont typeface="Wingdings" panose="05000000000000000000" pitchFamily="2" charset="2"/>
              <a:buChar char="§"/>
            </a:pPr>
            <a:r>
              <a:rPr lang="en-IN" dirty="0"/>
              <a:t>Max fraudulent transactions were seen during the month of December, could be holiday season where people tend to buy more which gives more chance to fraudsters to make a transaction</a:t>
            </a:r>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r>
              <a:rPr lang="en-US" b="0" dirty="0">
                <a:effectLst/>
              </a:rPr>
              <a:t>From below graph ,evident that most of the transactions a</a:t>
            </a:r>
            <a:r>
              <a:rPr lang="en-US" dirty="0"/>
              <a:t>re late nights when making a fraudulent transaction becomes easy </a:t>
            </a:r>
            <a:endParaRPr lang="en-US" b="0" dirty="0">
              <a:effectLst/>
            </a:endParaRPr>
          </a:p>
          <a:p>
            <a:endParaRPr lang="en-IN" dirty="0"/>
          </a:p>
        </p:txBody>
      </p:sp>
      <p:pic>
        <p:nvPicPr>
          <p:cNvPr id="3" name="Picture 2">
            <a:extLst>
              <a:ext uri="{FF2B5EF4-FFF2-40B4-BE49-F238E27FC236}">
                <a16:creationId xmlns="" xmlns:a16="http://schemas.microsoft.com/office/drawing/2014/main" id="{B645FB6C-4C68-4650-F534-ABDCC8000F9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2202" y="1195069"/>
            <a:ext cx="6764385" cy="3072636"/>
          </a:xfrm>
          <a:prstGeom prst="rect">
            <a:avLst/>
          </a:prstGeom>
          <a:noFill/>
          <a:ln w="19050">
            <a:solidFill>
              <a:schemeClr val="tx1"/>
            </a:solidFill>
          </a:ln>
        </p:spPr>
      </p:pic>
      <p:pic>
        <p:nvPicPr>
          <p:cNvPr id="7" name="Picture 6">
            <a:extLst>
              <a:ext uri="{FF2B5EF4-FFF2-40B4-BE49-F238E27FC236}">
                <a16:creationId xmlns="" xmlns:a16="http://schemas.microsoft.com/office/drawing/2014/main" id="{6960E0B1-5566-0C34-20C1-67BA8724DD4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2203" y="4459255"/>
            <a:ext cx="10807747" cy="1911350"/>
          </a:xfrm>
          <a:prstGeom prst="rect">
            <a:avLst/>
          </a:prstGeom>
          <a:noFill/>
          <a:ln w="19050">
            <a:solidFill>
              <a:schemeClr val="tx1"/>
            </a:solidFill>
          </a:ln>
        </p:spPr>
      </p:pic>
    </p:spTree>
    <p:extLst>
      <p:ext uri="{BB962C8B-B14F-4D97-AF65-F5344CB8AC3E}">
        <p14:creationId xmlns:p14="http://schemas.microsoft.com/office/powerpoint/2010/main" val="1853120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4D2FD650-29A2-227D-C59B-84DF10956ECF}"/>
              </a:ext>
            </a:extLst>
          </p:cNvPr>
          <p:cNvSpPr txBox="1"/>
          <p:nvPr/>
        </p:nvSpPr>
        <p:spPr>
          <a:xfrm>
            <a:off x="114300" y="157163"/>
            <a:ext cx="9815513" cy="646331"/>
          </a:xfrm>
          <a:prstGeom prst="rect">
            <a:avLst/>
          </a:prstGeom>
          <a:noFill/>
        </p:spPr>
        <p:txBody>
          <a:bodyPr wrap="square" rtlCol="0">
            <a:spAutoFit/>
          </a:bodyPr>
          <a:lstStyle/>
          <a:p>
            <a:r>
              <a:rPr lang="en-IN" sz="3600" dirty="0"/>
              <a:t>Insights from EDA III</a:t>
            </a:r>
          </a:p>
        </p:txBody>
      </p:sp>
      <p:sp>
        <p:nvSpPr>
          <p:cNvPr id="6" name="TextBox 5">
            <a:extLst>
              <a:ext uri="{FF2B5EF4-FFF2-40B4-BE49-F238E27FC236}">
                <a16:creationId xmlns="" xmlns:a16="http://schemas.microsoft.com/office/drawing/2014/main" id="{353E871F-ABBB-960A-9BF7-F4B4CE2711D9}"/>
              </a:ext>
            </a:extLst>
          </p:cNvPr>
          <p:cNvSpPr txBox="1"/>
          <p:nvPr/>
        </p:nvSpPr>
        <p:spPr>
          <a:xfrm>
            <a:off x="257175" y="5157776"/>
            <a:ext cx="11650252" cy="1323439"/>
          </a:xfrm>
          <a:prstGeom prst="rect">
            <a:avLst/>
          </a:prstGeom>
          <a:noFill/>
        </p:spPr>
        <p:txBody>
          <a:bodyPr wrap="square" rtlCol="0">
            <a:spAutoFit/>
          </a:bodyPr>
          <a:lstStyle/>
          <a:p>
            <a:pPr marL="285750" indent="-285750">
              <a:buFont typeface="Wingdings" panose="05000000000000000000" pitchFamily="2" charset="2"/>
              <a:buChar char="§"/>
            </a:pPr>
            <a:r>
              <a:rPr lang="en-IN" sz="2000" dirty="0"/>
              <a:t>Mostly weekends are susceptible to fraudulent transactions as this is the time when most of the shopping is done </a:t>
            </a:r>
          </a:p>
          <a:p>
            <a:pPr marL="285750" indent="-285750">
              <a:buFont typeface="Wingdings" panose="05000000000000000000" pitchFamily="2" charset="2"/>
              <a:buChar char="§"/>
            </a:pPr>
            <a:r>
              <a:rPr lang="en-US" sz="2000" dirty="0"/>
              <a:t>No huge variation is found in the fraudulent behaviors based on the gender of who has made a transactions</a:t>
            </a:r>
            <a:endParaRPr lang="en-IN" sz="2000" dirty="0"/>
          </a:p>
        </p:txBody>
      </p:sp>
      <p:pic>
        <p:nvPicPr>
          <p:cNvPr id="3" name="Picture 2">
            <a:extLst>
              <a:ext uri="{FF2B5EF4-FFF2-40B4-BE49-F238E27FC236}">
                <a16:creationId xmlns="" xmlns:a16="http://schemas.microsoft.com/office/drawing/2014/main" id="{0AAB9DFE-9E01-19F4-EFE9-089819643C1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300" y="1069285"/>
            <a:ext cx="6643688" cy="3817040"/>
          </a:xfrm>
          <a:prstGeom prst="rect">
            <a:avLst/>
          </a:prstGeom>
          <a:noFill/>
          <a:ln>
            <a:noFill/>
          </a:ln>
        </p:spPr>
      </p:pic>
      <p:pic>
        <p:nvPicPr>
          <p:cNvPr id="7" name="Picture 6">
            <a:extLst>
              <a:ext uri="{FF2B5EF4-FFF2-40B4-BE49-F238E27FC236}">
                <a16:creationId xmlns="" xmlns:a16="http://schemas.microsoft.com/office/drawing/2014/main" id="{757BEEB5-E01D-EB47-0DAB-C91B2D1AF9A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70948" y="1004197"/>
            <a:ext cx="4836479" cy="3952875"/>
          </a:xfrm>
          <a:prstGeom prst="rect">
            <a:avLst/>
          </a:prstGeom>
          <a:noFill/>
          <a:ln>
            <a:noFill/>
          </a:ln>
        </p:spPr>
      </p:pic>
    </p:spTree>
    <p:extLst>
      <p:ext uri="{BB962C8B-B14F-4D97-AF65-F5344CB8AC3E}">
        <p14:creationId xmlns:p14="http://schemas.microsoft.com/office/powerpoint/2010/main" val="506674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2575</TotalTime>
  <Words>1254</Words>
  <Application>Microsoft Office PowerPoint</Application>
  <PresentationFormat>Widescreen</PresentationFormat>
  <Paragraphs>94</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Consolas</vt:lpstr>
      <vt:lpstr>freight-text-pro</vt:lpstr>
      <vt:lpstr>Trebuchet MS</vt:lpstr>
      <vt:lpstr>Wingdings</vt:lpstr>
      <vt:lpstr>Wingdings 3</vt:lpstr>
      <vt:lpstr>Facet</vt:lpstr>
      <vt:lpstr>CREDIT CARD FRAUD ANALYSIS CAPSTONE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Sanjeebani Mishra</dc:creator>
  <cp:lastModifiedBy>Microsoft account</cp:lastModifiedBy>
  <cp:revision>26</cp:revision>
  <dcterms:created xsi:type="dcterms:W3CDTF">2023-08-13T13:50:49Z</dcterms:created>
  <dcterms:modified xsi:type="dcterms:W3CDTF">2023-08-15T14:12:42Z</dcterms:modified>
</cp:coreProperties>
</file>