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60" r:id="rId4"/>
    <p:sldId id="259" r:id="rId5"/>
    <p:sldId id="261" r:id="rId6"/>
    <p:sldId id="263" r:id="rId7"/>
    <p:sldId id="257" r:id="rId8"/>
    <p:sldId id="264" r:id="rId9"/>
    <p:sldId id="25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7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8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0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36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50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7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5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7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46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3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3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73" y="2516044"/>
            <a:ext cx="10515600" cy="1325563"/>
          </a:xfr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+mn-lt"/>
              </a:rPr>
              <a:t>IMPACT OF CUSTOMER PREFERENCES ON REVENUE FOR AIRBNB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72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altLang="en-US" sz="3200" b="1" dirty="0">
                <a:solidFill>
                  <a:prstClr val="black"/>
                </a:solidFill>
                <a:latin typeface="+mn-lt"/>
                <a:ea typeface="Lato Semibold" panose="020F0502020204030203" pitchFamily="34" charset="0"/>
                <a:cs typeface="Lato Semibold" panose="020F0502020204030203" pitchFamily="34" charset="0"/>
              </a:rPr>
              <a:t>APPENDIX - DATA </a:t>
            </a:r>
            <a:r>
              <a:rPr lang="en-US" altLang="en-US" sz="3200" b="1" dirty="0" smtClean="0">
                <a:solidFill>
                  <a:prstClr val="black"/>
                </a:solidFill>
                <a:latin typeface="+mn-lt"/>
                <a:ea typeface="Lato Semibold" panose="020F0502020204030203" pitchFamily="34" charset="0"/>
                <a:cs typeface="Lato Semibold" panose="020F0502020204030203" pitchFamily="34" charset="0"/>
              </a:rPr>
              <a:t>ASSUMPTIONS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8117"/>
            <a:ext cx="10515600" cy="1756065"/>
          </a:xfr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There were certain gaps due to missing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last review date has been considered for date timeline.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latitude and longitude column is clubbed to get a location.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20% of the null values were deleted.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3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AGENDA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782" y="2085542"/>
            <a:ext cx="4530436" cy="3920403"/>
          </a:xfr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Objective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Background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Key </a:t>
            </a:r>
            <a:r>
              <a:rPr lang="en-US" dirty="0" smtClean="0"/>
              <a:t>findings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Recommendations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Appendix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 Data </a:t>
            </a:r>
            <a:r>
              <a:rPr lang="en-US" sz="2800" dirty="0" smtClean="0"/>
              <a:t>sources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 Data </a:t>
            </a:r>
            <a:r>
              <a:rPr lang="en-US" sz="2800" dirty="0" smtClean="0"/>
              <a:t>methodology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Data </a:t>
            </a:r>
            <a:r>
              <a:rPr lang="en-US" sz="2800" dirty="0" smtClean="0"/>
              <a:t>model assumptions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750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smtClean="0">
                <a:latin typeface="+mn-lt"/>
              </a:rPr>
              <a:t>OBJECTIVE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9080"/>
            <a:ext cx="10515600" cy="1863148"/>
          </a:xfr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latin typeface="Lato`"/>
              </a:rPr>
              <a:t> </a:t>
            </a:r>
            <a:r>
              <a:rPr lang="en-US" dirty="0" smtClean="0"/>
              <a:t>Improve our shared understanding about the market conditions 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 Improve our shared understanding about our customers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 Provide early recommendations to our marketing and operations teams.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9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BACKGROUND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4944"/>
            <a:ext cx="10515600" cy="1998230"/>
          </a:xfr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Manhattan and Brooklyn contributes </a:t>
            </a:r>
            <a:r>
              <a:rPr lang="en-US" dirty="0"/>
              <a:t>a</a:t>
            </a:r>
            <a:r>
              <a:rPr lang="en-US" dirty="0" smtClean="0"/>
              <a:t>round 90% of the revenue collected.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taten island gets lowest count on reviews with just 1% of the total.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Availability of rooms is the lowest for Brooklyn 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6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8884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latin typeface="+mn-lt"/>
              </a:rPr>
              <a:t>LESSER REVENUE FROM SMALLER CITIES IS IMPACTING THE OVERALL GROWTH.</a:t>
            </a:r>
            <a:endParaRPr lang="en-IN" sz="28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264" y="2045709"/>
            <a:ext cx="1762559" cy="1612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17495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below bubble chart shows prices area wise: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008489"/>
            <a:ext cx="4076701" cy="415498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The top 2 cities(Manhattan and Brooklyn) are contributing 90% as compared to rest.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On an average 142 is charged per night at different listings.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About 72% revenue is from entire home or an apartment followed by private room </a:t>
            </a:r>
            <a:r>
              <a:rPr lang="en-US" sz="2400" dirty="0"/>
              <a:t>w</a:t>
            </a:r>
            <a:r>
              <a:rPr lang="en-US" sz="2400" dirty="0" smtClean="0"/>
              <a:t>ith 27%.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6010" y="1715266"/>
            <a:ext cx="4582390" cy="48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+mn-lt"/>
              </a:rPr>
              <a:t>ROOM TYPE CAN HELP YOU TARGET PARTICULAR CUSTOMERS</a:t>
            </a:r>
            <a:endParaRPr lang="en-IN" sz="2400" b="1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089" y="3386668"/>
            <a:ext cx="4459111" cy="3234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890" y="3036709"/>
            <a:ext cx="4255910" cy="34882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3778" y="1441970"/>
            <a:ext cx="10747022" cy="12003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The availability of Shared room is just 1% of the 3 categories.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About 97% of the rooms available are Entire home and Private room.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The average price across the category is the most with about 57%.</a:t>
            </a:r>
          </a:p>
        </p:txBody>
      </p:sp>
    </p:spTree>
    <p:extLst>
      <p:ext uri="{BB962C8B-B14F-4D97-AF65-F5344CB8AC3E}">
        <p14:creationId xmlns:p14="http://schemas.microsoft.com/office/powerpoint/2010/main" val="5869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AREAS OF IMPROVEMENT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710" y="2795155"/>
            <a:ext cx="8468590" cy="1652154"/>
          </a:xfrm>
          <a:ln w="381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Target </a:t>
            </a:r>
            <a:r>
              <a:rPr lang="en-US" dirty="0" smtClean="0"/>
              <a:t>more on the small cities.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Increase </a:t>
            </a:r>
            <a:r>
              <a:rPr lang="en-US" dirty="0" smtClean="0"/>
              <a:t>the reviews for the lesser known areas.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Increase </a:t>
            </a:r>
            <a:r>
              <a:rPr lang="en-US" dirty="0" smtClean="0"/>
              <a:t>the availability.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1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155" y="676854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prstClr val="black"/>
                </a:solidFill>
                <a:latin typeface="+mn-lt"/>
                <a:ea typeface="Lato Semibold" panose="020F0502020204030203" pitchFamily="34" charset="0"/>
                <a:cs typeface="Lato Semibold" panose="020F0502020204030203" pitchFamily="34" charset="0"/>
              </a:rPr>
              <a:t>APPENDIX - DATA METHODOLOGY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982" y="2656898"/>
            <a:ext cx="9258300" cy="2154093"/>
          </a:xfrm>
          <a:ln w="381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following are the sources of our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The excel sheet provided with various listings their name, location, availability in the NYC.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The reviews data such as review count, reviews per month.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team gathered information through online 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36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2588"/>
            <a:ext cx="9144000" cy="581747"/>
          </a:xfrm>
        </p:spPr>
        <p:txBody>
          <a:bodyPr>
            <a:noAutofit/>
          </a:bodyPr>
          <a:lstStyle/>
          <a:p>
            <a:pPr lvl="0" defTabSz="914126" eaLnBrk="0" fontAlgn="base" hangingPunct="0">
              <a:spcAft>
                <a:spcPct val="0"/>
              </a:spcAft>
              <a:defRPr/>
            </a:pPr>
            <a:r>
              <a:rPr lang="en-US" altLang="en-US" sz="3200" b="1" dirty="0">
                <a:solidFill>
                  <a:prstClr val="black"/>
                </a:solidFill>
                <a:latin typeface="+mn-lt"/>
                <a:ea typeface="Lato Semibold" panose="020F0502020204030203" pitchFamily="34" charset="0"/>
                <a:cs typeface="Lato Semibold" panose="020F0502020204030203" pitchFamily="34" charset="0"/>
              </a:rPr>
              <a:t>APPENDIX - DATA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8255"/>
            <a:ext cx="9144000" cy="2156323"/>
          </a:xfr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smtClean="0"/>
              <a:t>The analysis on the </a:t>
            </a:r>
            <a:r>
              <a:rPr lang="en-US" sz="2800" dirty="0" err="1"/>
              <a:t>A</a:t>
            </a:r>
            <a:r>
              <a:rPr lang="en-US" sz="2800" dirty="0" err="1" smtClean="0"/>
              <a:t>irbnb</a:t>
            </a:r>
            <a:r>
              <a:rPr lang="en-US" sz="2800" dirty="0" smtClean="0"/>
              <a:t> dataset included: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 smtClean="0"/>
              <a:t> Cleaning </a:t>
            </a:r>
            <a:r>
              <a:rPr lang="en-US" sz="2800" dirty="0" smtClean="0"/>
              <a:t>the data set using </a:t>
            </a:r>
            <a:r>
              <a:rPr lang="en-US" sz="2800" dirty="0" err="1" smtClean="0"/>
              <a:t>Jupyter</a:t>
            </a:r>
            <a:r>
              <a:rPr lang="en-US" sz="2800" dirty="0" smtClean="0"/>
              <a:t> notebook.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 smtClean="0"/>
              <a:t> Using </a:t>
            </a:r>
            <a:r>
              <a:rPr lang="en-US" sz="2800" dirty="0" smtClean="0"/>
              <a:t>pivot table to compare.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 smtClean="0"/>
              <a:t> Using </a:t>
            </a:r>
            <a:r>
              <a:rPr lang="en-US" sz="2800" dirty="0" smtClean="0"/>
              <a:t>tableau to create bubble graph and pie charts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52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381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Lato Semibold</vt:lpstr>
      <vt:lpstr>Lato`</vt:lpstr>
      <vt:lpstr>Wingdings</vt:lpstr>
      <vt:lpstr>Office Theme</vt:lpstr>
      <vt:lpstr>IMPACT OF CUSTOMER PREFERENCES ON REVENUE FOR AIRBNB</vt:lpstr>
      <vt:lpstr>AGENDA</vt:lpstr>
      <vt:lpstr>OBJECTIVE</vt:lpstr>
      <vt:lpstr>BACKGROUND</vt:lpstr>
      <vt:lpstr>LESSER REVENUE FROM SMALLER CITIES IS IMPACTING THE OVERALL GROWTH.</vt:lpstr>
      <vt:lpstr>ROOM TYPE CAN HELP YOU TARGET PARTICULAR CUSTOMERS</vt:lpstr>
      <vt:lpstr>AREAS OF IMPROVEMENT</vt:lpstr>
      <vt:lpstr>APPENDIX - DATA METHODOLOGY</vt:lpstr>
      <vt:lpstr>APPENDIX - DATA METHODOLOGY</vt:lpstr>
      <vt:lpstr>APPENDIX - DATA ASSUMPTIONS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 - DATA METHODOLOGY</dc:title>
  <dc:creator>Microsoft account</dc:creator>
  <cp:lastModifiedBy>Microsoft account</cp:lastModifiedBy>
  <cp:revision>50</cp:revision>
  <dcterms:created xsi:type="dcterms:W3CDTF">2023-05-02T10:36:09Z</dcterms:created>
  <dcterms:modified xsi:type="dcterms:W3CDTF">2023-05-06T10:25:27Z</dcterms:modified>
</cp:coreProperties>
</file>