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35" y="-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0220" y="1950720"/>
            <a:ext cx="11704320" cy="2600960"/>
          </a:xfrm>
        </p:spPr>
        <p:txBody>
          <a:bodyPr vert="horz" lIns="65023" tIns="0" rIns="65023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6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950720" y="4738415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840" y="866987"/>
            <a:ext cx="10078720" cy="260096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6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840" y="3566629"/>
            <a:ext cx="10078720" cy="2147146"/>
          </a:xfrm>
        </p:spPr>
        <p:txBody>
          <a:bodyPr anchor="t"/>
          <a:lstStyle>
            <a:lvl1pPr marL="104037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0827" y="9125938"/>
            <a:ext cx="1083733" cy="519289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11704320" cy="16256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1"/>
            <a:ext cx="5746045" cy="1067928"/>
          </a:xfrm>
        </p:spPr>
        <p:txBody>
          <a:bodyPr anchor="ctr"/>
          <a:lstStyle>
            <a:lvl1pPr marL="0" indent="0">
              <a:buNone/>
              <a:defRPr sz="3400" b="0" cap="all" baseline="0">
                <a:solidFill>
                  <a:schemeClr val="tx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6259" y="2183271"/>
            <a:ext cx="5748302" cy="1067928"/>
          </a:xfrm>
        </p:spPr>
        <p:txBody>
          <a:bodyPr anchor="ctr"/>
          <a:lstStyle>
            <a:lvl1pPr marL="0" indent="0">
              <a:buNone/>
              <a:defRPr sz="3400" b="0" cap="all" baseline="0">
                <a:solidFill>
                  <a:schemeClr val="tx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50240" y="3359574"/>
            <a:ext cx="5746045" cy="5353192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359574"/>
            <a:ext cx="5748302" cy="5353192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31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50241" y="2167468"/>
            <a:ext cx="4278490" cy="6545298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3100"/>
            </a:lvl3pPr>
            <a:lvl4pPr>
              <a:defRPr sz="28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960" y="866986"/>
            <a:ext cx="7802880" cy="742810"/>
          </a:xfrm>
        </p:spPr>
        <p:txBody>
          <a:bodyPr lIns="65023" rIns="65023" bIns="0" anchor="b">
            <a:sp3d prstMaterial="softEdge"/>
          </a:bodyPr>
          <a:lstStyle>
            <a:lvl1pPr algn="ctr">
              <a:buNone/>
              <a:defRPr sz="2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00960" y="2605476"/>
            <a:ext cx="7802880" cy="5635413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46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0960" y="1659431"/>
            <a:ext cx="7802880" cy="754278"/>
          </a:xfrm>
        </p:spPr>
        <p:txBody>
          <a:bodyPr lIns="65023" tIns="65023" rIns="65023" anchor="t"/>
          <a:lstStyle>
            <a:lvl1pPr marL="0" indent="0" algn="ct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46" tIns="65023" rIns="130046" bIns="65023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11704320" cy="6697472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0240" y="9125938"/>
            <a:ext cx="3034453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l" eaLnBrk="1" latinLnBrk="0" hangingPunct="1">
              <a:defRPr kumimoji="0" sz="17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443307" y="9125938"/>
            <a:ext cx="4118187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ctr" eaLnBrk="1" latinLnBrk="0" hangingPunct="1">
              <a:defRPr kumimoji="0" sz="17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270827" y="9125938"/>
            <a:ext cx="1083733" cy="519289"/>
          </a:xfrm>
          <a:prstGeom prst="rect">
            <a:avLst/>
          </a:prstGeom>
        </p:spPr>
        <p:txBody>
          <a:bodyPr vert="horz" lIns="0" tIns="65023" rIns="0" bIns="65023" anchor="b"/>
          <a:lstStyle>
            <a:lvl1pPr algn="r" eaLnBrk="1" latinLnBrk="0" hangingPunct="1">
              <a:defRPr kumimoji="0" sz="17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58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780276" indent="-585207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235437" indent="-403143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612570" indent="-325115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1924680" indent="-260092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197777" indent="-260092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09887" indent="-260092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95988" indent="-260092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082089" indent="-260092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91" indent="-260092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Coursera </a:t>
            </a:r>
            <a:r>
              <a:rPr spc="-330" dirty="0"/>
              <a:t>Capstone</a:t>
            </a:r>
            <a:r>
              <a:rPr spc="165" dirty="0"/>
              <a:t> </a:t>
            </a:r>
            <a:r>
              <a:rPr spc="-10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71" y="5003800"/>
            <a:ext cx="7623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Coursera </a:t>
            </a: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0896" y="6057900"/>
            <a:ext cx="2323465" cy="18004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endParaRPr lang="en-IN" sz="2400" spc="-1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IN" sz="2400" spc="-100" dirty="0" smtClean="0">
                <a:solidFill>
                  <a:srgbClr val="FFFFFF"/>
                </a:solidFill>
                <a:latin typeface="Arial"/>
                <a:cs typeface="Arial"/>
              </a:rPr>
              <a:t>Submitted By-</a:t>
            </a:r>
            <a:endParaRPr lang="en-IN" sz="2400" spc="-10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IN" sz="2400" spc="-100" dirty="0" smtClean="0">
                <a:solidFill>
                  <a:srgbClr val="FFFFFF"/>
                </a:solidFill>
                <a:latin typeface="Arial"/>
                <a:cs typeface="Arial"/>
              </a:rPr>
              <a:t>Nikhil </a:t>
            </a:r>
            <a:r>
              <a:rPr lang="en-IN" sz="2400" spc="-100" dirty="0" err="1" smtClean="0">
                <a:solidFill>
                  <a:srgbClr val="FFFFFF"/>
                </a:solidFill>
                <a:latin typeface="Arial"/>
                <a:cs typeface="Arial"/>
              </a:rPr>
              <a:t>Shrivastava</a:t>
            </a:r>
            <a:r>
              <a:rPr lang="en-IN" sz="2400" spc="-100" dirty="0" smtClean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850900" y="2565400"/>
            <a:ext cx="11303000" cy="643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835400" y="5384800"/>
            <a:ext cx="6083300" cy="405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700" y="1676400"/>
            <a:ext cx="5676900" cy="347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4500" y="1638300"/>
            <a:ext cx="5588000" cy="350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13930"/>
            <a:ext cx="9334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 smtClean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444500" y="2209800"/>
            <a:ext cx="118110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395384"/>
            <a:ext cx="112903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774700" y="2527300"/>
            <a:ext cx="114427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424180"/>
            <a:ext cx="6833172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0" y="23622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276" y="79629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1409700" y="2349500"/>
            <a:ext cx="101854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457200"/>
            <a:ext cx="981560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584200" y="2590800"/>
            <a:ext cx="11823700" cy="675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768" y="411480"/>
            <a:ext cx="7602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2641600"/>
            <a:ext cx="12319000" cy="676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762000"/>
            <a:ext cx="7349592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71500" y="2374900"/>
            <a:ext cx="11849100" cy="650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6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 </a:t>
            </a:r>
            <a:r>
              <a:rPr sz="2400" spc="-3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23336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	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4003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77800" y="1676400"/>
            <a:ext cx="11458786" cy="70552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20165" marR="3302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20165" algn="l"/>
              </a:tabLst>
            </a:pPr>
            <a:r>
              <a:rPr sz="2800" spc="-155" dirty="0"/>
              <a:t>In </a:t>
            </a:r>
            <a:r>
              <a:rPr sz="2800" spc="-215" dirty="0"/>
              <a:t>general, </a:t>
            </a:r>
            <a:r>
              <a:rPr sz="2800" spc="-105" dirty="0"/>
              <a:t>I </a:t>
            </a:r>
            <a:r>
              <a:rPr sz="2800" spc="-345" dirty="0"/>
              <a:t>am </a:t>
            </a:r>
            <a:r>
              <a:rPr sz="2800" spc="-135" dirty="0"/>
              <a:t>positively </a:t>
            </a:r>
            <a:r>
              <a:rPr sz="2800" spc="-210" dirty="0"/>
              <a:t>impressed </a:t>
            </a:r>
            <a:r>
              <a:rPr sz="2800" spc="-10" dirty="0"/>
              <a:t>with </a:t>
            </a:r>
            <a:r>
              <a:rPr sz="2800" spc="-100" dirty="0"/>
              <a:t>the </a:t>
            </a:r>
            <a:r>
              <a:rPr sz="2800" spc="-130" dirty="0"/>
              <a:t>overall  </a:t>
            </a:r>
            <a:r>
              <a:rPr sz="2800" spc="-150" dirty="0"/>
              <a:t>organization, </a:t>
            </a:r>
            <a:r>
              <a:rPr sz="2800" spc="-80" dirty="0"/>
              <a:t>content </a:t>
            </a:r>
            <a:r>
              <a:rPr sz="2800" spc="-280" dirty="0"/>
              <a:t>and </a:t>
            </a:r>
            <a:r>
              <a:rPr sz="2800" spc="-229" dirty="0"/>
              <a:t>lab </a:t>
            </a:r>
            <a:r>
              <a:rPr sz="2800" spc="-75" dirty="0"/>
              <a:t>works </a:t>
            </a:r>
            <a:r>
              <a:rPr sz="2800" spc="-165" dirty="0"/>
              <a:t>presented </a:t>
            </a:r>
            <a:r>
              <a:rPr sz="2800" spc="-140" dirty="0"/>
              <a:t>during  </a:t>
            </a:r>
            <a:r>
              <a:rPr sz="2800" spc="-100" dirty="0"/>
              <a:t>the </a:t>
            </a:r>
            <a:r>
              <a:rPr sz="2800" spc="-125" dirty="0"/>
              <a:t>Coursera </a:t>
            </a:r>
            <a:r>
              <a:rPr sz="2800" spc="-225" dirty="0"/>
              <a:t>IBM </a:t>
            </a:r>
            <a:r>
              <a:rPr sz="2800" spc="-45" dirty="0"/>
              <a:t>Certification</a:t>
            </a:r>
            <a:r>
              <a:rPr sz="2800" spc="420" dirty="0"/>
              <a:t> </a:t>
            </a:r>
            <a:r>
              <a:rPr sz="2800" spc="-125" dirty="0"/>
              <a:t>Course</a:t>
            </a:r>
            <a:endParaRPr sz="2800" dirty="0"/>
          </a:p>
          <a:p>
            <a:pPr marL="1320165" marR="45021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sz="2800" spc="-105" dirty="0"/>
              <a:t>I </a:t>
            </a:r>
            <a:r>
              <a:rPr sz="2800" spc="-180" dirty="0"/>
              <a:t>feel </a:t>
            </a:r>
            <a:r>
              <a:rPr sz="2800" spc="-110" dirty="0"/>
              <a:t>this </a:t>
            </a:r>
            <a:r>
              <a:rPr sz="2800" spc="-190" dirty="0"/>
              <a:t>Capstone </a:t>
            </a:r>
            <a:r>
              <a:rPr sz="2800" spc="-60" dirty="0"/>
              <a:t>project </a:t>
            </a:r>
            <a:r>
              <a:rPr sz="2800" spc="-165" dirty="0"/>
              <a:t>presented </a:t>
            </a:r>
            <a:r>
              <a:rPr sz="2800" spc="-254" dirty="0"/>
              <a:t>me </a:t>
            </a:r>
            <a:r>
              <a:rPr sz="2800" spc="-470" dirty="0"/>
              <a:t>a </a:t>
            </a:r>
            <a:r>
              <a:rPr sz="2800" spc="-175" dirty="0"/>
              <a:t>great  </a:t>
            </a:r>
            <a:r>
              <a:rPr sz="2800" spc="-40" dirty="0"/>
              <a:t>opportunity </a:t>
            </a:r>
            <a:r>
              <a:rPr sz="2800" spc="90" dirty="0"/>
              <a:t>to </a:t>
            </a:r>
            <a:r>
              <a:rPr sz="2800" spc="-125" dirty="0"/>
              <a:t>practice </a:t>
            </a:r>
            <a:r>
              <a:rPr sz="2800" spc="-280" dirty="0"/>
              <a:t>and </a:t>
            </a:r>
            <a:r>
              <a:rPr sz="2800" spc="-240" dirty="0"/>
              <a:t>apply </a:t>
            </a:r>
            <a:r>
              <a:rPr sz="2800" spc="-100" dirty="0"/>
              <a:t>the </a:t>
            </a:r>
            <a:r>
              <a:rPr sz="2800" spc="-160" dirty="0"/>
              <a:t>Data </a:t>
            </a:r>
            <a:r>
              <a:rPr sz="2800" spc="-285" dirty="0"/>
              <a:t>Science  </a:t>
            </a:r>
            <a:r>
              <a:rPr sz="2800" spc="-55" dirty="0"/>
              <a:t>tools </a:t>
            </a:r>
            <a:r>
              <a:rPr sz="2800" spc="-280" dirty="0"/>
              <a:t>and </a:t>
            </a:r>
            <a:r>
              <a:rPr sz="2800" spc="-150" dirty="0"/>
              <a:t>methodologies</a:t>
            </a:r>
            <a:r>
              <a:rPr sz="2800" spc="-405" dirty="0"/>
              <a:t> </a:t>
            </a:r>
            <a:r>
              <a:rPr sz="2800" spc="-175" dirty="0"/>
              <a:t>learned.</a:t>
            </a:r>
            <a:endParaRPr sz="2800" dirty="0"/>
          </a:p>
          <a:p>
            <a:pPr marL="1320165" marR="7556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sz="2800" spc="-105" dirty="0"/>
              <a:t>I </a:t>
            </a:r>
            <a:r>
              <a:rPr sz="2800" spc="-345" dirty="0"/>
              <a:t>have </a:t>
            </a:r>
            <a:r>
              <a:rPr sz="2800" spc="-155" dirty="0"/>
              <a:t>created </a:t>
            </a:r>
            <a:r>
              <a:rPr sz="2800" spc="-470" dirty="0"/>
              <a:t>a </a:t>
            </a:r>
            <a:r>
              <a:rPr sz="2800" spc="-180" dirty="0"/>
              <a:t>good </a:t>
            </a:r>
            <a:r>
              <a:rPr sz="2800" spc="-60" dirty="0"/>
              <a:t>project </a:t>
            </a:r>
            <a:r>
              <a:rPr sz="2800" spc="-70" dirty="0"/>
              <a:t>that </a:t>
            </a:r>
            <a:r>
              <a:rPr sz="2800" spc="-105" dirty="0"/>
              <a:t>I </a:t>
            </a:r>
            <a:r>
              <a:rPr sz="2800" spc="-300" dirty="0"/>
              <a:t>can </a:t>
            </a:r>
            <a:r>
              <a:rPr sz="2800" spc="-150" dirty="0"/>
              <a:t>present </a:t>
            </a:r>
            <a:r>
              <a:rPr sz="2800" spc="-445" dirty="0"/>
              <a:t>as </a:t>
            </a:r>
            <a:r>
              <a:rPr sz="2800" spc="-335" dirty="0"/>
              <a:t>an  </a:t>
            </a:r>
            <a:r>
              <a:rPr sz="2800" spc="-210" dirty="0"/>
              <a:t>example </a:t>
            </a:r>
            <a:r>
              <a:rPr sz="2800" spc="90" dirty="0"/>
              <a:t>to </a:t>
            </a:r>
            <a:r>
              <a:rPr sz="2800" spc="-175" dirty="0"/>
              <a:t>show </a:t>
            </a:r>
            <a:r>
              <a:rPr sz="2800" spc="-290" dirty="0"/>
              <a:t>my</a:t>
            </a:r>
            <a:r>
              <a:rPr sz="2800" spc="275" dirty="0"/>
              <a:t> </a:t>
            </a:r>
            <a:r>
              <a:rPr sz="2800" spc="-105" dirty="0"/>
              <a:t>potential.</a:t>
            </a:r>
            <a:endParaRPr sz="2800" dirty="0"/>
          </a:p>
          <a:p>
            <a:pPr marL="1320165" marR="508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sz="2800" spc="-105" dirty="0"/>
              <a:t>I </a:t>
            </a:r>
            <a:r>
              <a:rPr sz="2800" spc="-180" dirty="0"/>
              <a:t>feel </a:t>
            </a:r>
            <a:r>
              <a:rPr sz="2800" spc="-105" dirty="0"/>
              <a:t>I </a:t>
            </a:r>
            <a:r>
              <a:rPr sz="2800" spc="-345" dirty="0"/>
              <a:t>have </a:t>
            </a:r>
            <a:r>
              <a:rPr sz="2800" spc="-175" dirty="0"/>
              <a:t>acquired </a:t>
            </a:r>
            <a:r>
              <a:rPr sz="2800" spc="-470" dirty="0"/>
              <a:t>a </a:t>
            </a:r>
            <a:r>
              <a:rPr sz="2800" spc="-180" dirty="0"/>
              <a:t>good </a:t>
            </a:r>
            <a:r>
              <a:rPr sz="2800" spc="-110" dirty="0"/>
              <a:t>starting </a:t>
            </a:r>
            <a:r>
              <a:rPr sz="2800" spc="-50" dirty="0"/>
              <a:t>point </a:t>
            </a:r>
            <a:r>
              <a:rPr sz="2800" spc="90" dirty="0"/>
              <a:t>to </a:t>
            </a:r>
            <a:r>
              <a:rPr sz="2800" spc="-204" dirty="0"/>
              <a:t>become  </a:t>
            </a:r>
            <a:r>
              <a:rPr sz="2800" spc="-470" dirty="0"/>
              <a:t>a </a:t>
            </a:r>
            <a:r>
              <a:rPr sz="2800" spc="-175" dirty="0"/>
              <a:t>professional </a:t>
            </a:r>
            <a:r>
              <a:rPr sz="2800" spc="-160" dirty="0"/>
              <a:t>Data </a:t>
            </a:r>
            <a:r>
              <a:rPr sz="2800" spc="-170" dirty="0"/>
              <a:t>Scientist </a:t>
            </a:r>
            <a:r>
              <a:rPr sz="2800" spc="-280" dirty="0"/>
              <a:t>and </a:t>
            </a:r>
            <a:r>
              <a:rPr sz="2800" spc="-105" dirty="0"/>
              <a:t>I </a:t>
            </a:r>
            <a:r>
              <a:rPr sz="2800" spc="-15" dirty="0"/>
              <a:t>will </a:t>
            </a:r>
            <a:r>
              <a:rPr sz="2800" spc="-125" dirty="0"/>
              <a:t>continue  </a:t>
            </a:r>
            <a:r>
              <a:rPr sz="2800" spc="-110" dirty="0"/>
              <a:t>exploring </a:t>
            </a:r>
            <a:r>
              <a:rPr sz="2800" spc="90" dirty="0"/>
              <a:t>to </a:t>
            </a:r>
            <a:r>
              <a:rPr sz="2800" spc="-165" dirty="0"/>
              <a:t>creating </a:t>
            </a:r>
            <a:r>
              <a:rPr sz="2800" spc="-235" dirty="0"/>
              <a:t>examples </a:t>
            </a:r>
            <a:r>
              <a:rPr sz="2800" spc="-60" dirty="0"/>
              <a:t>of </a:t>
            </a:r>
            <a:r>
              <a:rPr sz="2800" spc="-135" dirty="0"/>
              <a:t>practical</a:t>
            </a:r>
            <a:r>
              <a:rPr sz="2800" spc="-310" dirty="0"/>
              <a:t> </a:t>
            </a:r>
            <a:r>
              <a:rPr sz="2800" spc="-340" dirty="0"/>
              <a:t>cases</a:t>
            </a:r>
            <a:r>
              <a:rPr sz="2400" spc="-340" dirty="0"/>
              <a:t>.</a:t>
            </a:r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93133"/>
            <a:ext cx="9322478" cy="2167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828800"/>
            <a:ext cx="12603480" cy="72866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84200" marR="50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05" dirty="0">
                <a:solidFill>
                  <a:schemeClr val="bg1"/>
                </a:solidFill>
                <a:latin typeface="Arial"/>
                <a:cs typeface="Arial"/>
              </a:rPr>
              <a:t>I </a:t>
            </a:r>
            <a:r>
              <a:rPr sz="3600" spc="-180" dirty="0">
                <a:solidFill>
                  <a:schemeClr val="bg1"/>
                </a:solidFill>
                <a:latin typeface="Arial"/>
                <a:cs typeface="Arial"/>
              </a:rPr>
              <a:t>feel </a:t>
            </a:r>
            <a:r>
              <a:rPr sz="3600" spc="-140" dirty="0">
                <a:solidFill>
                  <a:schemeClr val="bg1"/>
                </a:solidFill>
                <a:latin typeface="Arial"/>
                <a:cs typeface="Arial"/>
              </a:rPr>
              <a:t>rewarded </a:t>
            </a:r>
            <a:r>
              <a:rPr sz="3600" spc="-10" dirty="0">
                <a:solidFill>
                  <a:schemeClr val="bg1"/>
                </a:solidFill>
                <a:latin typeface="Arial"/>
                <a:cs typeface="Arial"/>
              </a:rPr>
              <a:t>with </a:t>
            </a:r>
            <a:r>
              <a:rPr sz="3600" spc="-1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3600" spc="-85" dirty="0">
                <a:solidFill>
                  <a:schemeClr val="bg1"/>
                </a:solidFill>
                <a:latin typeface="Arial"/>
                <a:cs typeface="Arial"/>
              </a:rPr>
              <a:t>efforts, </a:t>
            </a:r>
            <a:r>
              <a:rPr sz="3600" spc="-80" dirty="0">
                <a:solidFill>
                  <a:schemeClr val="bg1"/>
                </a:solidFill>
                <a:latin typeface="Arial"/>
                <a:cs typeface="Arial"/>
              </a:rPr>
              <a:t>time </a:t>
            </a:r>
            <a:r>
              <a:rPr sz="3600" spc="-280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3600" spc="-204" dirty="0">
                <a:solidFill>
                  <a:schemeClr val="bg1"/>
                </a:solidFill>
                <a:latin typeface="Arial"/>
                <a:cs typeface="Arial"/>
              </a:rPr>
              <a:t>money </a:t>
            </a:r>
            <a:r>
              <a:rPr sz="3600" spc="-185" dirty="0">
                <a:solidFill>
                  <a:schemeClr val="bg1"/>
                </a:solidFill>
                <a:latin typeface="Arial"/>
                <a:cs typeface="Arial"/>
              </a:rPr>
              <a:t>spent. </a:t>
            </a:r>
            <a:r>
              <a:rPr sz="3600" spc="-105" dirty="0">
                <a:solidFill>
                  <a:schemeClr val="bg1"/>
                </a:solidFill>
                <a:latin typeface="Arial"/>
                <a:cs typeface="Arial"/>
              </a:rPr>
              <a:t>I  </a:t>
            </a:r>
            <a:r>
              <a:rPr sz="3600" spc="-204" dirty="0">
                <a:solidFill>
                  <a:schemeClr val="bg1"/>
                </a:solidFill>
                <a:latin typeface="Arial"/>
                <a:cs typeface="Arial"/>
              </a:rPr>
              <a:t>believe </a:t>
            </a:r>
            <a:r>
              <a:rPr sz="3600" spc="-110" dirty="0">
                <a:solidFill>
                  <a:schemeClr val="bg1"/>
                </a:solidFill>
                <a:latin typeface="Arial"/>
                <a:cs typeface="Arial"/>
              </a:rPr>
              <a:t>this </a:t>
            </a:r>
            <a:r>
              <a:rPr sz="3600" spc="-155" dirty="0">
                <a:solidFill>
                  <a:schemeClr val="bg1"/>
                </a:solidFill>
                <a:latin typeface="Arial"/>
                <a:cs typeface="Arial"/>
              </a:rPr>
              <a:t>course </a:t>
            </a:r>
            <a:r>
              <a:rPr sz="3600" spc="-10" dirty="0">
                <a:solidFill>
                  <a:schemeClr val="bg1"/>
                </a:solidFill>
                <a:latin typeface="Arial"/>
                <a:cs typeface="Arial"/>
              </a:rPr>
              <a:t>with </a:t>
            </a:r>
            <a:r>
              <a:rPr sz="3600" spc="-165" dirty="0">
                <a:solidFill>
                  <a:schemeClr val="bg1"/>
                </a:solidFill>
                <a:latin typeface="Arial"/>
                <a:cs typeface="Arial"/>
              </a:rPr>
              <a:t>all </a:t>
            </a:r>
            <a:r>
              <a:rPr sz="3600" spc="-1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3600" spc="-114" dirty="0">
                <a:solidFill>
                  <a:schemeClr val="bg1"/>
                </a:solidFill>
                <a:latin typeface="Arial"/>
                <a:cs typeface="Arial"/>
              </a:rPr>
              <a:t>topics </a:t>
            </a:r>
            <a:r>
              <a:rPr sz="3600" spc="-165" dirty="0">
                <a:solidFill>
                  <a:schemeClr val="bg1"/>
                </a:solidFill>
                <a:latin typeface="Arial"/>
                <a:cs typeface="Arial"/>
              </a:rPr>
              <a:t>covered </a:t>
            </a:r>
            <a:r>
              <a:rPr sz="3600" spc="-220" dirty="0">
                <a:solidFill>
                  <a:schemeClr val="bg1"/>
                </a:solidFill>
                <a:latin typeface="Arial"/>
                <a:cs typeface="Arial"/>
              </a:rPr>
              <a:t>is </a:t>
            </a:r>
            <a:r>
              <a:rPr sz="3600" spc="-100" dirty="0">
                <a:solidFill>
                  <a:schemeClr val="bg1"/>
                </a:solidFill>
                <a:latin typeface="Arial"/>
                <a:cs typeface="Arial"/>
              </a:rPr>
              <a:t>well </a:t>
            </a:r>
            <a:r>
              <a:rPr sz="3600" spc="-30" dirty="0">
                <a:solidFill>
                  <a:schemeClr val="bg1"/>
                </a:solidFill>
                <a:latin typeface="Arial"/>
                <a:cs typeface="Arial"/>
              </a:rPr>
              <a:t>worthy  </a:t>
            </a:r>
            <a:r>
              <a:rPr sz="3600" spc="-6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36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chemeClr val="bg1"/>
                </a:solidFill>
                <a:latin typeface="Arial"/>
                <a:cs typeface="Arial"/>
              </a:rPr>
              <a:t>appreciation.</a:t>
            </a:r>
            <a:endParaRPr sz="3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84200" marR="1123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65" dirty="0">
                <a:solidFill>
                  <a:schemeClr val="bg1"/>
                </a:solidFill>
                <a:latin typeface="Arial"/>
                <a:cs typeface="Arial"/>
              </a:rPr>
              <a:t>This </a:t>
            </a:r>
            <a:r>
              <a:rPr sz="3600" spc="-60" dirty="0">
                <a:solidFill>
                  <a:schemeClr val="bg1"/>
                </a:solidFill>
                <a:latin typeface="Arial"/>
                <a:cs typeface="Arial"/>
              </a:rPr>
              <a:t>project </a:t>
            </a:r>
            <a:r>
              <a:rPr sz="3600" spc="-365" dirty="0">
                <a:solidFill>
                  <a:schemeClr val="bg1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chemeClr val="bg1"/>
                </a:solidFill>
                <a:latin typeface="Arial"/>
                <a:cs typeface="Arial"/>
              </a:rPr>
              <a:t>shown </a:t>
            </a:r>
            <a:r>
              <a:rPr sz="3600" spc="-254" dirty="0">
                <a:solidFill>
                  <a:schemeClr val="bg1"/>
                </a:solidFill>
                <a:latin typeface="Arial"/>
                <a:cs typeface="Arial"/>
              </a:rPr>
              <a:t>me </a:t>
            </a:r>
            <a:r>
              <a:rPr sz="3600" spc="-47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3600" spc="-135" dirty="0">
                <a:solidFill>
                  <a:schemeClr val="bg1"/>
                </a:solidFill>
                <a:latin typeface="Arial"/>
                <a:cs typeface="Arial"/>
              </a:rPr>
              <a:t>practical </a:t>
            </a:r>
            <a:r>
              <a:rPr sz="3600" spc="-155" dirty="0">
                <a:solidFill>
                  <a:schemeClr val="bg1"/>
                </a:solidFill>
                <a:latin typeface="Arial"/>
                <a:cs typeface="Arial"/>
              </a:rPr>
              <a:t>application </a:t>
            </a:r>
            <a:r>
              <a:rPr sz="3600" spc="9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sz="3600" spc="-165" dirty="0">
                <a:solidFill>
                  <a:schemeClr val="bg1"/>
                </a:solidFill>
                <a:latin typeface="Arial"/>
                <a:cs typeface="Arial"/>
              </a:rPr>
              <a:t>resolve  </a:t>
            </a:r>
            <a:r>
              <a:rPr sz="3600" spc="-47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3600" spc="-155" dirty="0">
                <a:solidFill>
                  <a:schemeClr val="bg1"/>
                </a:solidFill>
                <a:latin typeface="Arial"/>
                <a:cs typeface="Arial"/>
              </a:rPr>
              <a:t>real </a:t>
            </a:r>
            <a:r>
              <a:rPr sz="3600" spc="-105" dirty="0">
                <a:solidFill>
                  <a:schemeClr val="bg1"/>
                </a:solidFill>
                <a:latin typeface="Arial"/>
                <a:cs typeface="Arial"/>
              </a:rPr>
              <a:t>situation </a:t>
            </a:r>
            <a:r>
              <a:rPr sz="3600" spc="-70" dirty="0">
                <a:solidFill>
                  <a:schemeClr val="bg1"/>
                </a:solidFill>
                <a:latin typeface="Arial"/>
                <a:cs typeface="Arial"/>
              </a:rPr>
              <a:t>that </a:t>
            </a:r>
            <a:r>
              <a:rPr sz="3600" spc="-365" dirty="0">
                <a:solidFill>
                  <a:schemeClr val="bg1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chemeClr val="bg1"/>
                </a:solidFill>
                <a:latin typeface="Arial"/>
                <a:cs typeface="Arial"/>
              </a:rPr>
              <a:t>impacting </a:t>
            </a:r>
            <a:r>
              <a:rPr sz="3600" spc="-175" dirty="0">
                <a:solidFill>
                  <a:schemeClr val="bg1"/>
                </a:solidFill>
                <a:latin typeface="Arial"/>
                <a:cs typeface="Arial"/>
              </a:rPr>
              <a:t>personal </a:t>
            </a:r>
            <a:r>
              <a:rPr sz="3600" spc="-280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3600" spc="-180" dirty="0">
                <a:solidFill>
                  <a:schemeClr val="bg1"/>
                </a:solidFill>
                <a:latin typeface="Arial"/>
                <a:cs typeface="Arial"/>
              </a:rPr>
              <a:t>financial  </a:t>
            </a:r>
            <a:r>
              <a:rPr sz="3600" spc="-160" dirty="0">
                <a:solidFill>
                  <a:schemeClr val="bg1"/>
                </a:solidFill>
                <a:latin typeface="Arial"/>
                <a:cs typeface="Arial"/>
              </a:rPr>
              <a:t>impact </a:t>
            </a:r>
            <a:r>
              <a:rPr sz="3600" spc="-265" dirty="0">
                <a:solidFill>
                  <a:schemeClr val="bg1"/>
                </a:solidFill>
                <a:latin typeface="Arial"/>
                <a:cs typeface="Arial"/>
              </a:rPr>
              <a:t>using </a:t>
            </a:r>
            <a:r>
              <a:rPr sz="3600" spc="-160" dirty="0">
                <a:solidFill>
                  <a:schemeClr val="bg1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chemeClr val="bg1"/>
                </a:solidFill>
                <a:latin typeface="Arial"/>
                <a:cs typeface="Arial"/>
              </a:rPr>
              <a:t>Science</a:t>
            </a:r>
            <a:r>
              <a:rPr sz="3600" spc="-1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chemeClr val="bg1"/>
                </a:solidFill>
                <a:latin typeface="Arial"/>
                <a:cs typeface="Arial"/>
              </a:rPr>
              <a:t>tools.</a:t>
            </a:r>
            <a:endParaRPr sz="3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84200" marR="2857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7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3600" spc="-260" dirty="0">
                <a:solidFill>
                  <a:schemeClr val="bg1"/>
                </a:solidFill>
                <a:latin typeface="Arial"/>
                <a:cs typeface="Arial"/>
              </a:rPr>
              <a:t>mapping </a:t>
            </a:r>
            <a:r>
              <a:rPr sz="3600" spc="-10" dirty="0">
                <a:solidFill>
                  <a:schemeClr val="bg1"/>
                </a:solidFill>
                <a:latin typeface="Arial"/>
                <a:cs typeface="Arial"/>
              </a:rPr>
              <a:t>with </a:t>
            </a:r>
            <a:r>
              <a:rPr sz="3600" spc="-175" dirty="0">
                <a:solidFill>
                  <a:schemeClr val="bg1"/>
                </a:solidFill>
                <a:latin typeface="Arial"/>
                <a:cs typeface="Arial"/>
              </a:rPr>
              <a:t>Folium </a:t>
            </a:r>
            <a:r>
              <a:rPr sz="3600" spc="-220" dirty="0">
                <a:solidFill>
                  <a:schemeClr val="bg1"/>
                </a:solidFill>
                <a:latin typeface="Arial"/>
                <a:cs typeface="Arial"/>
              </a:rPr>
              <a:t>is </a:t>
            </a:r>
            <a:r>
              <a:rPr sz="3600" spc="-47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3600" spc="-120" dirty="0">
                <a:solidFill>
                  <a:schemeClr val="bg1"/>
                </a:solidFill>
                <a:latin typeface="Arial"/>
                <a:cs typeface="Arial"/>
              </a:rPr>
              <a:t>very </a:t>
            </a:r>
            <a:r>
              <a:rPr sz="3600" spc="-90" dirty="0">
                <a:solidFill>
                  <a:schemeClr val="bg1"/>
                </a:solidFill>
                <a:latin typeface="Arial"/>
                <a:cs typeface="Arial"/>
              </a:rPr>
              <a:t>powerful </a:t>
            </a:r>
            <a:r>
              <a:rPr sz="3600" spc="-160" dirty="0">
                <a:solidFill>
                  <a:schemeClr val="bg1"/>
                </a:solidFill>
                <a:latin typeface="Arial"/>
                <a:cs typeface="Arial"/>
              </a:rPr>
              <a:t>technique </a:t>
            </a:r>
            <a:r>
              <a:rPr sz="3600" spc="90" dirty="0">
                <a:solidFill>
                  <a:schemeClr val="bg1"/>
                </a:solidFill>
                <a:latin typeface="Arial"/>
                <a:cs typeface="Arial"/>
              </a:rPr>
              <a:t>to  </a:t>
            </a:r>
            <a:r>
              <a:rPr sz="3600" spc="-150" dirty="0">
                <a:solidFill>
                  <a:schemeClr val="bg1"/>
                </a:solidFill>
                <a:latin typeface="Arial"/>
                <a:cs typeface="Arial"/>
              </a:rPr>
              <a:t>consolidate </a:t>
            </a:r>
            <a:r>
              <a:rPr sz="3600" spc="-80" dirty="0">
                <a:solidFill>
                  <a:schemeClr val="bg1"/>
                </a:solidFill>
                <a:latin typeface="Arial"/>
                <a:cs typeface="Arial"/>
              </a:rPr>
              <a:t>information </a:t>
            </a:r>
            <a:r>
              <a:rPr sz="3600" spc="-280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3600" spc="-290" dirty="0">
                <a:solidFill>
                  <a:schemeClr val="bg1"/>
                </a:solidFill>
                <a:latin typeface="Arial"/>
                <a:cs typeface="Arial"/>
              </a:rPr>
              <a:t>make </a:t>
            </a:r>
            <a:r>
              <a:rPr sz="3600" spc="-1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3600" spc="-285" dirty="0">
                <a:solidFill>
                  <a:schemeClr val="bg1"/>
                </a:solidFill>
                <a:latin typeface="Arial"/>
                <a:cs typeface="Arial"/>
              </a:rPr>
              <a:t>analysis </a:t>
            </a:r>
            <a:r>
              <a:rPr sz="3600" spc="-280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3600" spc="-170" dirty="0">
                <a:solidFill>
                  <a:schemeClr val="bg1"/>
                </a:solidFill>
                <a:latin typeface="Arial"/>
                <a:cs typeface="Arial"/>
              </a:rPr>
              <a:t>decision  </a:t>
            </a:r>
            <a:r>
              <a:rPr sz="3600" spc="-105" dirty="0">
                <a:solidFill>
                  <a:schemeClr val="bg1"/>
                </a:solidFill>
                <a:latin typeface="Arial"/>
                <a:cs typeface="Arial"/>
              </a:rPr>
              <a:t>thoroughly </a:t>
            </a:r>
            <a:r>
              <a:rPr sz="3600" spc="-280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3600" spc="-10" dirty="0">
                <a:solidFill>
                  <a:schemeClr val="bg1"/>
                </a:solidFill>
                <a:latin typeface="Arial"/>
                <a:cs typeface="Arial"/>
              </a:rPr>
              <a:t>with </a:t>
            </a:r>
            <a:r>
              <a:rPr sz="3600" spc="-160" dirty="0">
                <a:solidFill>
                  <a:schemeClr val="bg1"/>
                </a:solidFill>
                <a:latin typeface="Arial"/>
                <a:cs typeface="Arial"/>
              </a:rPr>
              <a:t>confidence. </a:t>
            </a:r>
            <a:r>
              <a:rPr sz="3600" spc="-105" dirty="0">
                <a:solidFill>
                  <a:schemeClr val="bg1"/>
                </a:solidFill>
                <a:latin typeface="Arial"/>
                <a:cs typeface="Arial"/>
              </a:rPr>
              <a:t>I </a:t>
            </a:r>
            <a:r>
              <a:rPr sz="3600" spc="-100" dirty="0">
                <a:solidFill>
                  <a:schemeClr val="bg1"/>
                </a:solidFill>
                <a:latin typeface="Arial"/>
                <a:cs typeface="Arial"/>
              </a:rPr>
              <a:t>would </a:t>
            </a:r>
            <a:r>
              <a:rPr sz="3600" spc="-165" dirty="0">
                <a:solidFill>
                  <a:schemeClr val="bg1"/>
                </a:solidFill>
                <a:latin typeface="Arial"/>
                <a:cs typeface="Arial"/>
              </a:rPr>
              <a:t>recommend </a:t>
            </a:r>
            <a:r>
              <a:rPr sz="3600" spc="20" dirty="0">
                <a:solidFill>
                  <a:schemeClr val="bg1"/>
                </a:solidFill>
                <a:latin typeface="Arial"/>
                <a:cs typeface="Arial"/>
              </a:rPr>
              <a:t>for  </a:t>
            </a:r>
            <a:r>
              <a:rPr sz="3600" spc="-300" dirty="0">
                <a:solidFill>
                  <a:schemeClr val="bg1"/>
                </a:solidFill>
                <a:latin typeface="Arial"/>
                <a:cs typeface="Arial"/>
              </a:rPr>
              <a:t>use </a:t>
            </a:r>
            <a:r>
              <a:rPr sz="3600" spc="-110" dirty="0">
                <a:solidFill>
                  <a:schemeClr val="bg1"/>
                </a:solidFill>
                <a:latin typeface="Arial"/>
                <a:cs typeface="Arial"/>
              </a:rPr>
              <a:t>in </a:t>
            </a:r>
            <a:r>
              <a:rPr sz="3600" spc="-135" dirty="0">
                <a:solidFill>
                  <a:schemeClr val="bg1"/>
                </a:solidFill>
                <a:latin typeface="Arial"/>
                <a:cs typeface="Arial"/>
              </a:rPr>
              <a:t>similar</a:t>
            </a:r>
            <a:r>
              <a:rPr sz="3600" spc="-3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600" spc="-145" dirty="0">
                <a:solidFill>
                  <a:schemeClr val="bg1"/>
                </a:solidFill>
                <a:latin typeface="Arial"/>
                <a:cs typeface="Arial"/>
              </a:rPr>
              <a:t>situations.</a:t>
            </a:r>
            <a:endParaRPr sz="3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84200" marR="4921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10" dirty="0">
                <a:solidFill>
                  <a:schemeClr val="bg1"/>
                </a:solidFill>
                <a:latin typeface="Arial"/>
                <a:cs typeface="Arial"/>
              </a:rPr>
              <a:t>One </a:t>
            </a:r>
            <a:r>
              <a:rPr sz="3600" spc="-175" dirty="0">
                <a:solidFill>
                  <a:schemeClr val="bg1"/>
                </a:solidFill>
                <a:latin typeface="Arial"/>
                <a:cs typeface="Arial"/>
              </a:rPr>
              <a:t>must </a:t>
            </a:r>
            <a:r>
              <a:rPr sz="3600" spc="-240" dirty="0">
                <a:solidFill>
                  <a:schemeClr val="bg1"/>
                </a:solidFill>
                <a:latin typeface="Arial"/>
                <a:cs typeface="Arial"/>
              </a:rPr>
              <a:t>keep </a:t>
            </a:r>
            <a:r>
              <a:rPr sz="3600" spc="-215" dirty="0">
                <a:solidFill>
                  <a:schemeClr val="bg1"/>
                </a:solidFill>
                <a:latin typeface="Arial"/>
                <a:cs typeface="Arial"/>
              </a:rPr>
              <a:t>abreast </a:t>
            </a:r>
            <a:r>
              <a:rPr sz="3600" spc="-6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3600" spc="-185" dirty="0">
                <a:solidFill>
                  <a:schemeClr val="bg1"/>
                </a:solidFill>
                <a:latin typeface="Arial"/>
                <a:cs typeface="Arial"/>
              </a:rPr>
              <a:t>new </a:t>
            </a:r>
            <a:r>
              <a:rPr sz="3600" spc="-55" dirty="0">
                <a:solidFill>
                  <a:schemeClr val="bg1"/>
                </a:solidFill>
                <a:latin typeface="Arial"/>
                <a:cs typeface="Arial"/>
              </a:rPr>
              <a:t>tools </a:t>
            </a:r>
            <a:r>
              <a:rPr sz="3600" spc="20" dirty="0">
                <a:solidFill>
                  <a:schemeClr val="bg1"/>
                </a:solidFill>
                <a:latin typeface="Arial"/>
                <a:cs typeface="Arial"/>
              </a:rPr>
              <a:t>for </a:t>
            </a:r>
            <a:r>
              <a:rPr sz="3600" spc="-330" dirty="0">
                <a:solidFill>
                  <a:schemeClr val="bg1"/>
                </a:solidFill>
                <a:latin typeface="Arial"/>
                <a:cs typeface="Arial"/>
              </a:rPr>
              <a:t>DS </a:t>
            </a:r>
            <a:r>
              <a:rPr sz="3600" spc="-70" dirty="0">
                <a:solidFill>
                  <a:schemeClr val="bg1"/>
                </a:solidFill>
                <a:latin typeface="Arial"/>
                <a:cs typeface="Arial"/>
              </a:rPr>
              <a:t>that </a:t>
            </a:r>
            <a:r>
              <a:rPr sz="3600" spc="-125" dirty="0">
                <a:solidFill>
                  <a:schemeClr val="bg1"/>
                </a:solidFill>
                <a:latin typeface="Arial"/>
                <a:cs typeface="Arial"/>
              </a:rPr>
              <a:t>continue  </a:t>
            </a:r>
            <a:r>
              <a:rPr sz="3600" spc="9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sz="3600" spc="-240" dirty="0">
                <a:solidFill>
                  <a:schemeClr val="bg1"/>
                </a:solidFill>
                <a:latin typeface="Arial"/>
                <a:cs typeface="Arial"/>
              </a:rPr>
              <a:t>appear </a:t>
            </a:r>
            <a:r>
              <a:rPr sz="3600" spc="20" dirty="0">
                <a:solidFill>
                  <a:schemeClr val="bg1"/>
                </a:solidFill>
                <a:latin typeface="Arial"/>
                <a:cs typeface="Arial"/>
              </a:rPr>
              <a:t>for </a:t>
            </a:r>
            <a:r>
              <a:rPr sz="3600" spc="-155" dirty="0">
                <a:solidFill>
                  <a:schemeClr val="bg1"/>
                </a:solidFill>
                <a:latin typeface="Arial"/>
                <a:cs typeface="Arial"/>
              </a:rPr>
              <a:t>application </a:t>
            </a:r>
            <a:r>
              <a:rPr sz="3600" spc="-110" dirty="0">
                <a:solidFill>
                  <a:schemeClr val="bg1"/>
                </a:solidFill>
                <a:latin typeface="Arial"/>
                <a:cs typeface="Arial"/>
              </a:rPr>
              <a:t>in </a:t>
            </a:r>
            <a:r>
              <a:rPr sz="3600" spc="-229" dirty="0">
                <a:solidFill>
                  <a:schemeClr val="bg1"/>
                </a:solidFill>
                <a:latin typeface="Arial"/>
                <a:cs typeface="Arial"/>
              </a:rPr>
              <a:t>several </a:t>
            </a:r>
            <a:r>
              <a:rPr sz="3600" spc="-270" dirty="0">
                <a:solidFill>
                  <a:schemeClr val="bg1"/>
                </a:solidFill>
                <a:latin typeface="Arial"/>
                <a:cs typeface="Arial"/>
              </a:rPr>
              <a:t>business</a:t>
            </a:r>
            <a:r>
              <a:rPr sz="3600" spc="-155" dirty="0">
                <a:solidFill>
                  <a:schemeClr val="bg1"/>
                </a:solidFill>
                <a:latin typeface="Arial"/>
                <a:cs typeface="Arial"/>
              </a:rPr>
              <a:t> fields.</a:t>
            </a:r>
            <a:endParaRPr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472" y="370840"/>
            <a:ext cx="589271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757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Singapore,	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-520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520700" lvl="1" indent="-508000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520700" lvl="1" indent="-508000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651" y="624840"/>
            <a:ext cx="7086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825500"/>
            <a:ext cx="627874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6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7500" y="2159000"/>
            <a:ext cx="12280900" cy="706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8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498600" y="2349500"/>
            <a:ext cx="9702800" cy="621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54000" y="2184400"/>
            <a:ext cx="12496800" cy="722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</TotalTime>
  <Words>770</Words>
  <Application>Microsoft Office PowerPoint</Application>
  <PresentationFormat>Custom</PresentationFormat>
  <Paragraphs>90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Apex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Aman Kumar Soni</dc:creator>
  <cp:lastModifiedBy>NIKHIL</cp:lastModifiedBy>
  <cp:revision>3</cp:revision>
  <dcterms:created xsi:type="dcterms:W3CDTF">2019-07-13T01:58:40Z</dcterms:created>
  <dcterms:modified xsi:type="dcterms:W3CDTF">2019-08-03T08:29:33Z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2019-07-13T00:00:00Z</vt:filetime>
  </property>
</Properties>
</file>