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KHIL SINGH" initials="NS" lastIdx="1" clrIdx="0">
    <p:extLst>
      <p:ext uri="{19B8F6BF-5375-455C-9EA6-DF929625EA0E}">
        <p15:presenceInfo xmlns:p15="http://schemas.microsoft.com/office/powerpoint/2012/main" userId="54b65e30d2aa37f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3" d="100"/>
          <a:sy n="73" d="100"/>
        </p:scale>
        <p:origin x="666" y="6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1-06T23:21:51.003"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9BB1B16-3008-4B94-B730-D7804A4893B5}" type="datetimeFigureOut">
              <a:rPr lang="en-IN" smtClean="0"/>
              <a:t>07-01-2023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A6A5F1-80EE-4F95-8534-91ABC7CBDC7E}" type="slidenum">
              <a:rPr lang="en-IN" smtClean="0"/>
              <a:t>‹#›</a:t>
            </a:fld>
            <a:endParaRPr lang="en-IN"/>
          </a:p>
        </p:txBody>
      </p:sp>
    </p:spTree>
    <p:extLst>
      <p:ext uri="{BB962C8B-B14F-4D97-AF65-F5344CB8AC3E}">
        <p14:creationId xmlns:p14="http://schemas.microsoft.com/office/powerpoint/2010/main" val="777615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B1B16-3008-4B94-B730-D7804A4893B5}" type="datetimeFigureOut">
              <a:rPr lang="en-IN" smtClean="0"/>
              <a:t>07-01-2023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A6A5F1-80EE-4F95-8534-91ABC7CBDC7E}" type="slidenum">
              <a:rPr lang="en-IN" smtClean="0"/>
              <a:t>‹#›</a:t>
            </a:fld>
            <a:endParaRPr lang="en-IN"/>
          </a:p>
        </p:txBody>
      </p:sp>
    </p:spTree>
    <p:extLst>
      <p:ext uri="{BB962C8B-B14F-4D97-AF65-F5344CB8AC3E}">
        <p14:creationId xmlns:p14="http://schemas.microsoft.com/office/powerpoint/2010/main" val="39100304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B1B16-3008-4B94-B730-D7804A4893B5}" type="datetimeFigureOut">
              <a:rPr lang="en-IN" smtClean="0"/>
              <a:t>07-01-2023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A6A5F1-80EE-4F95-8534-91ABC7CBDC7E}"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365447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B1B16-3008-4B94-B730-D7804A4893B5}" type="datetimeFigureOut">
              <a:rPr lang="en-IN" smtClean="0"/>
              <a:t>07-01-2023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A6A5F1-80EE-4F95-8534-91ABC7CBDC7E}" type="slidenum">
              <a:rPr lang="en-IN" smtClean="0"/>
              <a:t>‹#›</a:t>
            </a:fld>
            <a:endParaRPr lang="en-IN"/>
          </a:p>
        </p:txBody>
      </p:sp>
    </p:spTree>
    <p:extLst>
      <p:ext uri="{BB962C8B-B14F-4D97-AF65-F5344CB8AC3E}">
        <p14:creationId xmlns:p14="http://schemas.microsoft.com/office/powerpoint/2010/main" val="41389689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B1B16-3008-4B94-B730-D7804A4893B5}" type="datetimeFigureOut">
              <a:rPr lang="en-IN" smtClean="0"/>
              <a:t>07-01-2023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A6A5F1-80EE-4F95-8534-91ABC7CBDC7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186464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B1B16-3008-4B94-B730-D7804A4893B5}" type="datetimeFigureOut">
              <a:rPr lang="en-IN" smtClean="0"/>
              <a:t>07-01-2023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A6A5F1-80EE-4F95-8534-91ABC7CBDC7E}" type="slidenum">
              <a:rPr lang="en-IN" smtClean="0"/>
              <a:t>‹#›</a:t>
            </a:fld>
            <a:endParaRPr lang="en-IN"/>
          </a:p>
        </p:txBody>
      </p:sp>
    </p:spTree>
    <p:extLst>
      <p:ext uri="{BB962C8B-B14F-4D97-AF65-F5344CB8AC3E}">
        <p14:creationId xmlns:p14="http://schemas.microsoft.com/office/powerpoint/2010/main" val="8753129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BB1B16-3008-4B94-B730-D7804A4893B5}" type="datetimeFigureOut">
              <a:rPr lang="en-IN" smtClean="0"/>
              <a:t>07-01-2023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A6A5F1-80EE-4F95-8534-91ABC7CBDC7E}" type="slidenum">
              <a:rPr lang="en-IN" smtClean="0"/>
              <a:t>‹#›</a:t>
            </a:fld>
            <a:endParaRPr lang="en-IN"/>
          </a:p>
        </p:txBody>
      </p:sp>
    </p:spTree>
    <p:extLst>
      <p:ext uri="{BB962C8B-B14F-4D97-AF65-F5344CB8AC3E}">
        <p14:creationId xmlns:p14="http://schemas.microsoft.com/office/powerpoint/2010/main" val="16495957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BB1B16-3008-4B94-B730-D7804A4893B5}" type="datetimeFigureOut">
              <a:rPr lang="en-IN" smtClean="0"/>
              <a:t>07-01-2023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A6A5F1-80EE-4F95-8534-91ABC7CBDC7E}" type="slidenum">
              <a:rPr lang="en-IN" smtClean="0"/>
              <a:t>‹#›</a:t>
            </a:fld>
            <a:endParaRPr lang="en-IN"/>
          </a:p>
        </p:txBody>
      </p:sp>
    </p:spTree>
    <p:extLst>
      <p:ext uri="{BB962C8B-B14F-4D97-AF65-F5344CB8AC3E}">
        <p14:creationId xmlns:p14="http://schemas.microsoft.com/office/powerpoint/2010/main" val="3519035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BB1B16-3008-4B94-B730-D7804A4893B5}" type="datetimeFigureOut">
              <a:rPr lang="en-IN" smtClean="0"/>
              <a:t>07-01-2023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A6A5F1-80EE-4F95-8534-91ABC7CBDC7E}" type="slidenum">
              <a:rPr lang="en-IN" smtClean="0"/>
              <a:t>‹#›</a:t>
            </a:fld>
            <a:endParaRPr lang="en-IN"/>
          </a:p>
        </p:txBody>
      </p:sp>
    </p:spTree>
    <p:extLst>
      <p:ext uri="{BB962C8B-B14F-4D97-AF65-F5344CB8AC3E}">
        <p14:creationId xmlns:p14="http://schemas.microsoft.com/office/powerpoint/2010/main" val="3252944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B1B16-3008-4B94-B730-D7804A4893B5}" type="datetimeFigureOut">
              <a:rPr lang="en-IN" smtClean="0"/>
              <a:t>07-01-2023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A6A5F1-80EE-4F95-8534-91ABC7CBDC7E}" type="slidenum">
              <a:rPr lang="en-IN" smtClean="0"/>
              <a:t>‹#›</a:t>
            </a:fld>
            <a:endParaRPr lang="en-IN"/>
          </a:p>
        </p:txBody>
      </p:sp>
    </p:spTree>
    <p:extLst>
      <p:ext uri="{BB962C8B-B14F-4D97-AF65-F5344CB8AC3E}">
        <p14:creationId xmlns:p14="http://schemas.microsoft.com/office/powerpoint/2010/main" val="3917589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BB1B16-3008-4B94-B730-D7804A4893B5}" type="datetimeFigureOut">
              <a:rPr lang="en-IN" smtClean="0"/>
              <a:t>07-01-2023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9A6A5F1-80EE-4F95-8534-91ABC7CBDC7E}" type="slidenum">
              <a:rPr lang="en-IN" smtClean="0"/>
              <a:t>‹#›</a:t>
            </a:fld>
            <a:endParaRPr lang="en-IN"/>
          </a:p>
        </p:txBody>
      </p:sp>
    </p:spTree>
    <p:extLst>
      <p:ext uri="{BB962C8B-B14F-4D97-AF65-F5344CB8AC3E}">
        <p14:creationId xmlns:p14="http://schemas.microsoft.com/office/powerpoint/2010/main" val="3995491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BB1B16-3008-4B94-B730-D7804A4893B5}" type="datetimeFigureOut">
              <a:rPr lang="en-IN" smtClean="0"/>
              <a:t>07-01-2023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9A6A5F1-80EE-4F95-8534-91ABC7CBDC7E}" type="slidenum">
              <a:rPr lang="en-IN" smtClean="0"/>
              <a:t>‹#›</a:t>
            </a:fld>
            <a:endParaRPr lang="en-IN"/>
          </a:p>
        </p:txBody>
      </p:sp>
    </p:spTree>
    <p:extLst>
      <p:ext uri="{BB962C8B-B14F-4D97-AF65-F5344CB8AC3E}">
        <p14:creationId xmlns:p14="http://schemas.microsoft.com/office/powerpoint/2010/main" val="4122933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BB1B16-3008-4B94-B730-D7804A4893B5}" type="datetimeFigureOut">
              <a:rPr lang="en-IN" smtClean="0"/>
              <a:t>07-01-2023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9A6A5F1-80EE-4F95-8534-91ABC7CBDC7E}" type="slidenum">
              <a:rPr lang="en-IN" smtClean="0"/>
              <a:t>‹#›</a:t>
            </a:fld>
            <a:endParaRPr lang="en-IN"/>
          </a:p>
        </p:txBody>
      </p:sp>
    </p:spTree>
    <p:extLst>
      <p:ext uri="{BB962C8B-B14F-4D97-AF65-F5344CB8AC3E}">
        <p14:creationId xmlns:p14="http://schemas.microsoft.com/office/powerpoint/2010/main" val="2934532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BB1B16-3008-4B94-B730-D7804A4893B5}" type="datetimeFigureOut">
              <a:rPr lang="en-IN" smtClean="0"/>
              <a:t>07-01-2023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9A6A5F1-80EE-4F95-8534-91ABC7CBDC7E}" type="slidenum">
              <a:rPr lang="en-IN" smtClean="0"/>
              <a:t>‹#›</a:t>
            </a:fld>
            <a:endParaRPr lang="en-IN"/>
          </a:p>
        </p:txBody>
      </p:sp>
    </p:spTree>
    <p:extLst>
      <p:ext uri="{BB962C8B-B14F-4D97-AF65-F5344CB8AC3E}">
        <p14:creationId xmlns:p14="http://schemas.microsoft.com/office/powerpoint/2010/main" val="1038681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9BB1B16-3008-4B94-B730-D7804A4893B5}" type="datetimeFigureOut">
              <a:rPr lang="en-IN" smtClean="0"/>
              <a:t>07-01-2023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9A6A5F1-80EE-4F95-8534-91ABC7CBDC7E}" type="slidenum">
              <a:rPr lang="en-IN" smtClean="0"/>
              <a:t>‹#›</a:t>
            </a:fld>
            <a:endParaRPr lang="en-IN"/>
          </a:p>
        </p:txBody>
      </p:sp>
    </p:spTree>
    <p:extLst>
      <p:ext uri="{BB962C8B-B14F-4D97-AF65-F5344CB8AC3E}">
        <p14:creationId xmlns:p14="http://schemas.microsoft.com/office/powerpoint/2010/main" val="1651048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BB1B16-3008-4B94-B730-D7804A4893B5}" type="datetimeFigureOut">
              <a:rPr lang="en-IN" smtClean="0"/>
              <a:t>07-01-2023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9A6A5F1-80EE-4F95-8534-91ABC7CBDC7E}" type="slidenum">
              <a:rPr lang="en-IN" smtClean="0"/>
              <a:t>‹#›</a:t>
            </a:fld>
            <a:endParaRPr lang="en-IN"/>
          </a:p>
        </p:txBody>
      </p:sp>
    </p:spTree>
    <p:extLst>
      <p:ext uri="{BB962C8B-B14F-4D97-AF65-F5344CB8AC3E}">
        <p14:creationId xmlns:p14="http://schemas.microsoft.com/office/powerpoint/2010/main" val="954461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9BB1B16-3008-4B94-B730-D7804A4893B5}" type="datetimeFigureOut">
              <a:rPr lang="en-IN" smtClean="0"/>
              <a:t>07-01-2023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9A6A5F1-80EE-4F95-8534-91ABC7CBDC7E}" type="slidenum">
              <a:rPr lang="en-IN" smtClean="0"/>
              <a:t>‹#›</a:t>
            </a:fld>
            <a:endParaRPr lang="en-IN"/>
          </a:p>
        </p:txBody>
      </p:sp>
    </p:spTree>
    <p:extLst>
      <p:ext uri="{BB962C8B-B14F-4D97-AF65-F5344CB8AC3E}">
        <p14:creationId xmlns:p14="http://schemas.microsoft.com/office/powerpoint/2010/main" val="65204502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machinelearningmastery.com/gentle-introduction-long-short-term-memory-networks-expert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ED6E2-2071-C725-E25B-BB7DF7E0B23F}"/>
              </a:ext>
            </a:extLst>
          </p:cNvPr>
          <p:cNvSpPr>
            <a:spLocks noGrp="1"/>
          </p:cNvSpPr>
          <p:nvPr>
            <p:ph type="ctrTitle"/>
          </p:nvPr>
        </p:nvSpPr>
        <p:spPr>
          <a:xfrm>
            <a:off x="1300900" y="1387331"/>
            <a:ext cx="10001838" cy="2770906"/>
          </a:xfrm>
        </p:spPr>
        <p:txBody>
          <a:bodyPr>
            <a:normAutofit/>
          </a:bodyPr>
          <a:lstStyle/>
          <a:p>
            <a:pPr algn="ctr"/>
            <a:r>
              <a:rPr lang="en-US" sz="3200" dirty="0"/>
              <a:t>Graphic Era(Deemed To Be University)</a:t>
            </a:r>
            <a:br>
              <a:rPr lang="en-US" sz="3200" dirty="0"/>
            </a:br>
            <a:br>
              <a:rPr lang="en-US" sz="3200" dirty="0"/>
            </a:br>
            <a:r>
              <a:rPr lang="en-US" sz="3200" b="1" dirty="0"/>
              <a:t>Stock Visualization and Forecasting using python</a:t>
            </a:r>
            <a:endParaRPr lang="en-IN" sz="3200" b="1" dirty="0"/>
          </a:p>
        </p:txBody>
      </p:sp>
      <p:sp>
        <p:nvSpPr>
          <p:cNvPr id="3" name="Subtitle 2">
            <a:extLst>
              <a:ext uri="{FF2B5EF4-FFF2-40B4-BE49-F238E27FC236}">
                <a16:creationId xmlns:a16="http://schemas.microsoft.com/office/drawing/2014/main" id="{6D83B56D-F229-BC97-7A90-7502B8BBA6D8}"/>
              </a:ext>
            </a:extLst>
          </p:cNvPr>
          <p:cNvSpPr>
            <a:spLocks noGrp="1"/>
          </p:cNvSpPr>
          <p:nvPr>
            <p:ph type="subTitle" idx="1"/>
          </p:nvPr>
        </p:nvSpPr>
        <p:spPr>
          <a:xfrm>
            <a:off x="619027" y="4270340"/>
            <a:ext cx="3799002" cy="1383384"/>
          </a:xfrm>
        </p:spPr>
        <p:txBody>
          <a:bodyPr>
            <a:noAutofit/>
          </a:bodyPr>
          <a:lstStyle/>
          <a:p>
            <a:r>
              <a:rPr lang="en-US" sz="2400" b="1" dirty="0">
                <a:latin typeface="Arial" panose="020B0604020202020204" pitchFamily="34" charset="0"/>
                <a:cs typeface="Arial" panose="020B0604020202020204" pitchFamily="34" charset="0"/>
              </a:rPr>
              <a:t>Under the mentorship of </a:t>
            </a:r>
          </a:p>
          <a:p>
            <a:r>
              <a:rPr lang="en-US" sz="2400" b="1" dirty="0">
                <a:latin typeface="Arial" panose="020B0604020202020204" pitchFamily="34" charset="0"/>
                <a:cs typeface="Arial" panose="020B0604020202020204" pitchFamily="34" charset="0"/>
              </a:rPr>
              <a:t>Ms. Meenakshi Maindola</a:t>
            </a:r>
            <a:endParaRPr lang="en-IN" sz="2400" b="1" dirty="0">
              <a:latin typeface="Arial" panose="020B0604020202020204" pitchFamily="34" charset="0"/>
              <a:cs typeface="Arial" panose="020B0604020202020204" pitchFamily="34" charset="0"/>
            </a:endParaRPr>
          </a:p>
        </p:txBody>
      </p:sp>
      <p:pic>
        <p:nvPicPr>
          <p:cNvPr id="4" name="image3.png">
            <a:extLst>
              <a:ext uri="{FF2B5EF4-FFF2-40B4-BE49-F238E27FC236}">
                <a16:creationId xmlns:a16="http://schemas.microsoft.com/office/drawing/2014/main" id="{C576A888-3FF0-27EE-C6D7-6148CB8825D7}"/>
              </a:ext>
            </a:extLst>
          </p:cNvPr>
          <p:cNvPicPr/>
          <p:nvPr/>
        </p:nvPicPr>
        <p:blipFill>
          <a:blip r:embed="rId2"/>
          <a:srcRect/>
          <a:stretch>
            <a:fillRect/>
          </a:stretch>
        </p:blipFill>
        <p:spPr>
          <a:xfrm>
            <a:off x="5094193" y="408982"/>
            <a:ext cx="2003613" cy="1749468"/>
          </a:xfrm>
          <a:prstGeom prst="rect">
            <a:avLst/>
          </a:prstGeom>
          <a:ln/>
        </p:spPr>
      </p:pic>
      <p:sp>
        <p:nvSpPr>
          <p:cNvPr id="6" name="TextBox 5">
            <a:extLst>
              <a:ext uri="{FF2B5EF4-FFF2-40B4-BE49-F238E27FC236}">
                <a16:creationId xmlns:a16="http://schemas.microsoft.com/office/drawing/2014/main" id="{F31552FA-147F-E1D6-EED6-1E6CDAB67280}"/>
              </a:ext>
            </a:extLst>
          </p:cNvPr>
          <p:cNvSpPr txBox="1"/>
          <p:nvPr/>
        </p:nvSpPr>
        <p:spPr>
          <a:xfrm>
            <a:off x="7503735" y="4361867"/>
            <a:ext cx="4069237" cy="1200329"/>
          </a:xfrm>
          <a:prstGeom prst="rect">
            <a:avLst/>
          </a:prstGeom>
          <a:noFill/>
        </p:spPr>
        <p:txBody>
          <a:bodyPr wrap="square" rtlCol="0">
            <a:spAutoFit/>
          </a:bodyPr>
          <a:lstStyle/>
          <a:p>
            <a:r>
              <a:rPr lang="en-US" sz="2400" dirty="0"/>
              <a:t>Submitted by: Nikhil Singh</a:t>
            </a:r>
          </a:p>
          <a:p>
            <a:r>
              <a:rPr lang="en-US" sz="2400" dirty="0"/>
              <a:t>University Roll no.: 2016880</a:t>
            </a:r>
          </a:p>
          <a:p>
            <a:r>
              <a:rPr lang="en-US" sz="2400" dirty="0"/>
              <a:t>Section: CSE-I</a:t>
            </a:r>
            <a:endParaRPr lang="en-IN" sz="2400" dirty="0"/>
          </a:p>
        </p:txBody>
      </p:sp>
    </p:spTree>
    <p:extLst>
      <p:ext uri="{BB962C8B-B14F-4D97-AF65-F5344CB8AC3E}">
        <p14:creationId xmlns:p14="http://schemas.microsoft.com/office/powerpoint/2010/main" val="186083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41D15-8982-FD7E-DAB9-69030525C196}"/>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D8A12723-C48B-341F-A2FF-418839435A13}"/>
              </a:ext>
            </a:extLst>
          </p:cNvPr>
          <p:cNvSpPr>
            <a:spLocks noGrp="1"/>
          </p:cNvSpPr>
          <p:nvPr>
            <p:ph idx="1"/>
          </p:nvPr>
        </p:nvSpPr>
        <p:spPr/>
        <p:txBody>
          <a:bodyPr/>
          <a:lstStyle/>
          <a:p>
            <a:r>
              <a:rPr lang="en-US" i="0" dirty="0">
                <a:solidFill>
                  <a:schemeClr val="tx1"/>
                </a:solidFill>
                <a:effectLst/>
                <a:latin typeface="SourceSansPro"/>
              </a:rPr>
              <a:t>A stock, also known as equity, is a security that represents the ownership of a fraction of the issuing corporation.</a:t>
            </a:r>
          </a:p>
          <a:p>
            <a:r>
              <a:rPr lang="en-US" dirty="0">
                <a:solidFill>
                  <a:schemeClr val="tx1"/>
                </a:solidFill>
                <a:latin typeface="SourceSansPro"/>
              </a:rPr>
              <a:t>Stock trading means buying and selling shares in companies to try to make money on price changes. Traders watch the short-term price changes of these stocks closely. They try to buy low and sell high.</a:t>
            </a:r>
          </a:p>
          <a:p>
            <a:r>
              <a:rPr lang="en-US" b="0" i="0" dirty="0">
                <a:solidFill>
                  <a:srgbClr val="111111"/>
                </a:solidFill>
                <a:effectLst/>
                <a:latin typeface="SourceSansPro"/>
              </a:rPr>
              <a:t>The term stock market refers to several exchanges in which shares of publicly held companies are bought and sold. Such financial activities are conducted through formal exchanges and via </a:t>
            </a:r>
            <a:r>
              <a:rPr lang="en-US" b="0" i="0" dirty="0">
                <a:solidFill>
                  <a:schemeClr val="tx1"/>
                </a:solidFill>
                <a:effectLst/>
                <a:latin typeface="SourceSansPro"/>
              </a:rPr>
              <a:t>over-the-counter</a:t>
            </a:r>
            <a:r>
              <a:rPr lang="en-US" b="0" i="0" dirty="0">
                <a:solidFill>
                  <a:srgbClr val="111111"/>
                </a:solidFill>
                <a:effectLst/>
                <a:latin typeface="SourceSansPro"/>
              </a:rPr>
              <a:t> (OTC) marketplaces that operate under a defined set of regulations. </a:t>
            </a:r>
          </a:p>
          <a:p>
            <a:r>
              <a:rPr lang="en-US" b="0" i="0" dirty="0">
                <a:solidFill>
                  <a:srgbClr val="000000"/>
                </a:solidFill>
                <a:effectLst/>
                <a:latin typeface="SantanderMicroText-Regular"/>
              </a:rPr>
              <a:t>Share prices generally go up and down because of supply and demand. However, they’re also influenced by these factors:</a:t>
            </a:r>
            <a:r>
              <a:rPr lang="en-IN" b="0" i="0" dirty="0">
                <a:solidFill>
                  <a:schemeClr val="tx1"/>
                </a:solidFill>
                <a:effectLst/>
                <a:latin typeface="SourceSansPro"/>
              </a:rPr>
              <a:t> information, economy, company’s financial health and external events.</a:t>
            </a:r>
            <a:endParaRPr lang="en-US" b="0" i="0" dirty="0">
              <a:solidFill>
                <a:srgbClr val="000000"/>
              </a:solidFill>
              <a:effectLst/>
              <a:latin typeface="SantanderMicroText-Regular"/>
            </a:endParaRPr>
          </a:p>
        </p:txBody>
      </p:sp>
    </p:spTree>
    <p:extLst>
      <p:ext uri="{BB962C8B-B14F-4D97-AF65-F5344CB8AC3E}">
        <p14:creationId xmlns:p14="http://schemas.microsoft.com/office/powerpoint/2010/main" val="1347419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81929-B826-C748-CA64-1A26EDA35BD2}"/>
              </a:ext>
            </a:extLst>
          </p:cNvPr>
          <p:cNvSpPr>
            <a:spLocks noGrp="1"/>
          </p:cNvSpPr>
          <p:nvPr>
            <p:ph type="title"/>
          </p:nvPr>
        </p:nvSpPr>
        <p:spPr/>
        <p:txBody>
          <a:bodyPr/>
          <a:lstStyle/>
          <a:p>
            <a:r>
              <a:rPr lang="en-US" dirty="0"/>
              <a:t>Methodology</a:t>
            </a:r>
            <a:endParaRPr lang="en-IN" dirty="0"/>
          </a:p>
        </p:txBody>
      </p:sp>
      <p:sp>
        <p:nvSpPr>
          <p:cNvPr id="3" name="Content Placeholder 2">
            <a:extLst>
              <a:ext uri="{FF2B5EF4-FFF2-40B4-BE49-F238E27FC236}">
                <a16:creationId xmlns:a16="http://schemas.microsoft.com/office/drawing/2014/main" id="{29F23762-91A7-ADF7-2FA3-881C04981746}"/>
              </a:ext>
            </a:extLst>
          </p:cNvPr>
          <p:cNvSpPr>
            <a:spLocks noGrp="1"/>
          </p:cNvSpPr>
          <p:nvPr>
            <p:ph idx="1"/>
          </p:nvPr>
        </p:nvSpPr>
        <p:spPr>
          <a:xfrm>
            <a:off x="554786" y="1689249"/>
            <a:ext cx="8596668" cy="3880773"/>
          </a:xfrm>
        </p:spPr>
        <p:txBody>
          <a:bodyPr/>
          <a:lstStyle/>
          <a:p>
            <a:r>
              <a:rPr lang="en-US" dirty="0"/>
              <a:t>Python Libraries: NumPy, Pandas, Scikit-Learn, Matplotlib, </a:t>
            </a:r>
            <a:r>
              <a:rPr lang="en-US" dirty="0" err="1"/>
              <a:t>Keras</a:t>
            </a:r>
            <a:r>
              <a:rPr lang="en-US" dirty="0"/>
              <a:t>, TensorFlow, Yfinance.</a:t>
            </a:r>
          </a:p>
          <a:p>
            <a:pPr marL="0" indent="0">
              <a:buNone/>
            </a:pPr>
            <a:endParaRPr lang="en-US" dirty="0"/>
          </a:p>
          <a:p>
            <a:r>
              <a:rPr lang="en-US" b="1" i="0" u="sng" dirty="0">
                <a:effectLst/>
                <a:latin typeface="source-serif-pro"/>
                <a:hlinkClick r:id="rId2"/>
              </a:rPr>
              <a:t>Long Short-Term Memory (LSTM)</a:t>
            </a:r>
            <a:r>
              <a:rPr lang="en-US" b="0" i="0" dirty="0">
                <a:solidFill>
                  <a:srgbClr val="292929"/>
                </a:solidFill>
                <a:effectLst/>
                <a:latin typeface="source-serif-pro"/>
              </a:rPr>
              <a:t> </a:t>
            </a:r>
            <a:r>
              <a:rPr lang="en-US" b="0" i="0" dirty="0">
                <a:solidFill>
                  <a:srgbClr val="292929"/>
                </a:solidFill>
                <a:effectLst/>
                <a:latin typeface="+mj-lt"/>
              </a:rPr>
              <a:t>is one type of recurrent neural network which is used to learn order dependence in sequence prediction problems. Due to its capability of storing past information, LSTM is very useful in predicting stock prices. This is because the prediction of a future stock price is dependent on the previous prices.</a:t>
            </a:r>
          </a:p>
        </p:txBody>
      </p:sp>
      <p:pic>
        <p:nvPicPr>
          <p:cNvPr id="1028" name="Picture 4">
            <a:extLst>
              <a:ext uri="{FF2B5EF4-FFF2-40B4-BE49-F238E27FC236}">
                <a16:creationId xmlns:a16="http://schemas.microsoft.com/office/drawing/2014/main" id="{3A854F1B-2E21-C905-B61B-F0D747766B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2582" y="4377554"/>
            <a:ext cx="4406629" cy="1958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7654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4EE33-4ECE-3D63-A2CF-D5C58759CD50}"/>
              </a:ext>
            </a:extLst>
          </p:cNvPr>
          <p:cNvSpPr>
            <a:spLocks noGrp="1"/>
          </p:cNvSpPr>
          <p:nvPr>
            <p:ph type="title"/>
          </p:nvPr>
        </p:nvSpPr>
        <p:spPr>
          <a:xfrm>
            <a:off x="677334" y="609600"/>
            <a:ext cx="8596668" cy="672445"/>
          </a:xfrm>
        </p:spPr>
        <p:txBody>
          <a:bodyPr/>
          <a:lstStyle/>
          <a:p>
            <a:r>
              <a:rPr lang="en-US" dirty="0"/>
              <a:t>Model</a:t>
            </a:r>
            <a:endParaRPr lang="en-IN" dirty="0"/>
          </a:p>
        </p:txBody>
      </p:sp>
      <p:sp>
        <p:nvSpPr>
          <p:cNvPr id="3" name="Content Placeholder 2">
            <a:extLst>
              <a:ext uri="{FF2B5EF4-FFF2-40B4-BE49-F238E27FC236}">
                <a16:creationId xmlns:a16="http://schemas.microsoft.com/office/drawing/2014/main" id="{64E4E3FB-550C-EF4C-0A1D-5AFC9F650812}"/>
              </a:ext>
            </a:extLst>
          </p:cNvPr>
          <p:cNvSpPr>
            <a:spLocks noGrp="1"/>
          </p:cNvSpPr>
          <p:nvPr>
            <p:ph idx="1"/>
          </p:nvPr>
        </p:nvSpPr>
        <p:spPr>
          <a:xfrm>
            <a:off x="771602" y="1282045"/>
            <a:ext cx="8596668" cy="2863898"/>
          </a:xfrm>
        </p:spPr>
        <p:txBody>
          <a:bodyPr/>
          <a:lstStyle/>
          <a:p>
            <a:pPr marL="0" marR="0">
              <a:spcBef>
                <a:spcPts val="0"/>
              </a:spcBef>
              <a:spcAft>
                <a:spcPts val="0"/>
              </a:spcAft>
            </a:pPr>
            <a:r>
              <a:rPr lang="en-US" sz="1800" dirty="0">
                <a:effectLst/>
                <a:latin typeface="Trebuchet MS (Body)"/>
                <a:ea typeface="Times New Roman" panose="02020603050405020304" pitchFamily="18" charset="0"/>
              </a:rPr>
              <a:t>Firstly, we have imported all the library and download the Stock data using yfinance fetch method. We are forecasting the Close stock data of each day. The data needs to be scaled so for that we have used MinMaxScaler from sklearn preprocessing. The we used the sequential model for the time series data with the LSTM Layers forming the recurrent neural network.</a:t>
            </a:r>
          </a:p>
          <a:p>
            <a:pPr marL="0" marR="0">
              <a:spcBef>
                <a:spcPts val="0"/>
              </a:spcBef>
              <a:spcAft>
                <a:spcPts val="0"/>
              </a:spcAft>
            </a:pPr>
            <a:endParaRPr lang="en-IN" sz="1800" dirty="0">
              <a:effectLst/>
              <a:latin typeface="Trebuchet MS (Body)"/>
              <a:ea typeface="Calibri" panose="020F0502020204030204" pitchFamily="34" charset="0"/>
            </a:endParaRPr>
          </a:p>
          <a:p>
            <a:pPr marL="0" marR="0">
              <a:spcBef>
                <a:spcPts val="0"/>
              </a:spcBef>
              <a:spcAft>
                <a:spcPts val="0"/>
              </a:spcAft>
            </a:pPr>
            <a:r>
              <a:rPr lang="en-US" sz="1800" dirty="0">
                <a:effectLst/>
                <a:latin typeface="Trebuchet MS (Body)"/>
                <a:ea typeface="Times New Roman" panose="02020603050405020304" pitchFamily="18" charset="0"/>
              </a:rPr>
              <a:t>The model is compiled with Adam optimizer and metric of mean squared error over the 70% of the scaled data. The remaining 30% of the scaled data is used for testing the model. </a:t>
            </a:r>
            <a:endParaRPr lang="en-IN" sz="1800" dirty="0">
              <a:effectLst/>
              <a:latin typeface="Trebuchet MS (Body)"/>
              <a:ea typeface="Calibri" panose="020F0502020204030204" pitchFamily="34" charset="0"/>
            </a:endParaRPr>
          </a:p>
          <a:p>
            <a:endParaRPr lang="en-IN" dirty="0"/>
          </a:p>
        </p:txBody>
      </p:sp>
      <p:sp>
        <p:nvSpPr>
          <p:cNvPr id="5" name="TextBox 4">
            <a:extLst>
              <a:ext uri="{FF2B5EF4-FFF2-40B4-BE49-F238E27FC236}">
                <a16:creationId xmlns:a16="http://schemas.microsoft.com/office/drawing/2014/main" id="{099458EE-0320-9F41-2609-18812C013CEF}"/>
              </a:ext>
            </a:extLst>
          </p:cNvPr>
          <p:cNvSpPr txBox="1"/>
          <p:nvPr/>
        </p:nvSpPr>
        <p:spPr>
          <a:xfrm>
            <a:off x="771602" y="3850004"/>
            <a:ext cx="6103854" cy="584775"/>
          </a:xfrm>
          <a:prstGeom prst="rect">
            <a:avLst/>
          </a:prstGeom>
          <a:noFill/>
        </p:spPr>
        <p:txBody>
          <a:bodyPr wrap="square">
            <a:spAutoFit/>
          </a:bodyPr>
          <a:lstStyle/>
          <a:p>
            <a:r>
              <a:rPr lang="en-US" sz="3200" dirty="0">
                <a:solidFill>
                  <a:schemeClr val="accent1"/>
                </a:solidFill>
                <a:latin typeface="Trebuchet MS (Headings)"/>
              </a:rPr>
              <a:t>Front-end</a:t>
            </a:r>
          </a:p>
        </p:txBody>
      </p:sp>
      <p:sp>
        <p:nvSpPr>
          <p:cNvPr id="7" name="TextBox 6">
            <a:extLst>
              <a:ext uri="{FF2B5EF4-FFF2-40B4-BE49-F238E27FC236}">
                <a16:creationId xmlns:a16="http://schemas.microsoft.com/office/drawing/2014/main" id="{18EED2F6-6BBC-27FD-7BD3-BC2034A50CDC}"/>
              </a:ext>
            </a:extLst>
          </p:cNvPr>
          <p:cNvSpPr txBox="1"/>
          <p:nvPr/>
        </p:nvSpPr>
        <p:spPr>
          <a:xfrm>
            <a:off x="771602" y="4434779"/>
            <a:ext cx="8824885" cy="1477328"/>
          </a:xfrm>
          <a:prstGeom prst="rect">
            <a:avLst/>
          </a:prstGeom>
          <a:noFill/>
        </p:spPr>
        <p:txBody>
          <a:bodyPr wrap="square">
            <a:spAutoFit/>
          </a:bodyPr>
          <a:lstStyle/>
          <a:p>
            <a:pPr marL="0" marR="0">
              <a:spcBef>
                <a:spcPts val="0"/>
              </a:spcBef>
              <a:spcAft>
                <a:spcPts val="0"/>
              </a:spcAft>
            </a:pPr>
            <a:r>
              <a:rPr lang="en-US" sz="1800" dirty="0">
                <a:effectLst/>
                <a:latin typeface="Trebuchet MS (Body)"/>
                <a:ea typeface="Times New Roman" panose="02020603050405020304" pitchFamily="18" charset="0"/>
              </a:rPr>
              <a:t>We have streamilt for designing the UI of the application. S</a:t>
            </a:r>
            <a:r>
              <a:rPr lang="en-US" sz="1800" dirty="0">
                <a:solidFill>
                  <a:srgbClr val="000000"/>
                </a:solidFill>
                <a:effectLst/>
                <a:latin typeface="Trebuchet MS (Body)"/>
                <a:ea typeface="Calibri" panose="020F0502020204030204" pitchFamily="34" charset="0"/>
              </a:rPr>
              <a:t>tream lit is an open-source app framework in Python language. It helps in creating web apps for data science and machine learning in a short time and is compatible with major Python libraries such as scikit-learn, Keras, PyTorch, SymPy(latex), NumPy, pandas, Matplotlib etc.</a:t>
            </a:r>
            <a:endParaRPr lang="en-IN" sz="1800" dirty="0">
              <a:effectLst/>
              <a:latin typeface="Trebuchet MS (Body)"/>
              <a:ea typeface="Calibri" panose="020F0502020204030204" pitchFamily="34" charset="0"/>
            </a:endParaRPr>
          </a:p>
        </p:txBody>
      </p:sp>
    </p:spTree>
    <p:extLst>
      <p:ext uri="{BB962C8B-B14F-4D97-AF65-F5344CB8AC3E}">
        <p14:creationId xmlns:p14="http://schemas.microsoft.com/office/powerpoint/2010/main" val="2282149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C2B73-3BA9-5BE7-2CF2-1D146B7E580A}"/>
              </a:ext>
            </a:extLst>
          </p:cNvPr>
          <p:cNvSpPr>
            <a:spLocks noGrp="1"/>
          </p:cNvSpPr>
          <p:nvPr>
            <p:ph type="title"/>
          </p:nvPr>
        </p:nvSpPr>
        <p:spPr/>
        <p:txBody>
          <a:bodyPr/>
          <a:lstStyle/>
          <a:p>
            <a:r>
              <a:rPr lang="en-US" dirty="0"/>
              <a:t>Result and Conclusion</a:t>
            </a:r>
            <a:endParaRPr lang="en-IN" dirty="0"/>
          </a:p>
        </p:txBody>
      </p:sp>
      <p:sp>
        <p:nvSpPr>
          <p:cNvPr id="3" name="Content Placeholder 2">
            <a:extLst>
              <a:ext uri="{FF2B5EF4-FFF2-40B4-BE49-F238E27FC236}">
                <a16:creationId xmlns:a16="http://schemas.microsoft.com/office/drawing/2014/main" id="{A62A9388-A86E-1F57-09F5-ECA126803A15}"/>
              </a:ext>
            </a:extLst>
          </p:cNvPr>
          <p:cNvSpPr>
            <a:spLocks noGrp="1"/>
          </p:cNvSpPr>
          <p:nvPr>
            <p:ph idx="1"/>
          </p:nvPr>
        </p:nvSpPr>
        <p:spPr>
          <a:xfrm>
            <a:off x="677334" y="1300899"/>
            <a:ext cx="8596668" cy="5486400"/>
          </a:xfrm>
        </p:spPr>
        <p:txBody>
          <a:bodyPr/>
          <a:lstStyle/>
          <a:p>
            <a:r>
              <a:rPr lang="en-US" dirty="0"/>
              <a:t>We use the LSTM layers with the Sequential model which is forecasting the predictions with 60% of the accuracy.</a:t>
            </a:r>
          </a:p>
          <a:p>
            <a:r>
              <a:rPr lang="en-US" dirty="0"/>
              <a:t>We form this model by analysis the simple mean average of 100 and 200 days.</a:t>
            </a:r>
          </a:p>
          <a:p>
            <a:r>
              <a:rPr lang="en-US" dirty="0"/>
              <a:t>With the help of SMA we find the trend of the stock to go up or down.</a:t>
            </a:r>
          </a:p>
          <a:p>
            <a:endParaRPr lang="en-IN" dirty="0"/>
          </a:p>
        </p:txBody>
      </p:sp>
      <p:pic>
        <p:nvPicPr>
          <p:cNvPr id="4" name="Picture 3">
            <a:extLst>
              <a:ext uri="{FF2B5EF4-FFF2-40B4-BE49-F238E27FC236}">
                <a16:creationId xmlns:a16="http://schemas.microsoft.com/office/drawing/2014/main" id="{8FE88A80-3C59-56F6-4A65-FD97C3E47BFA}"/>
              </a:ext>
            </a:extLst>
          </p:cNvPr>
          <p:cNvPicPr>
            <a:picLocks noChangeAspect="1"/>
          </p:cNvPicPr>
          <p:nvPr/>
        </p:nvPicPr>
        <p:blipFill>
          <a:blip r:embed="rId2"/>
          <a:stretch>
            <a:fillRect/>
          </a:stretch>
        </p:blipFill>
        <p:spPr>
          <a:xfrm>
            <a:off x="5275862" y="2928106"/>
            <a:ext cx="4659990" cy="2841098"/>
          </a:xfrm>
          <a:prstGeom prst="rect">
            <a:avLst/>
          </a:prstGeom>
        </p:spPr>
      </p:pic>
      <p:pic>
        <p:nvPicPr>
          <p:cNvPr id="5" name="Picture 4">
            <a:extLst>
              <a:ext uri="{FF2B5EF4-FFF2-40B4-BE49-F238E27FC236}">
                <a16:creationId xmlns:a16="http://schemas.microsoft.com/office/drawing/2014/main" id="{B0C28A3B-E915-98EA-BC9B-5AB41B7E23B6}"/>
              </a:ext>
            </a:extLst>
          </p:cNvPr>
          <p:cNvPicPr>
            <a:picLocks noChangeAspect="1"/>
          </p:cNvPicPr>
          <p:nvPr/>
        </p:nvPicPr>
        <p:blipFill rotWithShape="1">
          <a:blip r:embed="rId3"/>
          <a:srcRect r="1300"/>
          <a:stretch/>
        </p:blipFill>
        <p:spPr bwMode="auto">
          <a:xfrm>
            <a:off x="291278" y="2928106"/>
            <a:ext cx="4878705" cy="301078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61048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D7E73-87F2-5B11-4516-85C2644A1EB2}"/>
              </a:ext>
            </a:extLst>
          </p:cNvPr>
          <p:cNvSpPr>
            <a:spLocks noGrp="1"/>
          </p:cNvSpPr>
          <p:nvPr>
            <p:ph type="title"/>
          </p:nvPr>
        </p:nvSpPr>
        <p:spPr/>
        <p:txBody>
          <a:bodyPr/>
          <a:lstStyle/>
          <a:p>
            <a:r>
              <a:rPr lang="en-US" dirty="0"/>
              <a:t>Future Work</a:t>
            </a:r>
            <a:endParaRPr lang="en-IN" dirty="0"/>
          </a:p>
        </p:txBody>
      </p:sp>
      <p:sp>
        <p:nvSpPr>
          <p:cNvPr id="3" name="Content Placeholder 2">
            <a:extLst>
              <a:ext uri="{FF2B5EF4-FFF2-40B4-BE49-F238E27FC236}">
                <a16:creationId xmlns:a16="http://schemas.microsoft.com/office/drawing/2014/main" id="{0484D3A6-0372-315A-FE92-F12B22857775}"/>
              </a:ext>
            </a:extLst>
          </p:cNvPr>
          <p:cNvSpPr>
            <a:spLocks noGrp="1"/>
          </p:cNvSpPr>
          <p:nvPr>
            <p:ph idx="1"/>
          </p:nvPr>
        </p:nvSpPr>
        <p:spPr/>
        <p:txBody>
          <a:bodyPr/>
          <a:lstStyle/>
          <a:p>
            <a:r>
              <a:rPr lang="en-US" dirty="0"/>
              <a:t>We can also make a model while considering multiple feature like open stock price, volume etc., to make multiple feature prediction model.</a:t>
            </a:r>
          </a:p>
          <a:p>
            <a:r>
              <a:rPr lang="en-IN" dirty="0"/>
              <a:t>This will reduce the root mean squared error in the model and make the model more effective.</a:t>
            </a:r>
          </a:p>
          <a:p>
            <a:r>
              <a:rPr lang="en-IN" dirty="0"/>
              <a:t>We also expands this model for fund, EFTS, NFTS and mutual funds.</a:t>
            </a:r>
          </a:p>
          <a:p>
            <a:r>
              <a:rPr lang="en-IN" dirty="0"/>
              <a:t>We can also incorporate the trending tickers with the daily market news.</a:t>
            </a:r>
          </a:p>
        </p:txBody>
      </p:sp>
    </p:spTree>
    <p:extLst>
      <p:ext uri="{BB962C8B-B14F-4D97-AF65-F5344CB8AC3E}">
        <p14:creationId xmlns:p14="http://schemas.microsoft.com/office/powerpoint/2010/main" val="253955443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147</TotalTime>
  <Words>555</Words>
  <Application>Microsoft Office PowerPoint</Application>
  <PresentationFormat>Widescreen</PresentationFormat>
  <Paragraphs>30</Paragraphs>
  <Slides>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vt:i4>
      </vt:variant>
    </vt:vector>
  </HeadingPairs>
  <TitlesOfParts>
    <vt:vector size="15" baseType="lpstr">
      <vt:lpstr>Arial</vt:lpstr>
      <vt:lpstr>SantanderMicroText-Regular</vt:lpstr>
      <vt:lpstr>SourceSansPro</vt:lpstr>
      <vt:lpstr>source-serif-pro</vt:lpstr>
      <vt:lpstr>Trebuchet MS</vt:lpstr>
      <vt:lpstr>Trebuchet MS (Body)</vt:lpstr>
      <vt:lpstr>Trebuchet MS (Headings)</vt:lpstr>
      <vt:lpstr>Wingdings 3</vt:lpstr>
      <vt:lpstr>Facet</vt:lpstr>
      <vt:lpstr>Graphic Era(Deemed To Be University)  Stock Visualization and Forecasting using python</vt:lpstr>
      <vt:lpstr>Introduction</vt:lpstr>
      <vt:lpstr>Methodology</vt:lpstr>
      <vt:lpstr>Model</vt:lpstr>
      <vt:lpstr>Result and Conclusion</vt:lpstr>
      <vt:lpstr>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Graphic Era(Deemed To Be University)  Stock Visualization and Forecasting using python</dc:title>
  <dc:creator>NIKHIL SINGH</dc:creator>
  <cp:lastModifiedBy>NIKHIL SINGH</cp:lastModifiedBy>
  <cp:revision>4</cp:revision>
  <dcterms:created xsi:type="dcterms:W3CDTF">2023-01-06T17:58:20Z</dcterms:created>
  <dcterms:modified xsi:type="dcterms:W3CDTF">2023-01-07T07:06:59Z</dcterms:modified>
</cp:coreProperties>
</file>