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39" r:id="rId1"/>
  </p:sldMasterIdLst>
  <p:sldIdLst>
    <p:sldId id="256" r:id="rId2"/>
    <p:sldId id="259" r:id="rId3"/>
    <p:sldId id="261" r:id="rId4"/>
    <p:sldId id="262" r:id="rId5"/>
    <p:sldId id="263" r:id="rId6"/>
    <p:sldId id="264" r:id="rId7"/>
    <p:sldId id="265" r:id="rId8"/>
    <p:sldId id="266"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3" autoAdjust="0"/>
    <p:restoredTop sz="94660"/>
  </p:normalViewPr>
  <p:slideViewPr>
    <p:cSldViewPr snapToGrid="0">
      <p:cViewPr varScale="1">
        <p:scale>
          <a:sx n="72" d="100"/>
          <a:sy n="72" d="100"/>
        </p:scale>
        <p:origin x="642"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6D22F896-40B5-4ADD-8801-0D06FADFA095}" type="slidenum">
              <a:rPr lang="en-US" smtClean="0"/>
              <a:t>‹#›</a:t>
            </a:fld>
            <a:endParaRPr lang="en-US" dirty="0"/>
          </a:p>
        </p:txBody>
      </p:sp>
    </p:spTree>
    <p:extLst>
      <p:ext uri="{BB962C8B-B14F-4D97-AF65-F5344CB8AC3E}">
        <p14:creationId xmlns:p14="http://schemas.microsoft.com/office/powerpoint/2010/main" val="12672666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3479152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9083828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603913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48A87A34-81AB-432B-8DAE-1953F412C126}" type="datetimeFigureOut">
              <a:rPr lang="en-US" smtClean="0"/>
              <a:t>1/4/2021</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6D22F896-40B5-4ADD-8801-0D06FADFA095}" type="slidenum">
              <a:rPr lang="en-US" smtClean="0"/>
              <a:t>‹#›</a:t>
            </a:fld>
            <a:endParaRPr lang="en-US" dirty="0"/>
          </a:p>
        </p:txBody>
      </p:sp>
    </p:spTree>
    <p:extLst>
      <p:ext uri="{BB962C8B-B14F-4D97-AF65-F5344CB8AC3E}">
        <p14:creationId xmlns:p14="http://schemas.microsoft.com/office/powerpoint/2010/main" val="7510310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1/4/2021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181194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1/4/2021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564168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1/4/2021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0911343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1/4/2021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529635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1/4/2021</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159223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1/4/2021</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6757009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48A87A34-81AB-432B-8DAE-1953F412C126}" type="datetimeFigureOut">
              <a:rPr lang="en-US" smtClean="0"/>
              <a:pPr/>
              <a:t>1/4/2021</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701528526"/>
      </p:ext>
    </p:extLst>
  </p:cSld>
  <p:clrMap bg1="lt1" tx1="dk1" bg2="lt2" tx2="dk2" accent1="accent1" accent2="accent2" accent3="accent3" accent4="accent4" accent5="accent5" accent6="accent6" hlink="hlink" folHlink="folHlink"/>
  <p:sldLayoutIdLst>
    <p:sldLayoutId id="2147483740" r:id="rId1"/>
    <p:sldLayoutId id="2147483741" r:id="rId2"/>
    <p:sldLayoutId id="2147483742" r:id="rId3"/>
    <p:sldLayoutId id="2147483743" r:id="rId4"/>
    <p:sldLayoutId id="2147483744" r:id="rId5"/>
    <p:sldLayoutId id="2147483745" r:id="rId6"/>
    <p:sldLayoutId id="2147483746" r:id="rId7"/>
    <p:sldLayoutId id="2147483747" r:id="rId8"/>
    <p:sldLayoutId id="2147483748" r:id="rId9"/>
    <p:sldLayoutId id="2147483749" r:id="rId10"/>
    <p:sldLayoutId id="2147483750"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629A6E-2FF2-4F77-8E09-691F9A10E94D}"/>
              </a:ext>
            </a:extLst>
          </p:cNvPr>
          <p:cNvSpPr>
            <a:spLocks noGrp="1"/>
          </p:cNvSpPr>
          <p:nvPr>
            <p:ph type="ctrTitle"/>
          </p:nvPr>
        </p:nvSpPr>
        <p:spPr>
          <a:xfrm>
            <a:off x="1175321" y="2658926"/>
            <a:ext cx="10314314" cy="770074"/>
          </a:xfrm>
        </p:spPr>
        <p:txBody>
          <a:bodyPr/>
          <a:lstStyle/>
          <a:p>
            <a:r>
              <a:rPr lang="en-GB" dirty="0"/>
              <a:t>Anugrah group scam</a:t>
            </a:r>
            <a:endParaRPr lang="en-IN" dirty="0"/>
          </a:p>
        </p:txBody>
      </p:sp>
    </p:spTree>
    <p:extLst>
      <p:ext uri="{BB962C8B-B14F-4D97-AF65-F5344CB8AC3E}">
        <p14:creationId xmlns:p14="http://schemas.microsoft.com/office/powerpoint/2010/main" val="13155358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29D824-3779-4181-8B6D-BAD3123E21B1}"/>
              </a:ext>
            </a:extLst>
          </p:cNvPr>
          <p:cNvSpPr>
            <a:spLocks noGrp="1"/>
          </p:cNvSpPr>
          <p:nvPr>
            <p:ph type="title"/>
          </p:nvPr>
        </p:nvSpPr>
        <p:spPr>
          <a:xfrm>
            <a:off x="3866056" y="578325"/>
            <a:ext cx="10058400" cy="1609344"/>
          </a:xfrm>
        </p:spPr>
        <p:txBody>
          <a:bodyPr>
            <a:normAutofit/>
          </a:bodyPr>
          <a:lstStyle/>
          <a:p>
            <a:r>
              <a:rPr lang="en-GB" sz="6600" dirty="0"/>
              <a:t>Group no 6</a:t>
            </a:r>
            <a:endParaRPr lang="en-IN" sz="6600" dirty="0"/>
          </a:p>
        </p:txBody>
      </p:sp>
      <p:sp>
        <p:nvSpPr>
          <p:cNvPr id="3" name="Content Placeholder 2">
            <a:extLst>
              <a:ext uri="{FF2B5EF4-FFF2-40B4-BE49-F238E27FC236}">
                <a16:creationId xmlns:a16="http://schemas.microsoft.com/office/drawing/2014/main" id="{924A0F36-7813-43BA-8021-7FB9113A7A26}"/>
              </a:ext>
            </a:extLst>
          </p:cNvPr>
          <p:cNvSpPr>
            <a:spLocks noGrp="1"/>
          </p:cNvSpPr>
          <p:nvPr>
            <p:ph idx="1"/>
          </p:nvPr>
        </p:nvSpPr>
        <p:spPr>
          <a:xfrm>
            <a:off x="1066800" y="2386451"/>
            <a:ext cx="10058400" cy="4050792"/>
          </a:xfrm>
        </p:spPr>
        <p:txBody>
          <a:bodyPr/>
          <a:lstStyle/>
          <a:p>
            <a:pPr>
              <a:buFont typeface="Wingdings" panose="05000000000000000000" pitchFamily="2" charset="2"/>
              <a:buChar char="q"/>
            </a:pPr>
            <a:r>
              <a:rPr lang="en-GB" sz="3600" dirty="0"/>
              <a:t> Avinandita – 1918</a:t>
            </a:r>
          </a:p>
          <a:p>
            <a:pPr marL="182880" marR="0" lvl="0" indent="-182880" algn="l" defTabSz="914400" rtl="0" eaLnBrk="1" fontAlgn="auto" latinLnBrk="0" hangingPunct="1">
              <a:lnSpc>
                <a:spcPct val="90000"/>
              </a:lnSpc>
              <a:spcBef>
                <a:spcPts val="1200"/>
              </a:spcBef>
              <a:spcAft>
                <a:spcPts val="0"/>
              </a:spcAft>
              <a:buClr>
                <a:srgbClr val="D34817">
                  <a:lumMod val="75000"/>
                </a:srgbClr>
              </a:buClr>
              <a:buSzPct val="85000"/>
              <a:buFont typeface="Wingdings" panose="05000000000000000000" pitchFamily="2" charset="2"/>
              <a:buChar char="q"/>
              <a:tabLst/>
              <a:defRPr/>
            </a:pPr>
            <a:r>
              <a:rPr kumimoji="0" lang="en-GB" sz="3600" b="0" i="0" u="none" strike="noStrike" kern="1200" cap="none" spc="0" normalizeH="0" baseline="0" noProof="0" dirty="0">
                <a:ln>
                  <a:noFill/>
                </a:ln>
                <a:solidFill>
                  <a:prstClr val="black"/>
                </a:solidFill>
                <a:effectLst/>
                <a:uLnTx/>
                <a:uFillTx/>
                <a:latin typeface="Rockwell" panose="02060603020205020403"/>
                <a:ea typeface="+mn-ea"/>
                <a:cs typeface="+mn-cs"/>
              </a:rPr>
              <a:t> Nidhi – 1922</a:t>
            </a:r>
            <a:endParaRPr lang="en-GB" sz="3600" dirty="0"/>
          </a:p>
          <a:p>
            <a:pPr>
              <a:buFont typeface="Wingdings" panose="05000000000000000000" pitchFamily="2" charset="2"/>
              <a:buChar char="q"/>
            </a:pPr>
            <a:r>
              <a:rPr lang="en-GB" sz="3600" dirty="0"/>
              <a:t> Bipin – 1926</a:t>
            </a:r>
          </a:p>
          <a:p>
            <a:pPr>
              <a:buFont typeface="Wingdings" panose="05000000000000000000" pitchFamily="2" charset="2"/>
              <a:buChar char="q"/>
            </a:pPr>
            <a:r>
              <a:rPr lang="en-GB" sz="3600" dirty="0"/>
              <a:t> Vishal - 1940</a:t>
            </a:r>
            <a:endParaRPr lang="en-IN" sz="3600" dirty="0"/>
          </a:p>
        </p:txBody>
      </p:sp>
      <p:pic>
        <p:nvPicPr>
          <p:cNvPr id="6" name="Picture 5">
            <a:extLst>
              <a:ext uri="{FF2B5EF4-FFF2-40B4-BE49-F238E27FC236}">
                <a16:creationId xmlns:a16="http://schemas.microsoft.com/office/drawing/2014/main" id="{374CFC6B-A444-496F-BC20-E33BEE47C57C}"/>
              </a:ext>
            </a:extLst>
          </p:cNvPr>
          <p:cNvPicPr>
            <a:picLocks noChangeAspect="1"/>
          </p:cNvPicPr>
          <p:nvPr/>
        </p:nvPicPr>
        <p:blipFill>
          <a:blip r:embed="rId2"/>
          <a:stretch>
            <a:fillRect/>
          </a:stretch>
        </p:blipFill>
        <p:spPr>
          <a:xfrm>
            <a:off x="5553074" y="2187669"/>
            <a:ext cx="5962650" cy="3914775"/>
          </a:xfrm>
          <a:prstGeom prst="rect">
            <a:avLst/>
          </a:prstGeom>
        </p:spPr>
      </p:pic>
    </p:spTree>
    <p:extLst>
      <p:ext uri="{BB962C8B-B14F-4D97-AF65-F5344CB8AC3E}">
        <p14:creationId xmlns:p14="http://schemas.microsoft.com/office/powerpoint/2010/main" val="29603860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ircle(in)">
                                      <p:cBhvr>
                                        <p:cTn id="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7A880E-2104-4997-BE66-A82897D837BE}"/>
              </a:ext>
            </a:extLst>
          </p:cNvPr>
          <p:cNvSpPr>
            <a:spLocks noGrp="1"/>
          </p:cNvSpPr>
          <p:nvPr>
            <p:ph type="title"/>
          </p:nvPr>
        </p:nvSpPr>
        <p:spPr>
          <a:xfrm>
            <a:off x="685535" y="511137"/>
            <a:ext cx="10058400" cy="973107"/>
          </a:xfrm>
        </p:spPr>
        <p:txBody>
          <a:bodyPr/>
          <a:lstStyle/>
          <a:p>
            <a:r>
              <a:rPr lang="en-GB" dirty="0"/>
              <a:t>What is the issue ? </a:t>
            </a:r>
            <a:endParaRPr lang="en-IN" dirty="0"/>
          </a:p>
        </p:txBody>
      </p:sp>
      <p:sp>
        <p:nvSpPr>
          <p:cNvPr id="3" name="Content Placeholder 2">
            <a:extLst>
              <a:ext uri="{FF2B5EF4-FFF2-40B4-BE49-F238E27FC236}">
                <a16:creationId xmlns:a16="http://schemas.microsoft.com/office/drawing/2014/main" id="{732C4CAF-C9F0-45D1-8417-9D7FFB7F98B4}"/>
              </a:ext>
            </a:extLst>
          </p:cNvPr>
          <p:cNvSpPr>
            <a:spLocks noGrp="1"/>
          </p:cNvSpPr>
          <p:nvPr>
            <p:ph idx="1"/>
          </p:nvPr>
        </p:nvSpPr>
        <p:spPr>
          <a:xfrm>
            <a:off x="436701" y="1867628"/>
            <a:ext cx="11318598" cy="4691270"/>
          </a:xfrm>
        </p:spPr>
        <p:txBody>
          <a:bodyPr>
            <a:normAutofit/>
          </a:bodyPr>
          <a:lstStyle/>
          <a:p>
            <a:r>
              <a:rPr lang="en-GB" sz="2800" dirty="0"/>
              <a:t>Over Rs1,000 Crore at Risk at Anugrah Stockbrokers and Associates?</a:t>
            </a:r>
          </a:p>
          <a:p>
            <a:endParaRPr lang="en-GB" sz="2800" dirty="0"/>
          </a:p>
          <a:p>
            <a:r>
              <a:rPr lang="en-GB" sz="2800" dirty="0"/>
              <a:t>Anugrah and one of its associates, Teji Mandi Analytics Pvt Limited, ought to have been on the regulator’s radar since they have both been fined in the past. </a:t>
            </a:r>
          </a:p>
          <a:p>
            <a:endParaRPr lang="en-GB" sz="2800" dirty="0"/>
          </a:p>
          <a:p>
            <a:r>
              <a:rPr lang="en-GB" sz="2800" dirty="0"/>
              <a:t>Unauthorised derivatives advisory service (DAS) through an associate firm called Om Shri Sai Investments (OSSI) since 2017.</a:t>
            </a:r>
            <a:endParaRPr lang="en-IN" sz="2800" dirty="0"/>
          </a:p>
        </p:txBody>
      </p:sp>
      <p:pic>
        <p:nvPicPr>
          <p:cNvPr id="4" name="Picture 3">
            <a:extLst>
              <a:ext uri="{FF2B5EF4-FFF2-40B4-BE49-F238E27FC236}">
                <a16:creationId xmlns:a16="http://schemas.microsoft.com/office/drawing/2014/main" id="{36ABE1F2-A2E9-455E-B1FC-36E04EECB438}"/>
              </a:ext>
            </a:extLst>
          </p:cNvPr>
          <p:cNvPicPr>
            <a:picLocks noChangeAspect="1"/>
          </p:cNvPicPr>
          <p:nvPr/>
        </p:nvPicPr>
        <p:blipFill>
          <a:blip r:embed="rId2"/>
          <a:stretch>
            <a:fillRect/>
          </a:stretch>
        </p:blipFill>
        <p:spPr>
          <a:xfrm>
            <a:off x="8186886" y="325721"/>
            <a:ext cx="3568413" cy="1541907"/>
          </a:xfrm>
          <a:prstGeom prst="rect">
            <a:avLst/>
          </a:prstGeom>
          <a:effectLst>
            <a:reflection blurRad="6350" stA="50000" endA="300" endPos="90000" dist="50800" dir="5400000" sy="-100000" algn="bl" rotWithShape="0"/>
            <a:softEdge rad="31750"/>
          </a:effectLst>
          <a:scene3d>
            <a:camera prst="obliqueBottomRight"/>
            <a:lightRig rig="threePt" dir="t"/>
          </a:scene3d>
          <a:sp3d/>
        </p:spPr>
      </p:pic>
    </p:spTree>
    <p:extLst>
      <p:ext uri="{BB962C8B-B14F-4D97-AF65-F5344CB8AC3E}">
        <p14:creationId xmlns:p14="http://schemas.microsoft.com/office/powerpoint/2010/main" val="18710798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29A47E-5CC0-44FD-816E-76AD3F95B8EE}"/>
              </a:ext>
            </a:extLst>
          </p:cNvPr>
          <p:cNvSpPr>
            <a:spLocks noGrp="1"/>
          </p:cNvSpPr>
          <p:nvPr>
            <p:ph type="title"/>
          </p:nvPr>
        </p:nvSpPr>
        <p:spPr>
          <a:xfrm>
            <a:off x="274717" y="0"/>
            <a:ext cx="10058400" cy="1609344"/>
          </a:xfrm>
        </p:spPr>
        <p:txBody>
          <a:bodyPr/>
          <a:lstStyle/>
          <a:p>
            <a:r>
              <a:rPr lang="en-GB" dirty="0"/>
              <a:t>Who were the people involved ?</a:t>
            </a:r>
            <a:endParaRPr lang="en-IN" dirty="0"/>
          </a:p>
        </p:txBody>
      </p:sp>
      <p:sp>
        <p:nvSpPr>
          <p:cNvPr id="3" name="Content Placeholder 2">
            <a:extLst>
              <a:ext uri="{FF2B5EF4-FFF2-40B4-BE49-F238E27FC236}">
                <a16:creationId xmlns:a16="http://schemas.microsoft.com/office/drawing/2014/main" id="{A696C795-48B3-4AF6-A938-ABE2DA684F44}"/>
              </a:ext>
            </a:extLst>
          </p:cNvPr>
          <p:cNvSpPr>
            <a:spLocks noGrp="1"/>
          </p:cNvSpPr>
          <p:nvPr>
            <p:ph idx="1"/>
          </p:nvPr>
        </p:nvSpPr>
        <p:spPr>
          <a:xfrm>
            <a:off x="274717" y="1378225"/>
            <a:ext cx="11228169" cy="4956313"/>
          </a:xfrm>
        </p:spPr>
        <p:txBody>
          <a:bodyPr/>
          <a:lstStyle/>
          <a:p>
            <a:r>
              <a:rPr lang="en-IN" sz="2400" dirty="0"/>
              <a:t>Investors </a:t>
            </a:r>
            <a:r>
              <a:rPr lang="en-GB" sz="2400" dirty="0"/>
              <a:t>Here is some feedback from investors, whose names have been changed. Arvind Sinha thinks Teji Mandi is a sub-broker of Anugrah and is “running some algo based trading in F&amp;O segment (only options of Nifty and Bank Nifty) across all clients.” He says, “We are not asking for losses to be repaid, but what about the balance that is with the firm?</a:t>
            </a:r>
          </a:p>
          <a:p>
            <a:r>
              <a:rPr lang="en-IN" sz="2400" dirty="0"/>
              <a:t>Om Shri Sai Investments (OSSI)</a:t>
            </a:r>
          </a:p>
          <a:p>
            <a:r>
              <a:rPr lang="en-IN" sz="2400" dirty="0"/>
              <a:t>Teji Mandi Analytics Pvt Limited</a:t>
            </a:r>
          </a:p>
          <a:p>
            <a:endParaRPr lang="en-IN" sz="2400" dirty="0"/>
          </a:p>
          <a:p>
            <a:endParaRPr lang="en-IN" dirty="0"/>
          </a:p>
        </p:txBody>
      </p:sp>
      <p:pic>
        <p:nvPicPr>
          <p:cNvPr id="4" name="Picture 3">
            <a:extLst>
              <a:ext uri="{FF2B5EF4-FFF2-40B4-BE49-F238E27FC236}">
                <a16:creationId xmlns:a16="http://schemas.microsoft.com/office/drawing/2014/main" id="{B40A8FD5-F85C-4476-A82A-3999D6D41616}"/>
              </a:ext>
            </a:extLst>
          </p:cNvPr>
          <p:cNvPicPr>
            <a:picLocks noChangeAspect="1"/>
          </p:cNvPicPr>
          <p:nvPr/>
        </p:nvPicPr>
        <p:blipFill>
          <a:blip r:embed="rId2"/>
          <a:stretch>
            <a:fillRect/>
          </a:stretch>
        </p:blipFill>
        <p:spPr>
          <a:xfrm>
            <a:off x="9687340" y="2913924"/>
            <a:ext cx="2229944" cy="2229944"/>
          </a:xfrm>
          <a:prstGeom prst="rect">
            <a:avLst/>
          </a:prstGeom>
        </p:spPr>
      </p:pic>
      <p:pic>
        <p:nvPicPr>
          <p:cNvPr id="5" name="Picture 4">
            <a:extLst>
              <a:ext uri="{FF2B5EF4-FFF2-40B4-BE49-F238E27FC236}">
                <a16:creationId xmlns:a16="http://schemas.microsoft.com/office/drawing/2014/main" id="{857B8269-E0C5-4B57-A04D-24375C410ED4}"/>
              </a:ext>
            </a:extLst>
          </p:cNvPr>
          <p:cNvPicPr>
            <a:picLocks noChangeAspect="1"/>
          </p:cNvPicPr>
          <p:nvPr/>
        </p:nvPicPr>
        <p:blipFill>
          <a:blip r:embed="rId3"/>
          <a:stretch>
            <a:fillRect/>
          </a:stretch>
        </p:blipFill>
        <p:spPr>
          <a:xfrm>
            <a:off x="3732766" y="4080127"/>
            <a:ext cx="5779190" cy="2497181"/>
          </a:xfrm>
          <a:prstGeom prst="rect">
            <a:avLst/>
          </a:prstGeom>
        </p:spPr>
      </p:pic>
      <p:pic>
        <p:nvPicPr>
          <p:cNvPr id="6" name="Picture 5">
            <a:extLst>
              <a:ext uri="{FF2B5EF4-FFF2-40B4-BE49-F238E27FC236}">
                <a16:creationId xmlns:a16="http://schemas.microsoft.com/office/drawing/2014/main" id="{267077F8-B32E-4225-87B6-D86BFD6323A3}"/>
              </a:ext>
            </a:extLst>
          </p:cNvPr>
          <p:cNvPicPr>
            <a:picLocks noChangeAspect="1"/>
          </p:cNvPicPr>
          <p:nvPr/>
        </p:nvPicPr>
        <p:blipFill>
          <a:blip r:embed="rId4"/>
          <a:stretch>
            <a:fillRect/>
          </a:stretch>
        </p:blipFill>
        <p:spPr>
          <a:xfrm>
            <a:off x="503969" y="4139471"/>
            <a:ext cx="2680608" cy="2680608"/>
          </a:xfrm>
          <a:prstGeom prst="rect">
            <a:avLst/>
          </a:prstGeom>
        </p:spPr>
      </p:pic>
    </p:spTree>
    <p:extLst>
      <p:ext uri="{BB962C8B-B14F-4D97-AF65-F5344CB8AC3E}">
        <p14:creationId xmlns:p14="http://schemas.microsoft.com/office/powerpoint/2010/main" val="22913418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5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6" presetClass="entr" presetSubtype="16" fill="hold" nodeType="click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circle(in)">
                                      <p:cBhvr>
                                        <p:cTn id="32"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594E3C-0B0A-4289-943F-320B2B36CF81}"/>
              </a:ext>
            </a:extLst>
          </p:cNvPr>
          <p:cNvSpPr>
            <a:spLocks noGrp="1"/>
          </p:cNvSpPr>
          <p:nvPr>
            <p:ph type="title"/>
          </p:nvPr>
        </p:nvSpPr>
        <p:spPr>
          <a:xfrm>
            <a:off x="196993" y="0"/>
            <a:ext cx="10512552" cy="1609344"/>
          </a:xfrm>
        </p:spPr>
        <p:txBody>
          <a:bodyPr/>
          <a:lstStyle/>
          <a:p>
            <a:r>
              <a:rPr lang="en-GB" dirty="0"/>
              <a:t>Where was the failure of the system?</a:t>
            </a:r>
            <a:endParaRPr lang="en-IN" dirty="0"/>
          </a:p>
        </p:txBody>
      </p:sp>
      <p:sp>
        <p:nvSpPr>
          <p:cNvPr id="3" name="Content Placeholder 2">
            <a:extLst>
              <a:ext uri="{FF2B5EF4-FFF2-40B4-BE49-F238E27FC236}">
                <a16:creationId xmlns:a16="http://schemas.microsoft.com/office/drawing/2014/main" id="{36C2DA8B-1241-4213-9B3F-2D9E7E4082F4}"/>
              </a:ext>
            </a:extLst>
          </p:cNvPr>
          <p:cNvSpPr>
            <a:spLocks noGrp="1"/>
          </p:cNvSpPr>
          <p:nvPr>
            <p:ph idx="1"/>
          </p:nvPr>
        </p:nvSpPr>
        <p:spPr>
          <a:xfrm>
            <a:off x="196993" y="1384853"/>
            <a:ext cx="11531181" cy="5473147"/>
          </a:xfrm>
        </p:spPr>
        <p:txBody>
          <a:bodyPr>
            <a:normAutofit/>
          </a:bodyPr>
          <a:lstStyle/>
          <a:p>
            <a:r>
              <a:rPr lang="en-GB" sz="2800" dirty="0"/>
              <a:t>One investor had demanded a closure of his trading account and alleges that he has “identified fake contract notes………….</a:t>
            </a:r>
          </a:p>
          <a:p>
            <a:r>
              <a:rPr lang="en-GB" sz="2800" dirty="0"/>
              <a:t>Another investor, using a pseudonym, says that a group of investors has collectively invested over Rs19 crore through the associate of Anugrah (who he does not name but is in all probability it is Teji Mandi Analytics).</a:t>
            </a:r>
          </a:p>
          <a:p>
            <a:r>
              <a:rPr lang="en-GB" sz="2800" dirty="0"/>
              <a:t>Some of them have found stocks missing from their demat accounts.</a:t>
            </a:r>
            <a:endParaRPr lang="en-IN" sz="2800" dirty="0"/>
          </a:p>
        </p:txBody>
      </p:sp>
      <p:pic>
        <p:nvPicPr>
          <p:cNvPr id="5" name="Picture 4">
            <a:extLst>
              <a:ext uri="{FF2B5EF4-FFF2-40B4-BE49-F238E27FC236}">
                <a16:creationId xmlns:a16="http://schemas.microsoft.com/office/drawing/2014/main" id="{8A65FE12-0E40-4143-B1CB-A17C320CB1F6}"/>
              </a:ext>
            </a:extLst>
          </p:cNvPr>
          <p:cNvPicPr>
            <a:picLocks noChangeAspect="1"/>
          </p:cNvPicPr>
          <p:nvPr/>
        </p:nvPicPr>
        <p:blipFill>
          <a:blip r:embed="rId2"/>
          <a:stretch>
            <a:fillRect/>
          </a:stretch>
        </p:blipFill>
        <p:spPr>
          <a:xfrm>
            <a:off x="8263340" y="4678228"/>
            <a:ext cx="2984859" cy="1981200"/>
          </a:xfrm>
          <a:prstGeom prst="rect">
            <a:avLst/>
          </a:prstGeom>
        </p:spPr>
      </p:pic>
      <p:pic>
        <p:nvPicPr>
          <p:cNvPr id="6" name="Picture 5">
            <a:extLst>
              <a:ext uri="{FF2B5EF4-FFF2-40B4-BE49-F238E27FC236}">
                <a16:creationId xmlns:a16="http://schemas.microsoft.com/office/drawing/2014/main" id="{6DDD7108-5042-4305-B4E9-43E8AC770CA2}"/>
              </a:ext>
            </a:extLst>
          </p:cNvPr>
          <p:cNvPicPr>
            <a:picLocks noChangeAspect="1"/>
          </p:cNvPicPr>
          <p:nvPr/>
        </p:nvPicPr>
        <p:blipFill>
          <a:blip r:embed="rId3"/>
          <a:stretch>
            <a:fillRect/>
          </a:stretch>
        </p:blipFill>
        <p:spPr>
          <a:xfrm>
            <a:off x="4647172" y="4637401"/>
            <a:ext cx="3374733" cy="2022027"/>
          </a:xfrm>
          <a:prstGeom prst="rect">
            <a:avLst/>
          </a:prstGeom>
        </p:spPr>
      </p:pic>
      <p:pic>
        <p:nvPicPr>
          <p:cNvPr id="7" name="Picture 6">
            <a:extLst>
              <a:ext uri="{FF2B5EF4-FFF2-40B4-BE49-F238E27FC236}">
                <a16:creationId xmlns:a16="http://schemas.microsoft.com/office/drawing/2014/main" id="{B14E9B8C-CDBF-4254-8CDF-058DD9896C47}"/>
              </a:ext>
            </a:extLst>
          </p:cNvPr>
          <p:cNvPicPr>
            <a:picLocks noChangeAspect="1"/>
          </p:cNvPicPr>
          <p:nvPr/>
        </p:nvPicPr>
        <p:blipFill>
          <a:blip r:embed="rId4"/>
          <a:stretch>
            <a:fillRect/>
          </a:stretch>
        </p:blipFill>
        <p:spPr>
          <a:xfrm>
            <a:off x="330409" y="4894287"/>
            <a:ext cx="3618739" cy="1765141"/>
          </a:xfrm>
          <a:prstGeom prst="rect">
            <a:avLst/>
          </a:prstGeom>
        </p:spPr>
      </p:pic>
    </p:spTree>
    <p:extLst>
      <p:ext uri="{BB962C8B-B14F-4D97-AF65-F5344CB8AC3E}">
        <p14:creationId xmlns:p14="http://schemas.microsoft.com/office/powerpoint/2010/main" val="28748379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1000"/>
                                        <p:tgtEl>
                                          <p:spTgt spid="5"/>
                                        </p:tgtEl>
                                      </p:cBhvr>
                                    </p:animEffect>
                                    <p:anim calcmode="lin" valueType="num">
                                      <p:cBhvr>
                                        <p:cTn id="20" dur="1000" fill="hold"/>
                                        <p:tgtEl>
                                          <p:spTgt spid="5"/>
                                        </p:tgtEl>
                                        <p:attrNameLst>
                                          <p:attrName>ppt_x</p:attrName>
                                        </p:attrNameLst>
                                      </p:cBhvr>
                                      <p:tavLst>
                                        <p:tav tm="0">
                                          <p:val>
                                            <p:strVal val="#ppt_x"/>
                                          </p:val>
                                        </p:tav>
                                        <p:tav tm="100000">
                                          <p:val>
                                            <p:strVal val="#ppt_x"/>
                                          </p:val>
                                        </p:tav>
                                      </p:tavLst>
                                    </p:anim>
                                    <p:anim calcmode="lin" valueType="num">
                                      <p:cBhvr>
                                        <p:cTn id="21" dur="1000" fill="hold"/>
                                        <p:tgtEl>
                                          <p:spTgt spid="5"/>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fade">
                                      <p:cBhvr>
                                        <p:cTn id="24" dur="1000"/>
                                        <p:tgtEl>
                                          <p:spTgt spid="6"/>
                                        </p:tgtEl>
                                      </p:cBhvr>
                                    </p:animEffect>
                                    <p:anim calcmode="lin" valueType="num">
                                      <p:cBhvr>
                                        <p:cTn id="25" dur="1000" fill="hold"/>
                                        <p:tgtEl>
                                          <p:spTgt spid="6"/>
                                        </p:tgtEl>
                                        <p:attrNameLst>
                                          <p:attrName>ppt_x</p:attrName>
                                        </p:attrNameLst>
                                      </p:cBhvr>
                                      <p:tavLst>
                                        <p:tav tm="0">
                                          <p:val>
                                            <p:strVal val="#ppt_x"/>
                                          </p:val>
                                        </p:tav>
                                        <p:tav tm="100000">
                                          <p:val>
                                            <p:strVal val="#ppt_x"/>
                                          </p:val>
                                        </p:tav>
                                      </p:tavLst>
                                    </p:anim>
                                    <p:anim calcmode="lin" valueType="num">
                                      <p:cBhvr>
                                        <p:cTn id="26" dur="1000" fill="hold"/>
                                        <p:tgtEl>
                                          <p:spTgt spid="6"/>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fade">
                                      <p:cBhvr>
                                        <p:cTn id="29" dur="1000"/>
                                        <p:tgtEl>
                                          <p:spTgt spid="7"/>
                                        </p:tgtEl>
                                      </p:cBhvr>
                                    </p:animEffect>
                                    <p:anim calcmode="lin" valueType="num">
                                      <p:cBhvr>
                                        <p:cTn id="30" dur="1000" fill="hold"/>
                                        <p:tgtEl>
                                          <p:spTgt spid="7"/>
                                        </p:tgtEl>
                                        <p:attrNameLst>
                                          <p:attrName>ppt_x</p:attrName>
                                        </p:attrNameLst>
                                      </p:cBhvr>
                                      <p:tavLst>
                                        <p:tav tm="0">
                                          <p:val>
                                            <p:strVal val="#ppt_x"/>
                                          </p:val>
                                        </p:tav>
                                        <p:tav tm="100000">
                                          <p:val>
                                            <p:strVal val="#ppt_x"/>
                                          </p:val>
                                        </p:tav>
                                      </p:tavLst>
                                    </p:anim>
                                    <p:anim calcmode="lin" valueType="num">
                                      <p:cBhvr>
                                        <p:cTn id="31"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F8BFCE-CC12-4C92-B301-4AB1968E5CE9}"/>
              </a:ext>
            </a:extLst>
          </p:cNvPr>
          <p:cNvSpPr>
            <a:spLocks noGrp="1"/>
          </p:cNvSpPr>
          <p:nvPr>
            <p:ph type="title"/>
          </p:nvPr>
        </p:nvSpPr>
        <p:spPr>
          <a:xfrm>
            <a:off x="181951" y="0"/>
            <a:ext cx="10777597" cy="1609344"/>
          </a:xfrm>
        </p:spPr>
        <p:txBody>
          <a:bodyPr>
            <a:normAutofit/>
          </a:bodyPr>
          <a:lstStyle/>
          <a:p>
            <a:r>
              <a:rPr lang="en-GB" sz="6000" dirty="0"/>
              <a:t>Who were the main accused </a:t>
            </a:r>
            <a:r>
              <a:rPr lang="en-GB" sz="6600" dirty="0"/>
              <a:t>?</a:t>
            </a:r>
            <a:endParaRPr lang="en-IN" sz="6600" dirty="0"/>
          </a:p>
        </p:txBody>
      </p:sp>
      <p:pic>
        <p:nvPicPr>
          <p:cNvPr id="4" name="Content Placeholder 3">
            <a:extLst>
              <a:ext uri="{FF2B5EF4-FFF2-40B4-BE49-F238E27FC236}">
                <a16:creationId xmlns:a16="http://schemas.microsoft.com/office/drawing/2014/main" id="{EB8AFC77-0F7C-4E08-B178-F58A1BA569FC}"/>
              </a:ext>
            </a:extLst>
          </p:cNvPr>
          <p:cNvPicPr>
            <a:picLocks noGrp="1" noChangeAspect="1"/>
          </p:cNvPicPr>
          <p:nvPr>
            <p:ph idx="1"/>
          </p:nvPr>
        </p:nvPicPr>
        <p:blipFill>
          <a:blip r:embed="rId2"/>
          <a:stretch>
            <a:fillRect/>
          </a:stretch>
        </p:blipFill>
        <p:spPr>
          <a:xfrm>
            <a:off x="483360" y="1279512"/>
            <a:ext cx="4043195" cy="2149488"/>
          </a:xfrm>
          <a:prstGeom prst="rect">
            <a:avLst/>
          </a:prstGeom>
        </p:spPr>
      </p:pic>
      <p:pic>
        <p:nvPicPr>
          <p:cNvPr id="7" name="Picture 6">
            <a:extLst>
              <a:ext uri="{FF2B5EF4-FFF2-40B4-BE49-F238E27FC236}">
                <a16:creationId xmlns:a16="http://schemas.microsoft.com/office/drawing/2014/main" id="{624804F7-C8C8-4E73-A549-51DF7C23328E}"/>
              </a:ext>
            </a:extLst>
          </p:cNvPr>
          <p:cNvPicPr>
            <a:picLocks noChangeAspect="1"/>
          </p:cNvPicPr>
          <p:nvPr/>
        </p:nvPicPr>
        <p:blipFill>
          <a:blip r:embed="rId3"/>
          <a:stretch>
            <a:fillRect/>
          </a:stretch>
        </p:blipFill>
        <p:spPr>
          <a:xfrm>
            <a:off x="5196939" y="1279510"/>
            <a:ext cx="2345002" cy="2245567"/>
          </a:xfrm>
          <a:prstGeom prst="rect">
            <a:avLst/>
          </a:prstGeom>
        </p:spPr>
      </p:pic>
      <p:pic>
        <p:nvPicPr>
          <p:cNvPr id="8" name="Picture 7">
            <a:extLst>
              <a:ext uri="{FF2B5EF4-FFF2-40B4-BE49-F238E27FC236}">
                <a16:creationId xmlns:a16="http://schemas.microsoft.com/office/drawing/2014/main" id="{F85695CB-0C80-4C6C-83E6-9CF22118B047}"/>
              </a:ext>
            </a:extLst>
          </p:cNvPr>
          <p:cNvPicPr>
            <a:picLocks noChangeAspect="1"/>
          </p:cNvPicPr>
          <p:nvPr/>
        </p:nvPicPr>
        <p:blipFill>
          <a:blip r:embed="rId4"/>
          <a:stretch>
            <a:fillRect/>
          </a:stretch>
        </p:blipFill>
        <p:spPr>
          <a:xfrm>
            <a:off x="181951" y="3722839"/>
            <a:ext cx="7848357" cy="2458509"/>
          </a:xfrm>
          <a:prstGeom prst="rect">
            <a:avLst/>
          </a:prstGeom>
        </p:spPr>
      </p:pic>
      <p:pic>
        <p:nvPicPr>
          <p:cNvPr id="12" name="Picture 11">
            <a:extLst>
              <a:ext uri="{FF2B5EF4-FFF2-40B4-BE49-F238E27FC236}">
                <a16:creationId xmlns:a16="http://schemas.microsoft.com/office/drawing/2014/main" id="{71290ABF-0498-4988-B35B-FE43A49512A8}"/>
              </a:ext>
            </a:extLst>
          </p:cNvPr>
          <p:cNvPicPr>
            <a:picLocks noChangeAspect="1"/>
          </p:cNvPicPr>
          <p:nvPr/>
        </p:nvPicPr>
        <p:blipFill>
          <a:blip r:embed="rId5"/>
          <a:stretch>
            <a:fillRect/>
          </a:stretch>
        </p:blipFill>
        <p:spPr>
          <a:xfrm>
            <a:off x="8984202" y="391397"/>
            <a:ext cx="2724438" cy="3637265"/>
          </a:xfrm>
          <a:prstGeom prst="rect">
            <a:avLst/>
          </a:prstGeom>
        </p:spPr>
      </p:pic>
      <p:cxnSp>
        <p:nvCxnSpPr>
          <p:cNvPr id="14" name="Straight Connector 13">
            <a:extLst>
              <a:ext uri="{FF2B5EF4-FFF2-40B4-BE49-F238E27FC236}">
                <a16:creationId xmlns:a16="http://schemas.microsoft.com/office/drawing/2014/main" id="{B8E466F7-E6E1-4167-8882-CAE4E693211D}"/>
              </a:ext>
            </a:extLst>
          </p:cNvPr>
          <p:cNvCxnSpPr/>
          <p:nvPr/>
        </p:nvCxnSpPr>
        <p:spPr>
          <a:xfrm>
            <a:off x="8441635" y="1279510"/>
            <a:ext cx="0" cy="5267064"/>
          </a:xfrm>
          <a:prstGeom prst="line">
            <a:avLst/>
          </a:prstGeom>
        </p:spPr>
        <p:style>
          <a:lnRef idx="1">
            <a:schemeClr val="accent1"/>
          </a:lnRef>
          <a:fillRef idx="0">
            <a:schemeClr val="accent1"/>
          </a:fillRef>
          <a:effectRef idx="0">
            <a:schemeClr val="accent1"/>
          </a:effectRef>
          <a:fontRef idx="minor">
            <a:schemeClr val="tx1"/>
          </a:fontRef>
        </p:style>
      </p:cxnSp>
      <p:pic>
        <p:nvPicPr>
          <p:cNvPr id="15" name="Picture 14">
            <a:extLst>
              <a:ext uri="{FF2B5EF4-FFF2-40B4-BE49-F238E27FC236}">
                <a16:creationId xmlns:a16="http://schemas.microsoft.com/office/drawing/2014/main" id="{B46A65B6-D64D-44A7-84DB-B8126C119AA5}"/>
              </a:ext>
            </a:extLst>
          </p:cNvPr>
          <p:cNvPicPr>
            <a:picLocks noChangeAspect="1"/>
          </p:cNvPicPr>
          <p:nvPr/>
        </p:nvPicPr>
        <p:blipFill>
          <a:blip r:embed="rId6"/>
          <a:stretch>
            <a:fillRect/>
          </a:stretch>
        </p:blipFill>
        <p:spPr>
          <a:xfrm>
            <a:off x="8560384" y="4028662"/>
            <a:ext cx="3525076" cy="2152686"/>
          </a:xfrm>
          <a:prstGeom prst="rect">
            <a:avLst/>
          </a:prstGeom>
        </p:spPr>
      </p:pic>
    </p:spTree>
    <p:extLst>
      <p:ext uri="{BB962C8B-B14F-4D97-AF65-F5344CB8AC3E}">
        <p14:creationId xmlns:p14="http://schemas.microsoft.com/office/powerpoint/2010/main" val="7379206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16" presetClass="entr" presetSubtype="21" fill="hold" nodeType="click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barn(inVertical)">
                                      <p:cBhvr>
                                        <p:cTn id="28" dur="500"/>
                                        <p:tgtEl>
                                          <p:spTgt spid="12"/>
                                        </p:tgtEl>
                                      </p:cBhvr>
                                    </p:animEffect>
                                  </p:childTnLst>
                                </p:cTn>
                              </p:par>
                            </p:childTnLst>
                          </p:cTn>
                        </p:par>
                      </p:childTnLst>
                    </p:cTn>
                  </p:par>
                  <p:par>
                    <p:cTn id="29" fill="hold">
                      <p:stCondLst>
                        <p:cond delay="indefinite"/>
                      </p:stCondLst>
                      <p:childTnLst>
                        <p:par>
                          <p:cTn id="30" fill="hold">
                            <p:stCondLst>
                              <p:cond delay="0"/>
                            </p:stCondLst>
                            <p:childTnLst>
                              <p:par>
                                <p:cTn id="31" presetID="16" presetClass="entr" presetSubtype="21" fill="hold" nodeType="clickEffect">
                                  <p:stCondLst>
                                    <p:cond delay="0"/>
                                  </p:stCondLst>
                                  <p:childTnLst>
                                    <p:set>
                                      <p:cBhvr>
                                        <p:cTn id="32" dur="1" fill="hold">
                                          <p:stCondLst>
                                            <p:cond delay="0"/>
                                          </p:stCondLst>
                                        </p:cTn>
                                        <p:tgtEl>
                                          <p:spTgt spid="15"/>
                                        </p:tgtEl>
                                        <p:attrNameLst>
                                          <p:attrName>style.visibility</p:attrName>
                                        </p:attrNameLst>
                                      </p:cBhvr>
                                      <p:to>
                                        <p:strVal val="visible"/>
                                      </p:to>
                                    </p:set>
                                    <p:animEffect transition="in" filter="barn(inVertical)">
                                      <p:cBhvr>
                                        <p:cTn id="33"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6C4E7F-8807-4A1E-B3F8-3069A95F9B05}"/>
              </a:ext>
            </a:extLst>
          </p:cNvPr>
          <p:cNvSpPr>
            <a:spLocks noGrp="1"/>
          </p:cNvSpPr>
          <p:nvPr>
            <p:ph type="title"/>
          </p:nvPr>
        </p:nvSpPr>
        <p:spPr>
          <a:xfrm>
            <a:off x="185529" y="0"/>
            <a:ext cx="12178749" cy="1609344"/>
          </a:xfrm>
        </p:spPr>
        <p:txBody>
          <a:bodyPr>
            <a:normAutofit/>
          </a:bodyPr>
          <a:lstStyle/>
          <a:p>
            <a:r>
              <a:rPr lang="en-GB" sz="4400" dirty="0"/>
              <a:t>What preventive measures should be taken that such instances do not happen in future?</a:t>
            </a:r>
            <a:endParaRPr lang="en-IN" sz="4400" dirty="0"/>
          </a:p>
        </p:txBody>
      </p:sp>
      <p:sp>
        <p:nvSpPr>
          <p:cNvPr id="3" name="Content Placeholder 2">
            <a:extLst>
              <a:ext uri="{FF2B5EF4-FFF2-40B4-BE49-F238E27FC236}">
                <a16:creationId xmlns:a16="http://schemas.microsoft.com/office/drawing/2014/main" id="{768DC54F-1231-42D8-A517-D511283569F1}"/>
              </a:ext>
            </a:extLst>
          </p:cNvPr>
          <p:cNvSpPr>
            <a:spLocks noGrp="1"/>
          </p:cNvSpPr>
          <p:nvPr>
            <p:ph idx="1"/>
          </p:nvPr>
        </p:nvSpPr>
        <p:spPr>
          <a:xfrm>
            <a:off x="205407" y="1620858"/>
            <a:ext cx="11781184" cy="5003490"/>
          </a:xfrm>
        </p:spPr>
        <p:txBody>
          <a:bodyPr/>
          <a:lstStyle/>
          <a:p>
            <a:r>
              <a:rPr lang="en-GB" sz="3200" dirty="0"/>
              <a:t> Current Stage of the Case</a:t>
            </a:r>
          </a:p>
          <a:p>
            <a:pPr marL="0" indent="0">
              <a:buNone/>
            </a:pPr>
            <a:r>
              <a:rPr lang="en-GB" dirty="0"/>
              <a:t>1. Defaulter </a:t>
            </a:r>
          </a:p>
          <a:p>
            <a:pPr marL="0" indent="0">
              <a:buNone/>
            </a:pPr>
            <a:r>
              <a:rPr lang="en-GB" dirty="0"/>
              <a:t>2. Interim orders</a:t>
            </a:r>
          </a:p>
          <a:p>
            <a:pPr marL="0" indent="0">
              <a:buNone/>
            </a:pPr>
            <a:r>
              <a:rPr lang="en-GB" dirty="0"/>
              <a:t>3. Long Process of Investigations</a:t>
            </a:r>
          </a:p>
          <a:p>
            <a:pPr marL="0" indent="0">
              <a:buNone/>
            </a:pPr>
            <a:r>
              <a:rPr lang="en-GB" dirty="0"/>
              <a:t>4. Investors to file claims with the exchange</a:t>
            </a:r>
          </a:p>
          <a:p>
            <a:pPr marL="0" indent="0">
              <a:buNone/>
            </a:pPr>
            <a:endParaRPr lang="en-GB" dirty="0"/>
          </a:p>
          <a:p>
            <a:r>
              <a:rPr lang="en-GB" sz="3200" dirty="0"/>
              <a:t> Preventive Measures</a:t>
            </a:r>
          </a:p>
          <a:p>
            <a:pPr marL="0" indent="0">
              <a:buNone/>
            </a:pPr>
            <a:r>
              <a:rPr lang="en-GB" dirty="0"/>
              <a:t>1. New norms on margin pledging</a:t>
            </a:r>
          </a:p>
          <a:p>
            <a:pPr marL="0" indent="0">
              <a:buNone/>
            </a:pPr>
            <a:r>
              <a:rPr lang="en-GB" dirty="0"/>
              <a:t>2. Changed focus of Audit</a:t>
            </a:r>
          </a:p>
          <a:p>
            <a:pPr marL="0" indent="0">
              <a:buNone/>
            </a:pPr>
            <a:r>
              <a:rPr lang="en-GB" dirty="0"/>
              <a:t>3. Clients need to stay on guard</a:t>
            </a:r>
            <a:endParaRPr lang="en-IN" dirty="0"/>
          </a:p>
        </p:txBody>
      </p:sp>
      <p:pic>
        <p:nvPicPr>
          <p:cNvPr id="4" name="Picture 3">
            <a:extLst>
              <a:ext uri="{FF2B5EF4-FFF2-40B4-BE49-F238E27FC236}">
                <a16:creationId xmlns:a16="http://schemas.microsoft.com/office/drawing/2014/main" id="{23F75F78-8C8E-4314-9CAF-719596FF1D36}"/>
              </a:ext>
            </a:extLst>
          </p:cNvPr>
          <p:cNvPicPr>
            <a:picLocks noChangeAspect="1"/>
          </p:cNvPicPr>
          <p:nvPr/>
        </p:nvPicPr>
        <p:blipFill>
          <a:blip r:embed="rId2"/>
          <a:stretch>
            <a:fillRect/>
          </a:stretch>
        </p:blipFill>
        <p:spPr>
          <a:xfrm>
            <a:off x="8246370" y="4356255"/>
            <a:ext cx="2408377" cy="2462619"/>
          </a:xfrm>
          <a:prstGeom prst="rect">
            <a:avLst/>
          </a:prstGeom>
        </p:spPr>
      </p:pic>
      <p:pic>
        <p:nvPicPr>
          <p:cNvPr id="5" name="Picture 4">
            <a:extLst>
              <a:ext uri="{FF2B5EF4-FFF2-40B4-BE49-F238E27FC236}">
                <a16:creationId xmlns:a16="http://schemas.microsoft.com/office/drawing/2014/main" id="{FD506016-5BA3-4FAE-A05E-B9B2DB5BB86F}"/>
              </a:ext>
            </a:extLst>
          </p:cNvPr>
          <p:cNvPicPr>
            <a:picLocks noChangeAspect="1"/>
          </p:cNvPicPr>
          <p:nvPr/>
        </p:nvPicPr>
        <p:blipFill>
          <a:blip r:embed="rId3"/>
          <a:stretch>
            <a:fillRect/>
          </a:stretch>
        </p:blipFill>
        <p:spPr>
          <a:xfrm>
            <a:off x="4607098" y="4356255"/>
            <a:ext cx="2977803" cy="2268093"/>
          </a:xfrm>
          <a:prstGeom prst="rect">
            <a:avLst/>
          </a:prstGeom>
        </p:spPr>
      </p:pic>
      <p:cxnSp>
        <p:nvCxnSpPr>
          <p:cNvPr id="7" name="Straight Connector 6">
            <a:extLst>
              <a:ext uri="{FF2B5EF4-FFF2-40B4-BE49-F238E27FC236}">
                <a16:creationId xmlns:a16="http://schemas.microsoft.com/office/drawing/2014/main" id="{9BB22500-355E-42B8-9258-464BB247C4C5}"/>
              </a:ext>
            </a:extLst>
          </p:cNvPr>
          <p:cNvCxnSpPr/>
          <p:nvPr/>
        </p:nvCxnSpPr>
        <p:spPr>
          <a:xfrm>
            <a:off x="205407" y="4002157"/>
            <a:ext cx="11522767" cy="120446"/>
          </a:xfrm>
          <a:prstGeom prst="line">
            <a:avLst/>
          </a:prstGeom>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46AB1BA5-8FEA-41D7-A9AE-8953C73D07EF}"/>
              </a:ext>
            </a:extLst>
          </p:cNvPr>
          <p:cNvPicPr>
            <a:picLocks noChangeAspect="1"/>
          </p:cNvPicPr>
          <p:nvPr/>
        </p:nvPicPr>
        <p:blipFill>
          <a:blip r:embed="rId4"/>
          <a:stretch>
            <a:fillRect/>
          </a:stretch>
        </p:blipFill>
        <p:spPr>
          <a:xfrm>
            <a:off x="6622774" y="1605724"/>
            <a:ext cx="3039476" cy="2279607"/>
          </a:xfrm>
          <a:prstGeom prst="rect">
            <a:avLst/>
          </a:prstGeom>
        </p:spPr>
      </p:pic>
    </p:spTree>
    <p:extLst>
      <p:ext uri="{BB962C8B-B14F-4D97-AF65-F5344CB8AC3E}">
        <p14:creationId xmlns:p14="http://schemas.microsoft.com/office/powerpoint/2010/main" val="372685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8"/>
                                        </p:tgtEl>
                                        <p:attrNameLst>
                                          <p:attrName>style.visibility</p:attrName>
                                        </p:attrNameLst>
                                      </p:cBhvr>
                                      <p:to>
                                        <p:strVal val="visible"/>
                                      </p:to>
                                    </p:set>
                                    <p:anim calcmode="lin" valueType="num">
                                      <p:cBhvr additive="base">
                                        <p:cTn id="29" dur="500" fill="hold"/>
                                        <p:tgtEl>
                                          <p:spTgt spid="8"/>
                                        </p:tgtEl>
                                        <p:attrNameLst>
                                          <p:attrName>ppt_x</p:attrName>
                                        </p:attrNameLst>
                                      </p:cBhvr>
                                      <p:tavLst>
                                        <p:tav tm="0">
                                          <p:val>
                                            <p:strVal val="#ppt_x"/>
                                          </p:val>
                                        </p:tav>
                                        <p:tav tm="100000">
                                          <p:val>
                                            <p:strVal val="#ppt_x"/>
                                          </p:val>
                                        </p:tav>
                                      </p:tavLst>
                                    </p:anim>
                                    <p:anim calcmode="lin" valueType="num">
                                      <p:cBhvr additive="base">
                                        <p:cTn id="3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 calcmode="lin" valueType="num">
                                      <p:cBhvr additive="base">
                                        <p:cTn id="3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anim calcmode="lin" valueType="num">
                                      <p:cBhvr additive="base">
                                        <p:cTn id="3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7" end="7"/>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anim calcmode="lin" valueType="num">
                                      <p:cBhvr additive="base">
                                        <p:cTn id="43"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8" end="8"/>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anim calcmode="lin" valueType="num">
                                      <p:cBhvr additive="base">
                                        <p:cTn id="47"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6" presetClass="entr" presetSubtype="16" fill="hold" nodeType="clickEffect">
                                  <p:stCondLst>
                                    <p:cond delay="0"/>
                                  </p:stCondLst>
                                  <p:childTnLst>
                                    <p:set>
                                      <p:cBhvr>
                                        <p:cTn id="52" dur="1" fill="hold">
                                          <p:stCondLst>
                                            <p:cond delay="0"/>
                                          </p:stCondLst>
                                        </p:cTn>
                                        <p:tgtEl>
                                          <p:spTgt spid="5"/>
                                        </p:tgtEl>
                                        <p:attrNameLst>
                                          <p:attrName>style.visibility</p:attrName>
                                        </p:attrNameLst>
                                      </p:cBhvr>
                                      <p:to>
                                        <p:strVal val="visible"/>
                                      </p:to>
                                    </p:set>
                                    <p:animEffect transition="in" filter="circle(in)">
                                      <p:cBhvr>
                                        <p:cTn id="53" dur="2000"/>
                                        <p:tgtEl>
                                          <p:spTgt spid="5"/>
                                        </p:tgtEl>
                                      </p:cBhvr>
                                    </p:animEffect>
                                  </p:childTnLst>
                                </p:cTn>
                              </p:par>
                              <p:par>
                                <p:cTn id="54" presetID="6" presetClass="entr" presetSubtype="16" fill="hold" nodeType="withEffect">
                                  <p:stCondLst>
                                    <p:cond delay="0"/>
                                  </p:stCondLst>
                                  <p:childTnLst>
                                    <p:set>
                                      <p:cBhvr>
                                        <p:cTn id="55" dur="1" fill="hold">
                                          <p:stCondLst>
                                            <p:cond delay="0"/>
                                          </p:stCondLst>
                                        </p:cTn>
                                        <p:tgtEl>
                                          <p:spTgt spid="4"/>
                                        </p:tgtEl>
                                        <p:attrNameLst>
                                          <p:attrName>style.visibility</p:attrName>
                                        </p:attrNameLst>
                                      </p:cBhvr>
                                      <p:to>
                                        <p:strVal val="visible"/>
                                      </p:to>
                                    </p:set>
                                    <p:animEffect transition="in" filter="circle(in)">
                                      <p:cBhvr>
                                        <p:cTn id="56"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751B9A-A51B-4995-A6DC-F8128D04EF45}"/>
              </a:ext>
            </a:extLst>
          </p:cNvPr>
          <p:cNvSpPr>
            <a:spLocks noGrp="1"/>
          </p:cNvSpPr>
          <p:nvPr>
            <p:ph type="ctrTitle"/>
          </p:nvPr>
        </p:nvSpPr>
        <p:spPr>
          <a:xfrm>
            <a:off x="3277925" y="1463040"/>
            <a:ext cx="9966960" cy="3035808"/>
          </a:xfrm>
        </p:spPr>
        <p:txBody>
          <a:bodyPr/>
          <a:lstStyle/>
          <a:p>
            <a:r>
              <a:rPr lang="en-GB" dirty="0"/>
              <a:t>Thank you </a:t>
            </a:r>
            <a:endParaRPr lang="en-IN" dirty="0"/>
          </a:p>
        </p:txBody>
      </p:sp>
      <p:sp>
        <p:nvSpPr>
          <p:cNvPr id="3" name="Subtitle 2">
            <a:extLst>
              <a:ext uri="{FF2B5EF4-FFF2-40B4-BE49-F238E27FC236}">
                <a16:creationId xmlns:a16="http://schemas.microsoft.com/office/drawing/2014/main" id="{88399FFD-93EC-4046-950A-FA77C975A544}"/>
              </a:ext>
            </a:extLst>
          </p:cNvPr>
          <p:cNvSpPr>
            <a:spLocks noGrp="1"/>
          </p:cNvSpPr>
          <p:nvPr>
            <p:ph type="subTitle" idx="1"/>
          </p:nvPr>
        </p:nvSpPr>
        <p:spPr>
          <a:xfrm>
            <a:off x="5053716" y="3429000"/>
            <a:ext cx="7891272" cy="1069848"/>
          </a:xfrm>
        </p:spPr>
        <p:txBody>
          <a:bodyPr/>
          <a:lstStyle/>
          <a:p>
            <a:r>
              <a:rPr lang="en-GB" i="1" dirty="0"/>
              <a:t>“Money is hard to earn and easy to lose,</a:t>
            </a:r>
          </a:p>
          <a:p>
            <a:r>
              <a:rPr lang="en-GB" i="1" dirty="0"/>
              <a:t>Invest your hard earned money wisely”</a:t>
            </a:r>
            <a:endParaRPr lang="en-IN" i="1" dirty="0"/>
          </a:p>
        </p:txBody>
      </p:sp>
    </p:spTree>
    <p:extLst>
      <p:ext uri="{BB962C8B-B14F-4D97-AF65-F5344CB8AC3E}">
        <p14:creationId xmlns:p14="http://schemas.microsoft.com/office/powerpoint/2010/main" val="19094165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 calcmode="lin" valueType="num">
                                      <p:cBhvr additive="base">
                                        <p:cTn id="1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Wood Type</Template>
  <TotalTime>76</TotalTime>
  <Words>359</Words>
  <Application>Microsoft Office PowerPoint</Application>
  <PresentationFormat>Widescreen</PresentationFormat>
  <Paragraphs>35</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Rockwell</vt:lpstr>
      <vt:lpstr>Rockwell Condensed</vt:lpstr>
      <vt:lpstr>Wingdings</vt:lpstr>
      <vt:lpstr>Wood Type</vt:lpstr>
      <vt:lpstr>Anugrah group scam</vt:lpstr>
      <vt:lpstr>Group no 6</vt:lpstr>
      <vt:lpstr>What is the issue ? </vt:lpstr>
      <vt:lpstr>Who were the people involved ?</vt:lpstr>
      <vt:lpstr>Where was the failure of the system?</vt:lpstr>
      <vt:lpstr>Who were the main accused ?</vt:lpstr>
      <vt:lpstr>What preventive measures should be taken that such instances do not happen in future?</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Anugrah group scam</dc:title>
  <dc:creator>Admin</dc:creator>
  <cp:lastModifiedBy>Admin</cp:lastModifiedBy>
  <cp:revision>9</cp:revision>
  <dcterms:created xsi:type="dcterms:W3CDTF">2021-01-04T15:38:10Z</dcterms:created>
  <dcterms:modified xsi:type="dcterms:W3CDTF">2021-01-04T16:54:30Z</dcterms:modified>
</cp:coreProperties>
</file>