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  <p:sldId id="258" r:id="rId3"/>
    <p:sldId id="259" r:id="rId4"/>
    <p:sldId id="260" r:id="rId5"/>
  </p:sldIdLst>
  <p:sldSz cx="91868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67" d="100"/>
          <a:sy n="67" d="100"/>
        </p:scale>
        <p:origin x="2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9015" y="1767462"/>
            <a:ext cx="7808834" cy="3759917"/>
          </a:xfrm>
        </p:spPr>
        <p:txBody>
          <a:bodyPr anchor="b"/>
          <a:lstStyle>
            <a:lvl1pPr algn="ctr">
              <a:defRPr sz="60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8358" y="5672376"/>
            <a:ext cx="6890147" cy="2607442"/>
          </a:xfrm>
        </p:spPr>
        <p:txBody>
          <a:bodyPr/>
          <a:lstStyle>
            <a:lvl1pPr marL="0" indent="0" algn="ctr">
              <a:buNone/>
              <a:defRPr sz="2411"/>
            </a:lvl1pPr>
            <a:lvl2pPr marL="459349" indent="0" algn="ctr">
              <a:buNone/>
              <a:defRPr sz="2009"/>
            </a:lvl2pPr>
            <a:lvl3pPr marL="918698" indent="0" algn="ctr">
              <a:buNone/>
              <a:defRPr sz="1808"/>
            </a:lvl3pPr>
            <a:lvl4pPr marL="1378047" indent="0" algn="ctr">
              <a:buNone/>
              <a:defRPr sz="1608"/>
            </a:lvl4pPr>
            <a:lvl5pPr marL="1837395" indent="0" algn="ctr">
              <a:buNone/>
              <a:defRPr sz="1608"/>
            </a:lvl5pPr>
            <a:lvl6pPr marL="2296744" indent="0" algn="ctr">
              <a:buNone/>
              <a:defRPr sz="1608"/>
            </a:lvl6pPr>
            <a:lvl7pPr marL="2756093" indent="0" algn="ctr">
              <a:buNone/>
              <a:defRPr sz="1608"/>
            </a:lvl7pPr>
            <a:lvl8pPr marL="3215442" indent="0" algn="ctr">
              <a:buNone/>
              <a:defRPr sz="1608"/>
            </a:lvl8pPr>
            <a:lvl9pPr marL="3674791" indent="0" algn="ctr">
              <a:buNone/>
              <a:defRPr sz="16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0FB-6497-1E4A-A859-D8950BADE82A}" type="datetimeFigureOut">
              <a:rPr lang="en-NP" smtClean="0"/>
              <a:t>18/12/2024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71-EAF0-374F-A2A7-E7AB5F95DCD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0598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0FB-6497-1E4A-A859-D8950BADE82A}" type="datetimeFigureOut">
              <a:rPr lang="en-NP" smtClean="0"/>
              <a:t>18/12/2024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71-EAF0-374F-A2A7-E7AB5F95DCD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287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4350" y="574987"/>
            <a:ext cx="1980917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597" y="574987"/>
            <a:ext cx="582791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0FB-6497-1E4A-A859-D8950BADE82A}" type="datetimeFigureOut">
              <a:rPr lang="en-NP" smtClean="0"/>
              <a:t>18/12/2024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71-EAF0-374F-A2A7-E7AB5F95DCD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9775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0FB-6497-1E4A-A859-D8950BADE82A}" type="datetimeFigureOut">
              <a:rPr lang="en-NP" smtClean="0"/>
              <a:t>18/12/2024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71-EAF0-374F-A2A7-E7AB5F95DCD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4977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813" y="2692444"/>
            <a:ext cx="7923669" cy="4492401"/>
          </a:xfrm>
        </p:spPr>
        <p:txBody>
          <a:bodyPr anchor="b"/>
          <a:lstStyle>
            <a:lvl1pPr>
              <a:defRPr sz="60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813" y="7227345"/>
            <a:ext cx="7923669" cy="2362447"/>
          </a:xfrm>
        </p:spPr>
        <p:txBody>
          <a:bodyPr/>
          <a:lstStyle>
            <a:lvl1pPr marL="0" indent="0">
              <a:buNone/>
              <a:defRPr sz="2411">
                <a:solidFill>
                  <a:schemeClr val="tx1"/>
                </a:solidFill>
              </a:defRPr>
            </a:lvl1pPr>
            <a:lvl2pPr marL="459349" indent="0">
              <a:buNone/>
              <a:defRPr sz="2009">
                <a:solidFill>
                  <a:schemeClr val="tx1">
                    <a:tint val="75000"/>
                  </a:schemeClr>
                </a:solidFill>
              </a:defRPr>
            </a:lvl2pPr>
            <a:lvl3pPr marL="918698" indent="0">
              <a:buNone/>
              <a:defRPr sz="1808">
                <a:solidFill>
                  <a:schemeClr val="tx1">
                    <a:tint val="75000"/>
                  </a:schemeClr>
                </a:solidFill>
              </a:defRPr>
            </a:lvl3pPr>
            <a:lvl4pPr marL="1378047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4pPr>
            <a:lvl5pPr marL="1837395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5pPr>
            <a:lvl6pPr marL="2296744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6pPr>
            <a:lvl7pPr marL="2756093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7pPr>
            <a:lvl8pPr marL="3215442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8pPr>
            <a:lvl9pPr marL="3674791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0FB-6497-1E4A-A859-D8950BADE82A}" type="datetimeFigureOut">
              <a:rPr lang="en-NP" smtClean="0"/>
              <a:t>18/12/2024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71-EAF0-374F-A2A7-E7AB5F95DCD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7177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597" y="2874937"/>
            <a:ext cx="3904417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849" y="2874937"/>
            <a:ext cx="3904417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0FB-6497-1E4A-A859-D8950BADE82A}" type="datetimeFigureOut">
              <a:rPr lang="en-NP" smtClean="0"/>
              <a:t>18/12/2024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71-EAF0-374F-A2A7-E7AB5F95DCD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3776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794" y="574990"/>
            <a:ext cx="792366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94" y="2647443"/>
            <a:ext cx="3886473" cy="1297471"/>
          </a:xfrm>
        </p:spPr>
        <p:txBody>
          <a:bodyPr anchor="b"/>
          <a:lstStyle>
            <a:lvl1pPr marL="0" indent="0">
              <a:buNone/>
              <a:defRPr sz="2411" b="1"/>
            </a:lvl1pPr>
            <a:lvl2pPr marL="459349" indent="0">
              <a:buNone/>
              <a:defRPr sz="2009" b="1"/>
            </a:lvl2pPr>
            <a:lvl3pPr marL="918698" indent="0">
              <a:buNone/>
              <a:defRPr sz="1808" b="1"/>
            </a:lvl3pPr>
            <a:lvl4pPr marL="1378047" indent="0">
              <a:buNone/>
              <a:defRPr sz="1608" b="1"/>
            </a:lvl4pPr>
            <a:lvl5pPr marL="1837395" indent="0">
              <a:buNone/>
              <a:defRPr sz="1608" b="1"/>
            </a:lvl5pPr>
            <a:lvl6pPr marL="2296744" indent="0">
              <a:buNone/>
              <a:defRPr sz="1608" b="1"/>
            </a:lvl6pPr>
            <a:lvl7pPr marL="2756093" indent="0">
              <a:buNone/>
              <a:defRPr sz="1608" b="1"/>
            </a:lvl7pPr>
            <a:lvl8pPr marL="3215442" indent="0">
              <a:buNone/>
              <a:defRPr sz="1608" b="1"/>
            </a:lvl8pPr>
            <a:lvl9pPr marL="3674791" indent="0">
              <a:buNone/>
              <a:defRPr sz="16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794" y="3944914"/>
            <a:ext cx="388647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0850" y="2647443"/>
            <a:ext cx="3905613" cy="1297471"/>
          </a:xfrm>
        </p:spPr>
        <p:txBody>
          <a:bodyPr anchor="b"/>
          <a:lstStyle>
            <a:lvl1pPr marL="0" indent="0">
              <a:buNone/>
              <a:defRPr sz="2411" b="1"/>
            </a:lvl1pPr>
            <a:lvl2pPr marL="459349" indent="0">
              <a:buNone/>
              <a:defRPr sz="2009" b="1"/>
            </a:lvl2pPr>
            <a:lvl3pPr marL="918698" indent="0">
              <a:buNone/>
              <a:defRPr sz="1808" b="1"/>
            </a:lvl3pPr>
            <a:lvl4pPr marL="1378047" indent="0">
              <a:buNone/>
              <a:defRPr sz="1608" b="1"/>
            </a:lvl4pPr>
            <a:lvl5pPr marL="1837395" indent="0">
              <a:buNone/>
              <a:defRPr sz="1608" b="1"/>
            </a:lvl5pPr>
            <a:lvl6pPr marL="2296744" indent="0">
              <a:buNone/>
              <a:defRPr sz="1608" b="1"/>
            </a:lvl6pPr>
            <a:lvl7pPr marL="2756093" indent="0">
              <a:buNone/>
              <a:defRPr sz="1608" b="1"/>
            </a:lvl7pPr>
            <a:lvl8pPr marL="3215442" indent="0">
              <a:buNone/>
              <a:defRPr sz="1608" b="1"/>
            </a:lvl8pPr>
            <a:lvl9pPr marL="3674791" indent="0">
              <a:buNone/>
              <a:defRPr sz="16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0850" y="3944914"/>
            <a:ext cx="390561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0FB-6497-1E4A-A859-D8950BADE82A}" type="datetimeFigureOut">
              <a:rPr lang="en-NP" smtClean="0"/>
              <a:t>18/12/2024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71-EAF0-374F-A2A7-E7AB5F95DCD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1966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0FB-6497-1E4A-A859-D8950BADE82A}" type="datetimeFigureOut">
              <a:rPr lang="en-NP" smtClean="0"/>
              <a:t>18/12/2024</a:t>
            </a:fld>
            <a:endParaRPr lang="en-N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71-EAF0-374F-A2A7-E7AB5F95DCD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75955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0FB-6497-1E4A-A859-D8950BADE82A}" type="datetimeFigureOut">
              <a:rPr lang="en-NP" smtClean="0"/>
              <a:t>18/12/2024</a:t>
            </a:fld>
            <a:endParaRPr lang="en-N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71-EAF0-374F-A2A7-E7AB5F95DCD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4637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794" y="719984"/>
            <a:ext cx="2963002" cy="2519945"/>
          </a:xfrm>
        </p:spPr>
        <p:txBody>
          <a:bodyPr anchor="b"/>
          <a:lstStyle>
            <a:lvl1pPr>
              <a:defRPr sz="32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614" y="1554968"/>
            <a:ext cx="4650849" cy="7674832"/>
          </a:xfrm>
        </p:spPr>
        <p:txBody>
          <a:bodyPr/>
          <a:lstStyle>
            <a:lvl1pPr>
              <a:defRPr sz="3215"/>
            </a:lvl1pPr>
            <a:lvl2pPr>
              <a:defRPr sz="2813"/>
            </a:lvl2pPr>
            <a:lvl3pPr>
              <a:defRPr sz="2411"/>
            </a:lvl3pPr>
            <a:lvl4pPr>
              <a:defRPr sz="2009"/>
            </a:lvl4pPr>
            <a:lvl5pPr>
              <a:defRPr sz="2009"/>
            </a:lvl5pPr>
            <a:lvl6pPr>
              <a:defRPr sz="2009"/>
            </a:lvl6pPr>
            <a:lvl7pPr>
              <a:defRPr sz="2009"/>
            </a:lvl7pPr>
            <a:lvl8pPr>
              <a:defRPr sz="2009"/>
            </a:lvl8pPr>
            <a:lvl9pPr>
              <a:defRPr sz="20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794" y="3239929"/>
            <a:ext cx="2963002" cy="6002369"/>
          </a:xfrm>
        </p:spPr>
        <p:txBody>
          <a:bodyPr/>
          <a:lstStyle>
            <a:lvl1pPr marL="0" indent="0">
              <a:buNone/>
              <a:defRPr sz="1608"/>
            </a:lvl1pPr>
            <a:lvl2pPr marL="459349" indent="0">
              <a:buNone/>
              <a:defRPr sz="1407"/>
            </a:lvl2pPr>
            <a:lvl3pPr marL="918698" indent="0">
              <a:buNone/>
              <a:defRPr sz="1206"/>
            </a:lvl3pPr>
            <a:lvl4pPr marL="1378047" indent="0">
              <a:buNone/>
              <a:defRPr sz="1005"/>
            </a:lvl4pPr>
            <a:lvl5pPr marL="1837395" indent="0">
              <a:buNone/>
              <a:defRPr sz="1005"/>
            </a:lvl5pPr>
            <a:lvl6pPr marL="2296744" indent="0">
              <a:buNone/>
              <a:defRPr sz="1005"/>
            </a:lvl6pPr>
            <a:lvl7pPr marL="2756093" indent="0">
              <a:buNone/>
              <a:defRPr sz="1005"/>
            </a:lvl7pPr>
            <a:lvl8pPr marL="3215442" indent="0">
              <a:buNone/>
              <a:defRPr sz="1005"/>
            </a:lvl8pPr>
            <a:lvl9pPr marL="3674791" indent="0">
              <a:buNone/>
              <a:defRPr sz="10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0FB-6497-1E4A-A859-D8950BADE82A}" type="datetimeFigureOut">
              <a:rPr lang="en-NP" smtClean="0"/>
              <a:t>18/12/2024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71-EAF0-374F-A2A7-E7AB5F95DCD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8538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794" y="719984"/>
            <a:ext cx="2963002" cy="2519945"/>
          </a:xfrm>
        </p:spPr>
        <p:txBody>
          <a:bodyPr anchor="b"/>
          <a:lstStyle>
            <a:lvl1pPr>
              <a:defRPr sz="32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05614" y="1554968"/>
            <a:ext cx="4650849" cy="7674832"/>
          </a:xfrm>
        </p:spPr>
        <p:txBody>
          <a:bodyPr anchor="t"/>
          <a:lstStyle>
            <a:lvl1pPr marL="0" indent="0">
              <a:buNone/>
              <a:defRPr sz="3215"/>
            </a:lvl1pPr>
            <a:lvl2pPr marL="459349" indent="0">
              <a:buNone/>
              <a:defRPr sz="2813"/>
            </a:lvl2pPr>
            <a:lvl3pPr marL="918698" indent="0">
              <a:buNone/>
              <a:defRPr sz="2411"/>
            </a:lvl3pPr>
            <a:lvl4pPr marL="1378047" indent="0">
              <a:buNone/>
              <a:defRPr sz="2009"/>
            </a:lvl4pPr>
            <a:lvl5pPr marL="1837395" indent="0">
              <a:buNone/>
              <a:defRPr sz="2009"/>
            </a:lvl5pPr>
            <a:lvl6pPr marL="2296744" indent="0">
              <a:buNone/>
              <a:defRPr sz="2009"/>
            </a:lvl6pPr>
            <a:lvl7pPr marL="2756093" indent="0">
              <a:buNone/>
              <a:defRPr sz="2009"/>
            </a:lvl7pPr>
            <a:lvl8pPr marL="3215442" indent="0">
              <a:buNone/>
              <a:defRPr sz="2009"/>
            </a:lvl8pPr>
            <a:lvl9pPr marL="3674791" indent="0">
              <a:buNone/>
              <a:defRPr sz="20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794" y="3239929"/>
            <a:ext cx="2963002" cy="6002369"/>
          </a:xfrm>
        </p:spPr>
        <p:txBody>
          <a:bodyPr/>
          <a:lstStyle>
            <a:lvl1pPr marL="0" indent="0">
              <a:buNone/>
              <a:defRPr sz="1608"/>
            </a:lvl1pPr>
            <a:lvl2pPr marL="459349" indent="0">
              <a:buNone/>
              <a:defRPr sz="1407"/>
            </a:lvl2pPr>
            <a:lvl3pPr marL="918698" indent="0">
              <a:buNone/>
              <a:defRPr sz="1206"/>
            </a:lvl3pPr>
            <a:lvl4pPr marL="1378047" indent="0">
              <a:buNone/>
              <a:defRPr sz="1005"/>
            </a:lvl4pPr>
            <a:lvl5pPr marL="1837395" indent="0">
              <a:buNone/>
              <a:defRPr sz="1005"/>
            </a:lvl5pPr>
            <a:lvl6pPr marL="2296744" indent="0">
              <a:buNone/>
              <a:defRPr sz="1005"/>
            </a:lvl6pPr>
            <a:lvl7pPr marL="2756093" indent="0">
              <a:buNone/>
              <a:defRPr sz="1005"/>
            </a:lvl7pPr>
            <a:lvl8pPr marL="3215442" indent="0">
              <a:buNone/>
              <a:defRPr sz="1005"/>
            </a:lvl8pPr>
            <a:lvl9pPr marL="3674791" indent="0">
              <a:buNone/>
              <a:defRPr sz="10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00FB-6497-1E4A-A859-D8950BADE82A}" type="datetimeFigureOut">
              <a:rPr lang="en-NP" smtClean="0"/>
              <a:t>18/12/2024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5971-EAF0-374F-A2A7-E7AB5F95DCD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6822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597" y="574990"/>
            <a:ext cx="792366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597" y="2874937"/>
            <a:ext cx="792366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1597" y="10009783"/>
            <a:ext cx="20670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D00FB-6497-1E4A-A859-D8950BADE82A}" type="datetimeFigureOut">
              <a:rPr lang="en-NP" smtClean="0"/>
              <a:t>18/12/2024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3149" y="10009783"/>
            <a:ext cx="310056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8222" y="10009783"/>
            <a:ext cx="20670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5971-EAF0-374F-A2A7-E7AB5F95DCD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8857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8698" rtl="0" eaLnBrk="1" latinLnBrk="0" hangingPunct="1">
        <a:lnSpc>
          <a:spcPct val="90000"/>
        </a:lnSpc>
        <a:spcBef>
          <a:spcPct val="0"/>
        </a:spcBef>
        <a:buNone/>
        <a:defRPr sz="44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674" indent="-229674" algn="l" defTabSz="918698" rtl="0" eaLnBrk="1" latinLnBrk="0" hangingPunct="1">
        <a:lnSpc>
          <a:spcPct val="90000"/>
        </a:lnSpc>
        <a:spcBef>
          <a:spcPts val="1005"/>
        </a:spcBef>
        <a:buFont typeface="Arial" panose="020B0604020202020204" pitchFamily="34" charset="0"/>
        <a:buChar char="•"/>
        <a:defRPr sz="2813" kern="1200">
          <a:solidFill>
            <a:schemeClr val="tx1"/>
          </a:solidFill>
          <a:latin typeface="+mn-lt"/>
          <a:ea typeface="+mn-ea"/>
          <a:cs typeface="+mn-cs"/>
        </a:defRPr>
      </a:lvl1pPr>
      <a:lvl2pPr marL="689023" indent="-229674" algn="l" defTabSz="91869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11" kern="1200">
          <a:solidFill>
            <a:schemeClr val="tx1"/>
          </a:solidFill>
          <a:latin typeface="+mn-lt"/>
          <a:ea typeface="+mn-ea"/>
          <a:cs typeface="+mn-cs"/>
        </a:defRPr>
      </a:lvl2pPr>
      <a:lvl3pPr marL="1148372" indent="-229674" algn="l" defTabSz="91869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9" kern="1200">
          <a:solidFill>
            <a:schemeClr val="tx1"/>
          </a:solidFill>
          <a:latin typeface="+mn-lt"/>
          <a:ea typeface="+mn-ea"/>
          <a:cs typeface="+mn-cs"/>
        </a:defRPr>
      </a:lvl3pPr>
      <a:lvl4pPr marL="1607721" indent="-229674" algn="l" defTabSz="91869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8" kern="1200">
          <a:solidFill>
            <a:schemeClr val="tx1"/>
          </a:solidFill>
          <a:latin typeface="+mn-lt"/>
          <a:ea typeface="+mn-ea"/>
          <a:cs typeface="+mn-cs"/>
        </a:defRPr>
      </a:lvl4pPr>
      <a:lvl5pPr marL="2067070" indent="-229674" algn="l" defTabSz="91869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8" kern="1200">
          <a:solidFill>
            <a:schemeClr val="tx1"/>
          </a:solidFill>
          <a:latin typeface="+mn-lt"/>
          <a:ea typeface="+mn-ea"/>
          <a:cs typeface="+mn-cs"/>
        </a:defRPr>
      </a:lvl5pPr>
      <a:lvl6pPr marL="2526419" indent="-229674" algn="l" defTabSz="91869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8" kern="1200">
          <a:solidFill>
            <a:schemeClr val="tx1"/>
          </a:solidFill>
          <a:latin typeface="+mn-lt"/>
          <a:ea typeface="+mn-ea"/>
          <a:cs typeface="+mn-cs"/>
        </a:defRPr>
      </a:lvl6pPr>
      <a:lvl7pPr marL="2985767" indent="-229674" algn="l" defTabSz="91869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8" kern="1200">
          <a:solidFill>
            <a:schemeClr val="tx1"/>
          </a:solidFill>
          <a:latin typeface="+mn-lt"/>
          <a:ea typeface="+mn-ea"/>
          <a:cs typeface="+mn-cs"/>
        </a:defRPr>
      </a:lvl7pPr>
      <a:lvl8pPr marL="3445116" indent="-229674" algn="l" defTabSz="91869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8" kern="1200">
          <a:solidFill>
            <a:schemeClr val="tx1"/>
          </a:solidFill>
          <a:latin typeface="+mn-lt"/>
          <a:ea typeface="+mn-ea"/>
          <a:cs typeface="+mn-cs"/>
        </a:defRPr>
      </a:lvl8pPr>
      <a:lvl9pPr marL="3904465" indent="-229674" algn="l" defTabSz="91869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8698" rtl="0" eaLnBrk="1" latinLnBrk="0" hangingPunct="1">
        <a:defRPr sz="1808" kern="1200">
          <a:solidFill>
            <a:schemeClr val="tx1"/>
          </a:solidFill>
          <a:latin typeface="+mn-lt"/>
          <a:ea typeface="+mn-ea"/>
          <a:cs typeface="+mn-cs"/>
        </a:defRPr>
      </a:lvl1pPr>
      <a:lvl2pPr marL="459349" algn="l" defTabSz="918698" rtl="0" eaLnBrk="1" latinLnBrk="0" hangingPunct="1">
        <a:defRPr sz="1808" kern="1200">
          <a:solidFill>
            <a:schemeClr val="tx1"/>
          </a:solidFill>
          <a:latin typeface="+mn-lt"/>
          <a:ea typeface="+mn-ea"/>
          <a:cs typeface="+mn-cs"/>
        </a:defRPr>
      </a:lvl2pPr>
      <a:lvl3pPr marL="918698" algn="l" defTabSz="918698" rtl="0" eaLnBrk="1" latinLnBrk="0" hangingPunct="1">
        <a:defRPr sz="1808" kern="1200">
          <a:solidFill>
            <a:schemeClr val="tx1"/>
          </a:solidFill>
          <a:latin typeface="+mn-lt"/>
          <a:ea typeface="+mn-ea"/>
          <a:cs typeface="+mn-cs"/>
        </a:defRPr>
      </a:lvl3pPr>
      <a:lvl4pPr marL="1378047" algn="l" defTabSz="918698" rtl="0" eaLnBrk="1" latinLnBrk="0" hangingPunct="1">
        <a:defRPr sz="1808" kern="1200">
          <a:solidFill>
            <a:schemeClr val="tx1"/>
          </a:solidFill>
          <a:latin typeface="+mn-lt"/>
          <a:ea typeface="+mn-ea"/>
          <a:cs typeface="+mn-cs"/>
        </a:defRPr>
      </a:lvl4pPr>
      <a:lvl5pPr marL="1837395" algn="l" defTabSz="918698" rtl="0" eaLnBrk="1" latinLnBrk="0" hangingPunct="1">
        <a:defRPr sz="1808" kern="1200">
          <a:solidFill>
            <a:schemeClr val="tx1"/>
          </a:solidFill>
          <a:latin typeface="+mn-lt"/>
          <a:ea typeface="+mn-ea"/>
          <a:cs typeface="+mn-cs"/>
        </a:defRPr>
      </a:lvl5pPr>
      <a:lvl6pPr marL="2296744" algn="l" defTabSz="918698" rtl="0" eaLnBrk="1" latinLnBrk="0" hangingPunct="1">
        <a:defRPr sz="1808" kern="1200">
          <a:solidFill>
            <a:schemeClr val="tx1"/>
          </a:solidFill>
          <a:latin typeface="+mn-lt"/>
          <a:ea typeface="+mn-ea"/>
          <a:cs typeface="+mn-cs"/>
        </a:defRPr>
      </a:lvl6pPr>
      <a:lvl7pPr marL="2756093" algn="l" defTabSz="918698" rtl="0" eaLnBrk="1" latinLnBrk="0" hangingPunct="1">
        <a:defRPr sz="1808" kern="1200">
          <a:solidFill>
            <a:schemeClr val="tx1"/>
          </a:solidFill>
          <a:latin typeface="+mn-lt"/>
          <a:ea typeface="+mn-ea"/>
          <a:cs typeface="+mn-cs"/>
        </a:defRPr>
      </a:lvl7pPr>
      <a:lvl8pPr marL="3215442" algn="l" defTabSz="918698" rtl="0" eaLnBrk="1" latinLnBrk="0" hangingPunct="1">
        <a:defRPr sz="1808" kern="1200">
          <a:solidFill>
            <a:schemeClr val="tx1"/>
          </a:solidFill>
          <a:latin typeface="+mn-lt"/>
          <a:ea typeface="+mn-ea"/>
          <a:cs typeface="+mn-cs"/>
        </a:defRPr>
      </a:lvl8pPr>
      <a:lvl9pPr marL="3674791" algn="l" defTabSz="918698" rtl="0" eaLnBrk="1" latinLnBrk="0" hangingPunct="1">
        <a:defRPr sz="1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D4A0233-CA47-2976-5146-C6337416E60B}"/>
              </a:ext>
            </a:extLst>
          </p:cNvPr>
          <p:cNvGrpSpPr/>
          <p:nvPr/>
        </p:nvGrpSpPr>
        <p:grpSpPr>
          <a:xfrm>
            <a:off x="371627" y="51593"/>
            <a:ext cx="9058123" cy="10696575"/>
            <a:chOff x="332843" y="-1"/>
            <a:chExt cx="8112803" cy="106965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2D5B9A8-9D08-A80C-E25B-EC4CD1B78DD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32843" y="-1"/>
              <a:ext cx="7562850" cy="1069657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80FA41-7BE4-E5F3-4D08-2024262101A2}"/>
                </a:ext>
              </a:extLst>
            </p:cNvPr>
            <p:cNvSpPr/>
            <p:nvPr/>
          </p:nvSpPr>
          <p:spPr>
            <a:xfrm>
              <a:off x="915825" y="970179"/>
              <a:ext cx="5559015" cy="3110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800" b="1" kern="100">
                  <a:solidFill>
                    <a:srgbClr val="753BBD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Fundamentals of Computer Programming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4F9FD-115C-952F-3D99-DE2F9453FC4A}"/>
                </a:ext>
              </a:extLst>
            </p:cNvPr>
            <p:cNvSpPr/>
            <p:nvPr/>
          </p:nvSpPr>
          <p:spPr>
            <a:xfrm>
              <a:off x="915825" y="1520934"/>
              <a:ext cx="4498838" cy="3110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800" b="1" kern="100">
                  <a:solidFill>
                    <a:srgbClr val="753BBD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Building a Programming Portfolio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657082-9B40-43BD-60EB-09AFE3131411}"/>
                </a:ext>
              </a:extLst>
            </p:cNvPr>
            <p:cNvSpPr/>
            <p:nvPr/>
          </p:nvSpPr>
          <p:spPr>
            <a:xfrm>
              <a:off x="915825" y="2059801"/>
              <a:ext cx="702002" cy="2419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4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Week 3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88054B-D223-2945-DBB3-76E6F16DC2CD}"/>
                </a:ext>
              </a:extLst>
            </p:cNvPr>
            <p:cNvSpPr/>
            <p:nvPr/>
          </p:nvSpPr>
          <p:spPr>
            <a:xfrm>
              <a:off x="915825" y="2437877"/>
              <a:ext cx="7402327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i="1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You should be able to complete the following programs by the end of the week. You should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3F14AC-CC85-1F12-EB73-CE152538641D}"/>
                </a:ext>
              </a:extLst>
            </p:cNvPr>
            <p:cNvSpPr/>
            <p:nvPr/>
          </p:nvSpPr>
          <p:spPr>
            <a:xfrm>
              <a:off x="915825" y="2658178"/>
              <a:ext cx="7433137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i="1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keep the code somewhere safe, in an organised way. GitHub is ideal. Wherever you choose,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1027E4-6F6D-2D9A-4AA8-159792B0A8C7}"/>
                </a:ext>
              </a:extLst>
            </p:cNvPr>
            <p:cNvSpPr/>
            <p:nvPr/>
          </p:nvSpPr>
          <p:spPr>
            <a:xfrm>
              <a:off x="915825" y="2878481"/>
              <a:ext cx="4513555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i="1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you should ensure that the work is safe and backed up.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D9A0AA-A799-9B08-CD26-3C7DDE9C0E61}"/>
                </a:ext>
              </a:extLst>
            </p:cNvPr>
            <p:cNvSpPr/>
            <p:nvPr/>
          </p:nvSpPr>
          <p:spPr>
            <a:xfrm>
              <a:off x="915825" y="3225782"/>
              <a:ext cx="7529821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i="1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Possible solutions will be uploaded to the main module GitHub repository every week. If you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F8A756-5A27-83EC-DD4A-02B1998A79A7}"/>
                </a:ext>
              </a:extLst>
            </p:cNvPr>
            <p:cNvSpPr/>
            <p:nvPr/>
          </p:nvSpPr>
          <p:spPr>
            <a:xfrm>
              <a:off x="915825" y="3446085"/>
              <a:ext cx="4855902" cy="2073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i="1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follow that repo you should be able to receive notifications.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7F6EAD-5A65-4919-9E2C-8ED7CD84456E}"/>
                </a:ext>
              </a:extLst>
            </p:cNvPr>
            <p:cNvSpPr/>
            <p:nvPr/>
          </p:nvSpPr>
          <p:spPr>
            <a:xfrm>
              <a:off x="915825" y="3793386"/>
              <a:ext cx="151208" cy="2073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1.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D960CE-22A9-2600-3867-EDF43735ED02}"/>
                </a:ext>
              </a:extLst>
            </p:cNvPr>
            <p:cNvSpPr/>
            <p:nvPr/>
          </p:nvSpPr>
          <p:spPr>
            <a:xfrm>
              <a:off x="1373025" y="3793386"/>
              <a:ext cx="6701823" cy="2073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Modify your greeting program so that if the user does not enter a name (i.e. they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46EE09-6D41-6018-3D67-ABB3D3FC776B}"/>
                </a:ext>
              </a:extLst>
            </p:cNvPr>
            <p:cNvSpPr/>
            <p:nvPr/>
          </p:nvSpPr>
          <p:spPr>
            <a:xfrm>
              <a:off x="1373025" y="4013688"/>
              <a:ext cx="7011133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just press enter), the program responds "Hello, Stranger!". Otherwise it should print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700BB9-3404-0DF9-00A8-27BF30BDAD83}"/>
                </a:ext>
              </a:extLst>
            </p:cNvPr>
            <p:cNvSpPr/>
            <p:nvPr/>
          </p:nvSpPr>
          <p:spPr>
            <a:xfrm>
              <a:off x="1373025" y="4233991"/>
              <a:ext cx="3087614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a greeting with their name as before.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D604D4-F4A9-45C0-AEAB-48D5202A4505}"/>
                </a:ext>
              </a:extLst>
            </p:cNvPr>
            <p:cNvSpPr/>
            <p:nvPr/>
          </p:nvSpPr>
          <p:spPr>
            <a:xfrm>
              <a:off x="915825" y="4454292"/>
              <a:ext cx="151208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2.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B84A6D-1E0F-7395-73A3-AF0CFB3E476E}"/>
                </a:ext>
              </a:extLst>
            </p:cNvPr>
            <p:cNvSpPr/>
            <p:nvPr/>
          </p:nvSpPr>
          <p:spPr>
            <a:xfrm>
              <a:off x="1373025" y="4454292"/>
              <a:ext cx="6839046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 dirty="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Write a program that simulates the way in which a user might choose a password.</a:t>
              </a:r>
              <a:endParaRPr lang="en-NP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D9092F-3F1A-1812-11BB-EEF790EC49DC}"/>
                </a:ext>
              </a:extLst>
            </p:cNvPr>
            <p:cNvSpPr/>
            <p:nvPr/>
          </p:nvSpPr>
          <p:spPr>
            <a:xfrm>
              <a:off x="1373025" y="4674594"/>
              <a:ext cx="6977484" cy="2073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The program should prompt for a new password, and then prompt again. If the two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4BCC79-B733-5B89-7799-CFD8A41CD97B}"/>
                </a:ext>
              </a:extLst>
            </p:cNvPr>
            <p:cNvSpPr/>
            <p:nvPr/>
          </p:nvSpPr>
          <p:spPr>
            <a:xfrm>
              <a:off x="1373025" y="4894896"/>
              <a:ext cx="4887119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passwords entered are the same the program should say "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54FB6A-201D-7BAC-DA99-319401C27BDB}"/>
                </a:ext>
              </a:extLst>
            </p:cNvPr>
            <p:cNvSpPr/>
            <p:nvPr/>
          </p:nvSpPr>
          <p:spPr>
            <a:xfrm>
              <a:off x="5047549" y="4859234"/>
              <a:ext cx="1459388" cy="2547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Code Pro" panose="020F0502020204030204" pitchFamily="34" charset="0"/>
                  <a:ea typeface="Source Code Pro" panose="020F0502020204030204" pitchFamily="34" charset="0"/>
                  <a:cs typeface="Source Code Pro" panose="020F0502020204030204" pitchFamily="34" charset="0"/>
                </a:rPr>
                <a:t>Password Set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5E3676-E946-6583-F493-DD0E57BC0F32}"/>
                </a:ext>
              </a:extLst>
            </p:cNvPr>
            <p:cNvSpPr/>
            <p:nvPr/>
          </p:nvSpPr>
          <p:spPr>
            <a:xfrm>
              <a:off x="6144832" y="4894896"/>
              <a:ext cx="307079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" or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CD0F9D-52D7-2F48-59C2-87817F055BC1}"/>
                </a:ext>
              </a:extLst>
            </p:cNvPr>
            <p:cNvSpPr/>
            <p:nvPr/>
          </p:nvSpPr>
          <p:spPr>
            <a:xfrm>
              <a:off x="1373025" y="5115197"/>
              <a:ext cx="3599007" cy="2073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similar, otherwise it should report an error.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26F178-8596-A8E6-D5A8-64D7C65C0244}"/>
                </a:ext>
              </a:extLst>
            </p:cNvPr>
            <p:cNvSpPr/>
            <p:nvPr/>
          </p:nvSpPr>
          <p:spPr>
            <a:xfrm>
              <a:off x="915825" y="5335499"/>
              <a:ext cx="151208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3.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00A66C-2F4A-27A6-DC11-AFD65E6A56A0}"/>
                </a:ext>
              </a:extLst>
            </p:cNvPr>
            <p:cNvSpPr/>
            <p:nvPr/>
          </p:nvSpPr>
          <p:spPr>
            <a:xfrm>
              <a:off x="1373025" y="5335499"/>
              <a:ext cx="6586696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Modify your previous program so that the password must be between 8 and 12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F3A538-D368-32F3-B01B-93B42F1E8C99}"/>
                </a:ext>
              </a:extLst>
            </p:cNvPr>
            <p:cNvSpPr/>
            <p:nvPr/>
          </p:nvSpPr>
          <p:spPr>
            <a:xfrm>
              <a:off x="1373025" y="5555801"/>
              <a:ext cx="2256777" cy="2073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characters (inclusive) long.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D87741-7BCD-F3AB-1A57-9D59F022D7C0}"/>
                </a:ext>
              </a:extLst>
            </p:cNvPr>
            <p:cNvSpPr/>
            <p:nvPr/>
          </p:nvSpPr>
          <p:spPr>
            <a:xfrm>
              <a:off x="915825" y="5776103"/>
              <a:ext cx="151208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4.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5EED244-6091-F1BA-E66F-9B976E566300}"/>
                </a:ext>
              </a:extLst>
            </p:cNvPr>
            <p:cNvSpPr/>
            <p:nvPr/>
          </p:nvSpPr>
          <p:spPr>
            <a:xfrm>
              <a:off x="1373025" y="5776103"/>
              <a:ext cx="6819182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Modify your program again so that the chosen password cannot be one of a list of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F8D137-D621-5C5D-8261-A310E8304011}"/>
                </a:ext>
              </a:extLst>
            </p:cNvPr>
            <p:cNvSpPr/>
            <p:nvPr/>
          </p:nvSpPr>
          <p:spPr>
            <a:xfrm>
              <a:off x="1373025" y="5996404"/>
              <a:ext cx="2899312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common passwords, defined thus: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DC544C9-79B0-42A3-589D-D959EEEDA88A}"/>
                </a:ext>
              </a:extLst>
            </p:cNvPr>
            <p:cNvSpPr/>
            <p:nvPr/>
          </p:nvSpPr>
          <p:spPr>
            <a:xfrm>
              <a:off x="1373025" y="6181045"/>
              <a:ext cx="6749707" cy="19108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900" kern="100">
                  <a:solidFill>
                    <a:srgbClr val="000000"/>
                  </a:solidFill>
                  <a:effectLst/>
                  <a:latin typeface="Source Code Pro" panose="020F0502020204030204" pitchFamily="34" charset="0"/>
                  <a:ea typeface="Source Code Pro" panose="020F0502020204030204" pitchFamily="34" charset="0"/>
                  <a:cs typeface="Source Code Pro" panose="020F0502020204030204" pitchFamily="34" charset="0"/>
                </a:rPr>
                <a:t>BAD_PASSWORDS = ['password', 'letmein', 'sesame', 'hello', 'justinbieber']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6BE0BF-EF6E-8FAC-08F8-DF52F572D092}"/>
                </a:ext>
              </a:extLst>
            </p:cNvPr>
            <p:cNvSpPr/>
            <p:nvPr/>
          </p:nvSpPr>
          <p:spPr>
            <a:xfrm>
              <a:off x="915825" y="6381933"/>
              <a:ext cx="151208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5.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8CD8A6B-C886-99EE-602B-901181269A6F}"/>
                </a:ext>
              </a:extLst>
            </p:cNvPr>
            <p:cNvSpPr/>
            <p:nvPr/>
          </p:nvSpPr>
          <p:spPr>
            <a:xfrm>
              <a:off x="1373025" y="6381933"/>
              <a:ext cx="6522239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Modify your program a final time so that it executes until the user successfully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6D06E69-9D80-2B35-BAF1-90E83260E5CF}"/>
                </a:ext>
              </a:extLst>
            </p:cNvPr>
            <p:cNvSpPr/>
            <p:nvPr/>
          </p:nvSpPr>
          <p:spPr>
            <a:xfrm>
              <a:off x="1373025" y="6602234"/>
              <a:ext cx="6626827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chooses a password. That is, if the password chosen fails any of the checks, the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F12E15B-65A4-6439-131D-26BA8CA15C35}"/>
                </a:ext>
              </a:extLst>
            </p:cNvPr>
            <p:cNvSpPr/>
            <p:nvPr/>
          </p:nvSpPr>
          <p:spPr>
            <a:xfrm>
              <a:off x="1373025" y="6822537"/>
              <a:ext cx="5344391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program should return to asking for the password the first time.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0970AC5-B394-5104-16F8-7846295ECCE8}"/>
                </a:ext>
              </a:extLst>
            </p:cNvPr>
            <p:cNvSpPr/>
            <p:nvPr/>
          </p:nvSpPr>
          <p:spPr>
            <a:xfrm>
              <a:off x="915825" y="7042838"/>
              <a:ext cx="151208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6.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5F325A7-6A20-B561-B228-7275FE28865D}"/>
                </a:ext>
              </a:extLst>
            </p:cNvPr>
            <p:cNvSpPr/>
            <p:nvPr/>
          </p:nvSpPr>
          <p:spPr>
            <a:xfrm>
              <a:off x="1373025" y="7042838"/>
              <a:ext cx="6312249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Write a program that displays the "Seven Times Table". That is, the result of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190F35A-41B5-8F91-86A5-9EAE5BB7ADEE}"/>
                </a:ext>
              </a:extLst>
            </p:cNvPr>
            <p:cNvSpPr/>
            <p:nvPr/>
          </p:nvSpPr>
          <p:spPr>
            <a:xfrm>
              <a:off x="1373025" y="7263139"/>
              <a:ext cx="6457378" cy="2073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multiplying 7 by every number from 0 to 12 inclusive. The output might start: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8AF7BBB-593E-55F3-6756-F6BF024794B0}"/>
                </a:ext>
              </a:extLst>
            </p:cNvPr>
            <p:cNvSpPr/>
            <p:nvPr/>
          </p:nvSpPr>
          <p:spPr>
            <a:xfrm>
              <a:off x="1373025" y="7447781"/>
              <a:ext cx="121615" cy="2547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Code Pro" panose="020F0502020204030204" pitchFamily="34" charset="0"/>
                  <a:ea typeface="Source Code Pro" panose="020F0502020204030204" pitchFamily="34" charset="0"/>
                  <a:cs typeface="Source Code Pro" panose="020F0502020204030204" pitchFamily="34" charset="0"/>
                </a:rPr>
                <a:t>0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358D512-6E61-E6B7-AA26-855C6C26A770}"/>
                </a:ext>
              </a:extLst>
            </p:cNvPr>
            <p:cNvSpPr/>
            <p:nvPr/>
          </p:nvSpPr>
          <p:spPr>
            <a:xfrm>
              <a:off x="1464465" y="7447781"/>
              <a:ext cx="851308" cy="2547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Code Pro" panose="020F0502020204030204" pitchFamily="34" charset="0"/>
                  <a:ea typeface="Source Code Pro" panose="020F0502020204030204" pitchFamily="34" charset="0"/>
                  <a:cs typeface="Source Code Pro" panose="020F0502020204030204" pitchFamily="34" charset="0"/>
                </a:rPr>
                <a:t> x 7 = 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F3A0569-15D4-2AA5-F20F-5E5275FA946F}"/>
                </a:ext>
              </a:extLst>
            </p:cNvPr>
            <p:cNvSpPr/>
            <p:nvPr/>
          </p:nvSpPr>
          <p:spPr>
            <a:xfrm>
              <a:off x="2104547" y="7447781"/>
              <a:ext cx="121615" cy="2547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Code Pro" panose="020F0502020204030204" pitchFamily="34" charset="0"/>
                  <a:ea typeface="Source Code Pro" panose="020F0502020204030204" pitchFamily="34" charset="0"/>
                  <a:cs typeface="Source Code Pro" panose="020F0502020204030204" pitchFamily="34" charset="0"/>
                </a:rPr>
                <a:t>0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90B1836-E2D4-5753-3690-5AD7DF74795F}"/>
                </a:ext>
              </a:extLst>
            </p:cNvPr>
            <p:cNvSpPr/>
            <p:nvPr/>
          </p:nvSpPr>
          <p:spPr>
            <a:xfrm>
              <a:off x="1373025" y="7668082"/>
              <a:ext cx="121615" cy="2547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Code Pro" panose="020F0502020204030204" pitchFamily="34" charset="0"/>
                  <a:ea typeface="Source Code Pro" panose="020F0502020204030204" pitchFamily="34" charset="0"/>
                  <a:cs typeface="Source Code Pro" panose="020F0502020204030204" pitchFamily="34" charset="0"/>
                </a:rPr>
                <a:t>1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2CE623-56E0-1736-0CD7-32D4D2279219}"/>
                </a:ext>
              </a:extLst>
            </p:cNvPr>
            <p:cNvSpPr/>
            <p:nvPr/>
          </p:nvSpPr>
          <p:spPr>
            <a:xfrm>
              <a:off x="1464465" y="7668082"/>
              <a:ext cx="851308" cy="2547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Code Pro" panose="020F0502020204030204" pitchFamily="34" charset="0"/>
                  <a:ea typeface="Source Code Pro" panose="020F0502020204030204" pitchFamily="34" charset="0"/>
                  <a:cs typeface="Source Code Pro" panose="020F0502020204030204" pitchFamily="34" charset="0"/>
                </a:rPr>
                <a:t> x 7 = 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506F76B-F766-87A9-3E8E-F7254B33BF96}"/>
                </a:ext>
              </a:extLst>
            </p:cNvPr>
            <p:cNvSpPr/>
            <p:nvPr/>
          </p:nvSpPr>
          <p:spPr>
            <a:xfrm>
              <a:off x="2104547" y="7668082"/>
              <a:ext cx="121615" cy="2547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Code Pro" panose="020F0502020204030204" pitchFamily="34" charset="0"/>
                  <a:ea typeface="Source Code Pro" panose="020F0502020204030204" pitchFamily="34" charset="0"/>
                  <a:cs typeface="Source Code Pro" panose="020F0502020204030204" pitchFamily="34" charset="0"/>
                </a:rPr>
                <a:t>7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7F9D5D9-EF17-653E-A553-A04EF0CD833A}"/>
                </a:ext>
              </a:extLst>
            </p:cNvPr>
            <p:cNvSpPr/>
            <p:nvPr/>
          </p:nvSpPr>
          <p:spPr>
            <a:xfrm>
              <a:off x="1373025" y="7888384"/>
              <a:ext cx="121615" cy="2547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Code Pro" panose="020F0502020204030204" pitchFamily="34" charset="0"/>
                  <a:ea typeface="Source Code Pro" panose="020F0502020204030204" pitchFamily="34" charset="0"/>
                  <a:cs typeface="Source Code Pro" panose="020F0502020204030204" pitchFamily="34" charset="0"/>
                </a:rPr>
                <a:t>2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3A2D187-7F06-5161-9D06-BEF60D14C9C9}"/>
                </a:ext>
              </a:extLst>
            </p:cNvPr>
            <p:cNvSpPr/>
            <p:nvPr/>
          </p:nvSpPr>
          <p:spPr>
            <a:xfrm>
              <a:off x="1464465" y="7888384"/>
              <a:ext cx="851308" cy="2547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Code Pro" panose="020F0502020204030204" pitchFamily="34" charset="0"/>
                  <a:ea typeface="Source Code Pro" panose="020F0502020204030204" pitchFamily="34" charset="0"/>
                  <a:cs typeface="Source Code Pro" panose="020F0502020204030204" pitchFamily="34" charset="0"/>
                </a:rPr>
                <a:t> x 7 = 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FE35A34-4644-57B5-5AFA-0816EAB68A81}"/>
                </a:ext>
              </a:extLst>
            </p:cNvPr>
            <p:cNvSpPr/>
            <p:nvPr/>
          </p:nvSpPr>
          <p:spPr>
            <a:xfrm>
              <a:off x="2104547" y="7888384"/>
              <a:ext cx="243231" cy="2547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Code Pro" panose="020F0502020204030204" pitchFamily="34" charset="0"/>
                  <a:ea typeface="Source Code Pro" panose="020F0502020204030204" pitchFamily="34" charset="0"/>
                  <a:cs typeface="Source Code Pro" panose="020F0502020204030204" pitchFamily="34" charset="0"/>
                </a:rPr>
                <a:t>14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A20165-8FAA-B213-13E9-613F92AA23BC}"/>
                </a:ext>
              </a:extLst>
            </p:cNvPr>
            <p:cNvSpPr/>
            <p:nvPr/>
          </p:nvSpPr>
          <p:spPr>
            <a:xfrm>
              <a:off x="1373025" y="8144347"/>
              <a:ext cx="872591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and so on.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D56DE04-6447-C994-731D-21E87D36F5CA}"/>
                </a:ext>
              </a:extLst>
            </p:cNvPr>
            <p:cNvSpPr/>
            <p:nvPr/>
          </p:nvSpPr>
          <p:spPr>
            <a:xfrm>
              <a:off x="915825" y="8364649"/>
              <a:ext cx="151208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7.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D43B5F-B5FD-1777-62D3-FB52739E4DB7}"/>
                </a:ext>
              </a:extLst>
            </p:cNvPr>
            <p:cNvSpPr/>
            <p:nvPr/>
          </p:nvSpPr>
          <p:spPr>
            <a:xfrm>
              <a:off x="1373025" y="8364649"/>
              <a:ext cx="6948099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Modify your "Times Table" program so that the user enters the number of the table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F102CB-B8B4-301D-0367-0456D61DB754}"/>
                </a:ext>
              </a:extLst>
            </p:cNvPr>
            <p:cNvSpPr/>
            <p:nvPr/>
          </p:nvSpPr>
          <p:spPr>
            <a:xfrm>
              <a:off x="1373025" y="8584950"/>
              <a:ext cx="5417363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they require. This number should be between 0 and 12 inclusive.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8F1B043-FF5E-5714-B862-5C2C5C9BF400}"/>
                </a:ext>
              </a:extLst>
            </p:cNvPr>
            <p:cNvSpPr/>
            <p:nvPr/>
          </p:nvSpPr>
          <p:spPr>
            <a:xfrm>
              <a:off x="915825" y="8805252"/>
              <a:ext cx="151208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8.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CDF1E2D-598F-256A-80D9-ECE99D074661}"/>
                </a:ext>
              </a:extLst>
            </p:cNvPr>
            <p:cNvSpPr/>
            <p:nvPr/>
          </p:nvSpPr>
          <p:spPr>
            <a:xfrm>
              <a:off x="1373025" y="8805252"/>
              <a:ext cx="6972218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Modify the "Times Table" again so that the user still enters the number of the table,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CC262EC-A09C-ACBE-029C-F7719075F02F}"/>
                </a:ext>
              </a:extLst>
            </p:cNvPr>
            <p:cNvSpPr/>
            <p:nvPr/>
          </p:nvSpPr>
          <p:spPr>
            <a:xfrm>
              <a:off x="1373025" y="9025555"/>
              <a:ext cx="4072699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but if this number is negative the table is printed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7672137-E3B4-4B84-CCCB-6178B6C23D91}"/>
                </a:ext>
              </a:extLst>
            </p:cNvPr>
            <p:cNvSpPr/>
            <p:nvPr/>
          </p:nvSpPr>
          <p:spPr>
            <a:xfrm>
              <a:off x="4465685" y="9025555"/>
              <a:ext cx="910698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i="1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backwards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1643CF1-7BA2-82DA-BCC6-6F4375766B31}"/>
                </a:ext>
              </a:extLst>
            </p:cNvPr>
            <p:cNvSpPr/>
            <p:nvPr/>
          </p:nvSpPr>
          <p:spPr>
            <a:xfrm>
              <a:off x="5150420" y="9025555"/>
              <a:ext cx="1187372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. So entering "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9735AC4-6B20-479B-FB8C-093C709F69C8}"/>
                </a:ext>
              </a:extLst>
            </p:cNvPr>
            <p:cNvSpPr/>
            <p:nvPr/>
          </p:nvSpPr>
          <p:spPr>
            <a:xfrm>
              <a:off x="6043181" y="8989893"/>
              <a:ext cx="243231" cy="2547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Code Pro" panose="020F0502020204030204" pitchFamily="34" charset="0"/>
                  <a:ea typeface="Source Code Pro" panose="020F0502020204030204" pitchFamily="34" charset="0"/>
                  <a:cs typeface="Source Code Pro" panose="020F0502020204030204" pitchFamily="34" charset="0"/>
                </a:rPr>
                <a:t>-7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AB06B50-D621-37B6-A6EB-45C20740BCCD}"/>
                </a:ext>
              </a:extLst>
            </p:cNvPr>
            <p:cNvSpPr/>
            <p:nvPr/>
          </p:nvSpPr>
          <p:spPr>
            <a:xfrm>
              <a:off x="6226061" y="9025555"/>
              <a:ext cx="86347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"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F948116-8E3F-E9EF-E120-E249BF057770}"/>
                </a:ext>
              </a:extLst>
            </p:cNvPr>
            <p:cNvSpPr/>
            <p:nvPr/>
          </p:nvSpPr>
          <p:spPr>
            <a:xfrm>
              <a:off x="1373025" y="9245856"/>
              <a:ext cx="6613654" cy="2073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2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would produce the Seven Times Table starting at "12 times" down to "0 times".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1D430B-3BDF-70AB-7131-338BB1E6C65E}"/>
                </a:ext>
              </a:extLst>
            </p:cNvPr>
            <p:cNvSpPr/>
            <p:nvPr/>
          </p:nvSpPr>
          <p:spPr>
            <a:xfrm>
              <a:off x="915825" y="9870465"/>
              <a:ext cx="1998048" cy="1900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1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Programming Portfolio 03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5976917-1656-5BC1-900A-EB82A2AB9F7A}"/>
                </a:ext>
              </a:extLst>
            </p:cNvPr>
            <p:cNvSpPr/>
            <p:nvPr/>
          </p:nvSpPr>
          <p:spPr>
            <a:xfrm>
              <a:off x="5030625" y="9870465"/>
              <a:ext cx="1579555" cy="1900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P" sz="1100" kern="100">
                  <a:solidFill>
                    <a:srgbClr val="000000"/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V1.0 2022-07-25 AMJ</a:t>
              </a:r>
              <a:endParaRPr lang="en-NP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15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81F581-24CB-B691-45CF-C1AF3DF23364}"/>
              </a:ext>
            </a:extLst>
          </p:cNvPr>
          <p:cNvSpPr txBox="1"/>
          <p:nvPr/>
        </p:nvSpPr>
        <p:spPr>
          <a:xfrm>
            <a:off x="623888" y="214015"/>
            <a:ext cx="8024812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P" dirty="0"/>
              <a:t># Program 1: Greeting Program with "Stranger" Handling</a:t>
            </a:r>
          </a:p>
          <a:p>
            <a:r>
              <a:rPr lang="en-NP" dirty="0"/>
              <a:t>def greeting_program():</a:t>
            </a:r>
          </a:p>
          <a:p>
            <a:r>
              <a:rPr lang="en-NP" dirty="0"/>
              <a:t>    name = input("Enter your name: ").strip()</a:t>
            </a:r>
          </a:p>
          <a:p>
            <a:r>
              <a:rPr lang="en-NP" dirty="0"/>
              <a:t>    if not name:</a:t>
            </a:r>
          </a:p>
          <a:p>
            <a:r>
              <a:rPr lang="en-NP" dirty="0"/>
              <a:t>        print("Hello, Stranger!")</a:t>
            </a:r>
          </a:p>
          <a:p>
            <a:r>
              <a:rPr lang="en-NP" dirty="0"/>
              <a:t>    else:</a:t>
            </a:r>
          </a:p>
          <a:p>
            <a:r>
              <a:rPr lang="en-NP" dirty="0"/>
              <a:t>        print(f"Hello, {name}!")</a:t>
            </a:r>
          </a:p>
          <a:p>
            <a:endParaRPr lang="en-NP" dirty="0"/>
          </a:p>
          <a:p>
            <a:r>
              <a:rPr lang="en-NP" dirty="0"/>
              <a:t>greeting_program()</a:t>
            </a:r>
          </a:p>
          <a:p>
            <a:endParaRPr lang="en-NP" dirty="0"/>
          </a:p>
          <a:p>
            <a:r>
              <a:rPr lang="en-NP" dirty="0"/>
              <a:t># Program 2: Password Setting with Confirmation</a:t>
            </a:r>
          </a:p>
          <a:p>
            <a:r>
              <a:rPr lang="en-NP" dirty="0"/>
              <a:t>def set_password():</a:t>
            </a:r>
          </a:p>
          <a:p>
            <a:r>
              <a:rPr lang="en-NP" dirty="0"/>
              <a:t>    password = input("Enter a new password: ")</a:t>
            </a:r>
          </a:p>
          <a:p>
            <a:r>
              <a:rPr lang="en-NP" dirty="0"/>
              <a:t>    confirm_password = input("Confirm your password: ")</a:t>
            </a:r>
          </a:p>
          <a:p>
            <a:r>
              <a:rPr lang="en-NP" dirty="0"/>
              <a:t>    if password == confirm_password:</a:t>
            </a:r>
          </a:p>
          <a:p>
            <a:r>
              <a:rPr lang="en-NP" dirty="0"/>
              <a:t>        print("Password Set")</a:t>
            </a:r>
          </a:p>
          <a:p>
            <a:r>
              <a:rPr lang="en-NP" dirty="0"/>
              <a:t>    else:</a:t>
            </a:r>
          </a:p>
          <a:p>
            <a:r>
              <a:rPr lang="en-NP" dirty="0"/>
              <a:t>        print("Error: Passwords do not match.")</a:t>
            </a:r>
          </a:p>
          <a:p>
            <a:endParaRPr lang="en-NP" dirty="0"/>
          </a:p>
          <a:p>
            <a:r>
              <a:rPr lang="en-NP" dirty="0"/>
              <a:t>set_password()</a:t>
            </a:r>
          </a:p>
          <a:p>
            <a:endParaRPr lang="en-NP" dirty="0"/>
          </a:p>
          <a:p>
            <a:r>
              <a:rPr lang="en-NP" dirty="0"/>
              <a:t># Program 3: Password Length Validation</a:t>
            </a:r>
          </a:p>
          <a:p>
            <a:r>
              <a:rPr lang="en-NP" dirty="0"/>
              <a:t>def set_password_with_length_check():</a:t>
            </a:r>
          </a:p>
          <a:p>
            <a:r>
              <a:rPr lang="en-NP" dirty="0"/>
              <a:t>    password = input("Enter a new password: ")</a:t>
            </a:r>
          </a:p>
          <a:p>
            <a:r>
              <a:rPr lang="en-NP" dirty="0"/>
              <a:t>    if 8 &lt;= len(password) &lt;= 12:</a:t>
            </a:r>
          </a:p>
          <a:p>
            <a:r>
              <a:rPr lang="en-NP" dirty="0"/>
              <a:t>        confirm_password = input("Confirm your password: ")</a:t>
            </a:r>
          </a:p>
          <a:p>
            <a:r>
              <a:rPr lang="en-NP" dirty="0"/>
              <a:t>        if password == confirm_password:</a:t>
            </a:r>
          </a:p>
          <a:p>
            <a:r>
              <a:rPr lang="en-NP" dirty="0"/>
              <a:t>            print("Password Set")</a:t>
            </a:r>
          </a:p>
          <a:p>
            <a:r>
              <a:rPr lang="en-NP" dirty="0"/>
              <a:t>        else:</a:t>
            </a:r>
          </a:p>
          <a:p>
            <a:r>
              <a:rPr lang="en-NP" dirty="0"/>
              <a:t>            print("Error: Passwords do not match.")</a:t>
            </a:r>
          </a:p>
          <a:p>
            <a:r>
              <a:rPr lang="en-NP" dirty="0"/>
              <a:t>    else:</a:t>
            </a:r>
          </a:p>
          <a:p>
            <a:r>
              <a:rPr lang="en-NP" dirty="0"/>
              <a:t>        print("Error: Password must be between 8 and 12 characters long.")</a:t>
            </a:r>
          </a:p>
          <a:p>
            <a:endParaRPr lang="en-NP" dirty="0"/>
          </a:p>
          <a:p>
            <a:r>
              <a:rPr lang="en-NP" dirty="0"/>
              <a:t>set_password_with_length_check()</a:t>
            </a:r>
          </a:p>
          <a:p>
            <a:endParaRPr lang="en-NP" dirty="0"/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71409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9C77D9-93B4-A862-B671-CA1528290D83}"/>
              </a:ext>
            </a:extLst>
          </p:cNvPr>
          <p:cNvSpPr txBox="1"/>
          <p:nvPr/>
        </p:nvSpPr>
        <p:spPr>
          <a:xfrm>
            <a:off x="228600" y="171450"/>
            <a:ext cx="7306872" cy="10618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# Program 4: Password Validation Against Common Passwords</a:t>
            </a:r>
          </a:p>
          <a:p>
            <a:r>
              <a:rPr lang="en-NP" dirty="0"/>
              <a:t>def set_secure_password():</a:t>
            </a:r>
          </a:p>
          <a:p>
            <a:r>
              <a:rPr lang="en-NP" dirty="0"/>
              <a:t>    BAD_PASSWORDS = ['password', 'letmein', 'sesame', 'hello', 'justinbieber']</a:t>
            </a:r>
          </a:p>
          <a:p>
            <a:r>
              <a:rPr lang="en-NP" dirty="0"/>
              <a:t>    while True:</a:t>
            </a:r>
          </a:p>
          <a:p>
            <a:r>
              <a:rPr lang="en-NP" dirty="0"/>
              <a:t>        password = input("Enter a new password: ")</a:t>
            </a:r>
          </a:p>
          <a:p>
            <a:r>
              <a:rPr lang="en-NP" dirty="0"/>
              <a:t>        if password in BAD_PASSWORDS:</a:t>
            </a:r>
          </a:p>
          <a:p>
            <a:r>
              <a:rPr lang="en-NP" dirty="0"/>
              <a:t>            print("Error: Password is too common.")</a:t>
            </a:r>
          </a:p>
          <a:p>
            <a:r>
              <a:rPr lang="en-NP" dirty="0"/>
              <a:t>            continue</a:t>
            </a:r>
          </a:p>
          <a:p>
            <a:r>
              <a:rPr lang="en-NP" dirty="0"/>
              <a:t>        if 8 &lt;= len(password) &lt;= 12:</a:t>
            </a:r>
          </a:p>
          <a:p>
            <a:r>
              <a:rPr lang="en-NP" dirty="0"/>
              <a:t>            confirm_password = input("Confirm your password: ")</a:t>
            </a:r>
          </a:p>
          <a:p>
            <a:r>
              <a:rPr lang="en-NP" dirty="0"/>
              <a:t>            if password == confirm_password:</a:t>
            </a:r>
          </a:p>
          <a:p>
            <a:r>
              <a:rPr lang="en-NP" dirty="0"/>
              <a:t>                print("Password Set")</a:t>
            </a:r>
          </a:p>
          <a:p>
            <a:r>
              <a:rPr lang="en-NP" dirty="0"/>
              <a:t>                break</a:t>
            </a:r>
          </a:p>
          <a:p>
            <a:r>
              <a:rPr lang="en-NP" dirty="0"/>
              <a:t>            else:</a:t>
            </a:r>
          </a:p>
          <a:p>
            <a:r>
              <a:rPr lang="en-NP" dirty="0"/>
              <a:t>                print("Error: Passwords do not match.")</a:t>
            </a:r>
          </a:p>
          <a:p>
            <a:r>
              <a:rPr lang="en-NP" dirty="0"/>
              <a:t>        else:</a:t>
            </a:r>
          </a:p>
          <a:p>
            <a:r>
              <a:rPr lang="en-NP" dirty="0"/>
              <a:t>            print("Error: Password must be between 8 and 12 characters long.")</a:t>
            </a:r>
          </a:p>
          <a:p>
            <a:endParaRPr lang="en-NP" dirty="0"/>
          </a:p>
          <a:p>
            <a:r>
              <a:rPr lang="en-NP" dirty="0"/>
              <a:t>set_secure_password()</a:t>
            </a:r>
          </a:p>
          <a:p>
            <a:endParaRPr lang="en-NP" dirty="0"/>
          </a:p>
          <a:p>
            <a:r>
              <a:rPr lang="en-NP" dirty="0"/>
              <a:t># Program 5: Seven Times Table</a:t>
            </a:r>
          </a:p>
          <a:p>
            <a:r>
              <a:rPr lang="en-NP" dirty="0"/>
              <a:t>def seven_times_table():</a:t>
            </a:r>
          </a:p>
          <a:p>
            <a:r>
              <a:rPr lang="en-NP" dirty="0"/>
              <a:t>    for i in range(13):</a:t>
            </a:r>
          </a:p>
          <a:p>
            <a:r>
              <a:rPr lang="en-NP" dirty="0"/>
              <a:t>        print(f"{i} x 7 = {i * 7}")</a:t>
            </a:r>
          </a:p>
          <a:p>
            <a:endParaRPr lang="en-NP" dirty="0"/>
          </a:p>
          <a:p>
            <a:r>
              <a:rPr lang="en-NP" dirty="0"/>
              <a:t>seven_times_table()</a:t>
            </a:r>
          </a:p>
          <a:p>
            <a:endParaRPr lang="en-NP" dirty="0"/>
          </a:p>
          <a:p>
            <a:r>
              <a:rPr lang="en-NP" dirty="0"/>
              <a:t># Program 6: Custom Times Table</a:t>
            </a:r>
          </a:p>
          <a:p>
            <a:r>
              <a:rPr lang="en-NP" dirty="0"/>
              <a:t>def custom_times_table():</a:t>
            </a:r>
          </a:p>
          <a:p>
            <a:r>
              <a:rPr lang="en-NP" dirty="0"/>
              <a:t>    num = int(input("Enter the number for the times table (0 to 12): "))</a:t>
            </a:r>
          </a:p>
          <a:p>
            <a:r>
              <a:rPr lang="en-NP" dirty="0"/>
              <a:t>    if 0 &lt;= num &lt;= 12:</a:t>
            </a:r>
          </a:p>
          <a:p>
            <a:r>
              <a:rPr lang="en-NP" dirty="0"/>
              <a:t>        for i in range(13):</a:t>
            </a:r>
          </a:p>
          <a:p>
            <a:r>
              <a:rPr lang="en-NP" dirty="0"/>
              <a:t>            print(f"{i} x {num} = {i * num}")</a:t>
            </a:r>
          </a:p>
          <a:p>
            <a:r>
              <a:rPr lang="en-NP" dirty="0"/>
              <a:t>    else:</a:t>
            </a:r>
          </a:p>
          <a:p>
            <a:r>
              <a:rPr lang="en-NP" dirty="0"/>
              <a:t>        print("Error: Number must be between 0 and 12.")</a:t>
            </a:r>
          </a:p>
          <a:p>
            <a:endParaRPr lang="en-NP" dirty="0"/>
          </a:p>
          <a:p>
            <a:r>
              <a:rPr lang="en-NP" dirty="0"/>
              <a:t>custom_times_table()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14211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546D5-B8D1-D805-F7C8-404A49AF999F}"/>
              </a:ext>
            </a:extLst>
          </p:cNvPr>
          <p:cNvSpPr txBox="1"/>
          <p:nvPr/>
        </p:nvSpPr>
        <p:spPr>
          <a:xfrm>
            <a:off x="471488" y="598566"/>
            <a:ext cx="73199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P" dirty="0"/>
              <a:t># Program 7: Backward Times Table for Negative Input</a:t>
            </a:r>
          </a:p>
          <a:p>
            <a:r>
              <a:rPr lang="en-NP" dirty="0"/>
              <a:t>def backward_times_table():</a:t>
            </a:r>
          </a:p>
          <a:p>
            <a:r>
              <a:rPr lang="en-NP" dirty="0"/>
              <a:t>    num = int(input("Enter the number for the times table (negative for backward): "))</a:t>
            </a:r>
          </a:p>
          <a:p>
            <a:r>
              <a:rPr lang="en-NP" dirty="0"/>
              <a:t>    if num &lt; 0:</a:t>
            </a:r>
          </a:p>
          <a:p>
            <a:r>
              <a:rPr lang="en-NP" dirty="0"/>
              <a:t>        num = abs(num)</a:t>
            </a:r>
          </a:p>
          <a:p>
            <a:r>
              <a:rPr lang="en-NP" dirty="0"/>
              <a:t>        for i in range(12, -1, -1):</a:t>
            </a:r>
          </a:p>
          <a:p>
            <a:r>
              <a:rPr lang="en-NP" dirty="0"/>
              <a:t>            print(f"{i} x {num} = {i * num}")</a:t>
            </a:r>
          </a:p>
          <a:p>
            <a:r>
              <a:rPr lang="en-NP" dirty="0"/>
              <a:t>    elif 0 &lt;= num &lt;= 12:</a:t>
            </a:r>
          </a:p>
          <a:p>
            <a:r>
              <a:rPr lang="en-NP" dirty="0"/>
              <a:t>        for i in range(13):</a:t>
            </a:r>
          </a:p>
          <a:p>
            <a:r>
              <a:rPr lang="en-NP" dirty="0"/>
              <a:t>            print(f"{i} x {num} = {i * num}")</a:t>
            </a:r>
          </a:p>
          <a:p>
            <a:r>
              <a:rPr lang="en-NP" dirty="0"/>
              <a:t>    else:</a:t>
            </a:r>
          </a:p>
          <a:p>
            <a:r>
              <a:rPr lang="en-NP" dirty="0"/>
              <a:t>        print("Error: Number must be between 0 and 12 (or negative for backward table).")</a:t>
            </a:r>
          </a:p>
          <a:p>
            <a:endParaRPr lang="en-NP" dirty="0"/>
          </a:p>
          <a:p>
            <a:r>
              <a:rPr lang="en-NP" dirty="0"/>
              <a:t>backward_times_table()</a:t>
            </a:r>
          </a:p>
        </p:txBody>
      </p:sp>
    </p:spTree>
    <p:extLst>
      <p:ext uri="{BB962C8B-B14F-4D97-AF65-F5344CB8AC3E}">
        <p14:creationId xmlns:p14="http://schemas.microsoft.com/office/powerpoint/2010/main" val="18380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1097</Words>
  <Application>Microsoft Macintosh PowerPoint</Application>
  <PresentationFormat>Custom</PresentationFormat>
  <Paragraphs>141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Source Code Pro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2024-12-18T02:01:25Z</dcterms:created>
  <dcterms:modified xsi:type="dcterms:W3CDTF">2024-12-18T02:10:26Z</dcterms:modified>
</cp:coreProperties>
</file>