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6" r:id="rId5"/>
    <p:sldId id="262" r:id="rId6"/>
    <p:sldId id="260" r:id="rId7"/>
    <p:sldId id="259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Wagh" initials="NW" lastIdx="1" clrIdx="0">
    <p:extLst>
      <p:ext uri="{19B8F6BF-5375-455C-9EA6-DF929625EA0E}">
        <p15:presenceInfo xmlns:p15="http://schemas.microsoft.com/office/powerpoint/2012/main" userId="4681e8de177a5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3B06D-A1E7-46E5-B216-F3258DAB3A7E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521C-5FEB-43FD-840B-40AC674F8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0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4B0-9413-4634-B2E9-2A7C656C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EFDB-6D8B-492A-85C6-411BE31A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6B1F-9053-4BC0-974F-459D15AC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CEAE-2742-4AB0-9CC5-17A2B7DC37B8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3DD7-A125-4289-B64C-E1F1FB53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DE84-F084-4813-B47B-FBC9DF2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3B20-2D9B-402F-BAA0-1C781BAC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5DAF-E402-4C94-B70F-CEF695DE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DC96-3AA2-4409-945F-87AF067A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EA48-B1F7-4353-9748-05742C7B7394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F803-F5A6-4160-9E67-55EDC18C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20F0-D2DE-4ACE-9D55-6B7A346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5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FE310-B6B7-46AD-9D31-E1DB0AA45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D74CE-27CA-485D-B8F7-BF0B62EB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40D8-CF0A-4106-97E3-0D53587E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AEE6-7E66-47B6-AE9D-5CA714FBDDE8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4EB4-5D6B-406F-B14D-2286A31E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8D2-EF94-4729-9802-5AE24535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FDBF-128B-4E58-BAFB-00501A2E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04B4-6EC6-4FCA-8C6A-3F2BF304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F722-1EE8-4299-B045-7AC8AC0E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A890-16C3-42C6-B410-9642FF592437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C459-3B09-42E3-A8D7-D59C58CD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0C09-C408-423F-ACAE-3169600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941E-B910-4316-9B4B-FDC5EC4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A978-FB13-452F-9A65-3C98677E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9447-3777-4EA8-997C-C87AEC73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5C-8D18-45CA-BE0D-12BE9313FCEE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BC83-F708-46A6-A6FF-C61E180C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0C06-76BD-4F9F-88ED-C56E2784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336-BEE8-4216-9DC8-8084F385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CAF9-F177-432E-ABC4-95FD64C5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F3BD-B8A7-4E7B-9103-93583DE3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BF0E-164E-4624-816E-37CC24E6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99E2-09C2-475E-86B4-A4043F596814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EED1-FAF5-4C03-9BBC-F06060DD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FA0F-4B89-4C4E-A232-A021B1A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D173-5925-45AD-AA0E-ADF31D9C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9096-A752-46B9-A3B7-39DC0C04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3668-E025-48FD-892A-8791357D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2568-01E7-48A3-A926-FEFFCF989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913DD-60C5-4A1C-8596-8F1AA317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AC8BF-6A89-41BD-8B7D-9BD24B6D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7AB9-AEBE-4025-9A30-2B705D2118BE}" type="datetime1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54FF4-3B3E-4E52-8B27-F3D77334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438DB-DC59-42B3-9BEF-2A4B91C8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7A32-F169-4984-A806-B296E9FF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ADD9-DC9C-441D-BD4E-33D7C6E4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724A-1EF4-4AFE-B875-E9331FAC538D}" type="datetime1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0DCEE-0102-42C1-A0FF-BF866212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8A189-8178-4830-BC78-37311A7B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9874-94A0-4628-AD06-64B9D9C1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9B02-C88F-4EC7-9537-89D690F0FBD8}" type="datetime1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DFFE-5305-4279-B4AE-5AB0C1C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03E7-B4DC-422A-835D-548BCC81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CE0-B650-443E-A735-0CC9C08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B6DC-DE34-4EAC-A5E5-F15B2777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09C48-AE90-4F33-BC52-77FEC263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48F66-18A9-4D9E-AD3B-3D154AC1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1B2E-8707-40B7-9EDA-BCCC8111489E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E599-E55F-450D-A854-BD588A46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AB7E-29B0-4888-A0A8-934F1BC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3B36-AD66-44C7-A8C8-99EB8150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5EE43-0579-4EC4-AD04-FBF0BD64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C2E6B-4768-4157-8B91-A583081F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C113-A7DD-415C-B3DC-49B867F6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7883-F719-407F-827A-06F604BA92E1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B5A8-8B1A-428D-A297-B1CD2097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74DF-B156-46F6-8720-26A6006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F113F-32C8-4788-99F3-051A137E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8529-5D19-4CD7-A932-F6DBC03A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2AF2-7C29-432B-8C3D-8C97346E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F9C6-22C5-402A-B4AC-90E78CF6621F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AF68-7F63-4E14-83F1-F2A9C3E4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F1A5-9A3E-4258-8A35-92874CDF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20FB-F380-487C-8C96-DC7523CAA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4178-0202-4976-B5AD-E415CFEA7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Parallelization of Floyd's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E1AF7-464B-4CC3-9831-5099C334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470"/>
            <a:ext cx="9144000" cy="499445"/>
          </a:xfrm>
        </p:spPr>
        <p:txBody>
          <a:bodyPr/>
          <a:lstStyle/>
          <a:p>
            <a:r>
              <a:rPr lang="en-IN" dirty="0"/>
              <a:t>Prof- J.R.Mankar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D7DBE-8003-49A9-83E2-AD773F6BDF95}"/>
              </a:ext>
            </a:extLst>
          </p:cNvPr>
          <p:cNvSpPr txBox="1"/>
          <p:nvPr/>
        </p:nvSpPr>
        <p:spPr>
          <a:xfrm>
            <a:off x="9294919" y="4705165"/>
            <a:ext cx="2556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Nikhil Wagh-29</a:t>
            </a:r>
          </a:p>
          <a:p>
            <a:r>
              <a:rPr lang="en-IN" dirty="0"/>
              <a:t>Prathamesh Bhavsar-30</a:t>
            </a:r>
          </a:p>
          <a:p>
            <a:r>
              <a:rPr lang="en-IN" dirty="0"/>
              <a:t>Faiz Shaikh-31</a:t>
            </a:r>
          </a:p>
          <a:p>
            <a:r>
              <a:rPr lang="en-IN" dirty="0"/>
              <a:t>Pratik Kadale-32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484-7A5D-47E2-8996-FE1CD6FC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B7EF-6D16-452F-A08A-AA0763B94A35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2550F-C35F-4830-89D3-EFDC704E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C2D9-F702-4AC1-BEF9-A334BE6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CF3BD-821E-4403-8C7A-B84D261F3B28}"/>
              </a:ext>
            </a:extLst>
          </p:cNvPr>
          <p:cNvSpPr txBox="1"/>
          <p:nvPr/>
        </p:nvSpPr>
        <p:spPr>
          <a:xfrm>
            <a:off x="1802167" y="337351"/>
            <a:ext cx="9551633" cy="123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Savitribai Phule Pune University</a:t>
            </a:r>
          </a:p>
          <a:p>
            <a:pPr lvl="0" algn="ctr">
              <a:buClr>
                <a:schemeClr val="accent1"/>
              </a:buClr>
              <a:buSzPct val="70000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K. K. Wagh Institute of Engineering Education and Research, Nashik</a:t>
            </a:r>
          </a:p>
          <a:p>
            <a:pPr algn="ctr">
              <a:buClr>
                <a:schemeClr val="accent1"/>
              </a:buClr>
              <a:buSzPct val="70000"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Department of Computer Engineering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479DC9-3A75-464A-94E4-CDCCAEED3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7" y="282533"/>
            <a:ext cx="1980294" cy="1288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432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AFF-0E1F-476A-99B3-CFCEDD83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B293-E8B8-4794-9BA0-B6FC6A33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above formulation can use </a:t>
            </a:r>
            <a:r>
              <a:rPr lang="en-US" altLang="en-US" sz="2400" i="1" dirty="0"/>
              <a:t>O(n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 / log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 n)</a:t>
            </a:r>
            <a:r>
              <a:rPr lang="en-US" altLang="en-US" sz="2400" dirty="0"/>
              <a:t> processors cost-optimally. </a:t>
            </a:r>
          </a:p>
          <a:p>
            <a:pPr eaLnBrk="1" hangingPunct="1"/>
            <a:r>
              <a:rPr lang="en-US" altLang="en-US" sz="2400" dirty="0"/>
              <a:t>The isoefficiency of this formulation is </a:t>
            </a:r>
            <a:r>
              <a:rPr lang="el-GR" altLang="en-US" sz="2400" i="1" dirty="0">
                <a:cs typeface="Arial" panose="020B0604020202020204" pitchFamily="34" charset="0"/>
              </a:rPr>
              <a:t>Θ</a:t>
            </a:r>
            <a:r>
              <a:rPr lang="en-US" altLang="en-US" sz="2400" i="1" dirty="0">
                <a:cs typeface="Arial" panose="020B0604020202020204" pitchFamily="34" charset="0"/>
              </a:rPr>
              <a:t>(p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1.5</a:t>
            </a:r>
            <a:r>
              <a:rPr lang="en-US" altLang="en-US" sz="2400" i="1" dirty="0">
                <a:cs typeface="Arial" panose="020B0604020202020204" pitchFamily="34" charset="0"/>
              </a:rPr>
              <a:t> log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3</a:t>
            </a:r>
            <a:r>
              <a:rPr lang="en-US" altLang="en-US" sz="2400" i="1" dirty="0">
                <a:cs typeface="Arial" panose="020B0604020202020204" pitchFamily="34" charset="0"/>
              </a:rPr>
              <a:t> p)</a:t>
            </a:r>
            <a:r>
              <a:rPr lang="en-US" altLang="en-US" sz="2400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C54F-99BB-44B5-B14C-25443FC4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EE8-27B7-4635-A732-0BE0C05C7CC8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36DB-B01C-46E8-B973-2B312D1A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D85E-90CE-43BB-8720-C4EF0D74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9A51-2198-4E1C-926D-D3967BA6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F91E-8A68-4AC7-A7E4-0D87D7D1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Floyd's Algorithm.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Parallel Formulation of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Floyd's Algorithm.</a:t>
            </a:r>
          </a:p>
          <a:p>
            <a:r>
              <a:rPr lang="en-IN" sz="2400" dirty="0"/>
              <a:t>performance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EF06-A098-49C2-BFD3-CDF5E4C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7CB2-82E1-4FA1-B386-1F031B8B3863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4BC8-FCA2-4D99-8564-67F1A991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D660-5B7D-473D-B7A9-7CEBFFFC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2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14F3-53C7-4E62-B135-F39AAF70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Floyd's Algorithm: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683ED1-9B64-45EB-A977-A07A02EF7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4" y="1805606"/>
            <a:ext cx="6904762" cy="25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B6F27-3648-43BA-B273-FD02D02F5886}"/>
              </a:ext>
            </a:extLst>
          </p:cNvPr>
          <p:cNvSpPr txBox="1"/>
          <p:nvPr/>
        </p:nvSpPr>
        <p:spPr>
          <a:xfrm>
            <a:off x="838200" y="4554245"/>
            <a:ext cx="10915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Floyd’s algorithm finds shortest path from every vertex in a graph to every other vertex in the graph, if such paths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This program computes the all-pairs shortest paths of the graph </a:t>
            </a:r>
            <a:r>
              <a:rPr lang="en-US" altLang="en-US" sz="2000" i="1" dirty="0"/>
              <a:t>G = (V,E)</a:t>
            </a:r>
            <a:r>
              <a:rPr lang="en-US" altLang="en-US" sz="2000" dirty="0"/>
              <a:t> with adjacency matrix </a:t>
            </a:r>
            <a:r>
              <a:rPr lang="en-US" altLang="en-US" sz="2000" i="1" dirty="0"/>
              <a:t>A</a:t>
            </a:r>
            <a:r>
              <a:rPr lang="en-US" altLang="en-US" sz="2000" dirty="0"/>
              <a:t>. </a:t>
            </a:r>
          </a:p>
          <a:p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1CE662-BA13-414F-AC1F-67DBE6E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90E8-16FC-44CB-BA54-E32EDB80111C}" type="datetime1">
              <a:rPr lang="en-IN" smtClean="0"/>
              <a:t>17-12-2020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4D128C-6807-4CFC-84A8-547E2E9A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11E36B-9426-41E8-9C18-238AF8C8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909D-048F-4D74-9B9D-DB5FDFC7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Algorithm: Parallel Formulation Using 2-D Block Mapping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23E1-159E-479E-974F-B0F5DCF6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basic idea to parallelize the algorithm is to partition the matrix and split the computation between the processes.</a:t>
            </a:r>
          </a:p>
          <a:p>
            <a:r>
              <a:rPr lang="en-IN" sz="2400" dirty="0"/>
              <a:t>Each process is assigned a specific part of the matrix.</a:t>
            </a:r>
          </a:p>
          <a:p>
            <a:r>
              <a:rPr lang="en-IN" sz="2400" dirty="0"/>
              <a:t>Common way to achieve this is 2-D Block Mapping. Here the matrix is partitioned into squares of same size and each square gets assigned to a process.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5C62-F14C-464B-864A-107B3AC6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64A8-87EC-4B2C-BB3A-5F3182C9CFB3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57B9-C507-4412-A917-77C2AE37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A6FF-96C5-4797-8D30-8B04A079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8DBD-4964-4A77-8405-4ABE1F19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Parallelization of Floyd's Algorithm: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FDD39B-0772-4C95-B0B0-4ABE82358E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79" y="1690688"/>
            <a:ext cx="9078592" cy="35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7F15C-E8F8-4A11-8391-6A49A2A02019}"/>
              </a:ext>
            </a:extLst>
          </p:cNvPr>
          <p:cNvSpPr txBox="1"/>
          <p:nvPr/>
        </p:nvSpPr>
        <p:spPr>
          <a:xfrm>
            <a:off x="485775" y="5334000"/>
            <a:ext cx="114966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Floyd's parallel formulation using the 2-D block mapping.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*,j</a:t>
            </a:r>
            <a:r>
              <a:rPr lang="en-US" altLang="en-US" sz="2000" dirty="0"/>
              <a:t> denotes all the processes in the </a:t>
            </a:r>
            <a:r>
              <a:rPr lang="en-US" altLang="en-US" sz="2000" i="1" dirty="0" err="1"/>
              <a:t>j</a:t>
            </a:r>
            <a:r>
              <a:rPr lang="en-US" altLang="en-US" sz="2000" i="1" baseline="30000" dirty="0" err="1"/>
              <a:t>th</a:t>
            </a:r>
            <a:r>
              <a:rPr lang="en-US" altLang="en-US" sz="2000" dirty="0"/>
              <a:t> column, and </a:t>
            </a:r>
            <a:r>
              <a:rPr lang="en-US" altLang="en-US" sz="2000" i="1" dirty="0"/>
              <a:t>Pi,</a:t>
            </a:r>
            <a:r>
              <a:rPr lang="en-US" altLang="en-US" sz="2000" i="1" baseline="-25000" dirty="0"/>
              <a:t>*</a:t>
            </a:r>
            <a:r>
              <a:rPr lang="en-US" altLang="en-US" sz="2000" dirty="0"/>
              <a:t> denotes all the processes in the </a:t>
            </a:r>
            <a:r>
              <a:rPr lang="en-US" altLang="en-US" sz="2000" i="1" dirty="0" err="1"/>
              <a:t>i</a:t>
            </a:r>
            <a:r>
              <a:rPr lang="en-US" altLang="en-US" sz="2000" i="1" baseline="30000" dirty="0" err="1"/>
              <a:t>th</a:t>
            </a:r>
            <a:r>
              <a:rPr lang="en-US" altLang="en-US" sz="2000" dirty="0"/>
              <a:t> row. The matrix </a:t>
            </a:r>
            <a:r>
              <a:rPr lang="en-US" altLang="en-US" sz="2000" i="1" dirty="0"/>
              <a:t>D</a:t>
            </a:r>
            <a:r>
              <a:rPr lang="en-US" altLang="en-US" sz="2000" i="1" baseline="30000" dirty="0"/>
              <a:t>(0)</a:t>
            </a:r>
            <a:r>
              <a:rPr lang="en-US" altLang="en-US" sz="2000" dirty="0"/>
              <a:t> is the adjacency matrix.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6F913-D36C-406A-ACD5-FED57D0D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C11E-CCD5-4A8B-8C52-DB40A5F98E18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7B03-D5C7-42E5-91C4-9E91130A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CC2B3-85BC-4A7F-B225-BECF5DC5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030F-93AE-4232-ABA5-AF0326C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Floyd's Algorithm: Parallel Formulation Using 2-D Block Mapping 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F252E9-C39C-4890-A232-3C3CACD5F1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47" y="1834088"/>
            <a:ext cx="6761905" cy="383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B3A2B-A488-47B9-B46F-8BD631BDEBFD}"/>
              </a:ext>
            </a:extLst>
          </p:cNvPr>
          <p:cNvSpPr txBox="1"/>
          <p:nvPr/>
        </p:nvSpPr>
        <p:spPr>
          <a:xfrm>
            <a:off x="228600" y="5600700"/>
            <a:ext cx="118014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(a) Matrix </a:t>
            </a:r>
            <a:r>
              <a:rPr lang="en-US" altLang="en-US" sz="2000" i="1" dirty="0"/>
              <a:t>D</a:t>
            </a:r>
            <a:r>
              <a:rPr lang="en-US" altLang="en-US" sz="2000" i="1" baseline="30000" dirty="0"/>
              <a:t>(k)</a:t>
            </a:r>
            <a:r>
              <a:rPr lang="en-US" altLang="en-US" sz="2000" dirty="0"/>
              <a:t> distributed by 2-D block mapping into </a:t>
            </a:r>
            <a:r>
              <a:rPr lang="en-US" altLang="en-US" sz="2000" i="1" dirty="0">
                <a:cs typeface="Arial" panose="020B0604020202020204" pitchFamily="34" charset="0"/>
              </a:rPr>
              <a:t>√</a:t>
            </a:r>
            <a:r>
              <a:rPr lang="en-US" altLang="en-US" sz="2000" i="1" dirty="0"/>
              <a:t>p  x </a:t>
            </a:r>
            <a:r>
              <a:rPr lang="en-US" altLang="en-US" sz="2000" i="1" dirty="0">
                <a:cs typeface="Arial" panose="020B0604020202020204" pitchFamily="34" charset="0"/>
              </a:rPr>
              <a:t>√</a:t>
            </a:r>
            <a:r>
              <a:rPr lang="en-US" altLang="en-US" sz="2000" i="1" dirty="0"/>
              <a:t>p</a:t>
            </a:r>
            <a:r>
              <a:rPr lang="en-US" altLang="en-US" sz="2000" dirty="0"/>
              <a:t> subblocks, and (b) the subblock of </a:t>
            </a:r>
            <a:r>
              <a:rPr lang="en-US" altLang="en-US" sz="2000" i="1" dirty="0"/>
              <a:t>D</a:t>
            </a:r>
            <a:r>
              <a:rPr lang="en-US" altLang="en-US" sz="2000" i="1" baseline="30000" dirty="0"/>
              <a:t>(k)</a:t>
            </a:r>
            <a:r>
              <a:rPr lang="en-US" altLang="en-US" sz="2000" dirty="0"/>
              <a:t> assigned to process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i,j</a:t>
            </a:r>
            <a:r>
              <a:rPr lang="en-US" altLang="en-US" sz="2000" dirty="0"/>
              <a:t>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6ED3-BDE4-4F1A-94F7-8FFDF448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CC2E-10D8-44F5-81AE-06115C8C590E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F542-E87F-4DA1-AE83-C4E2631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116B-17F7-48A6-890A-B07A4305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6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AF8F-8A5B-4A90-B2EC-F844576A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Algorithm: Parallel Formulation Using 2-D Block Mapping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5A5E-72FF-498D-AEBE-C81077A6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Matrix D(k) is divided into p blocks of size (n / √p) x (n / √p). </a:t>
            </a:r>
          </a:p>
          <a:p>
            <a:r>
              <a:rPr lang="en-US" sz="2400" dirty="0"/>
              <a:t>Each processor updates its part of the matrix during each iteration. </a:t>
            </a:r>
          </a:p>
          <a:p>
            <a:r>
              <a:rPr lang="en-US" sz="2400" dirty="0"/>
              <a:t>To compute dl(,kk-1) processor </a:t>
            </a:r>
            <a:r>
              <a:rPr lang="en-US" sz="2400" dirty="0" err="1"/>
              <a:t>Pi,j</a:t>
            </a:r>
            <a:r>
              <a:rPr lang="en-US" sz="2400" dirty="0"/>
              <a:t> must get dl(,kk-1) and dk(,kr-1). </a:t>
            </a:r>
          </a:p>
          <a:p>
            <a:r>
              <a:rPr lang="en-US" sz="2400" dirty="0"/>
              <a:t>In general, during the kth iteration, each of the √p processes containing part of the kth row send it to the √p  - 1 processes in the same column. </a:t>
            </a:r>
          </a:p>
          <a:p>
            <a:r>
              <a:rPr lang="en-US" sz="2400" dirty="0"/>
              <a:t>Similarly, each of the √p processes containing part of the kth column sends it to the √p - 1 processes in the same row.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BC6A-49A6-4FC4-B4FB-DC5FAF1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E326-E5E3-43BD-B2A3-FD18A7B34B91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B495-13B6-4487-97CF-318EBBB3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50D5-11A3-496F-9145-7ED9650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6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E568-4F63-4EE6-9FF4-7E323563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Floyd's Algorithm: Parallel Formulation Using 2-D Block Mapping 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2A5BFC9-8984-4673-89E9-B56D577D6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85" y="1662333"/>
            <a:ext cx="6571429" cy="35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EF150-D184-481C-A72E-7BD9B516A1A4}"/>
              </a:ext>
            </a:extLst>
          </p:cNvPr>
          <p:cNvSpPr txBox="1"/>
          <p:nvPr/>
        </p:nvSpPr>
        <p:spPr>
          <a:xfrm>
            <a:off x="190500" y="5334000"/>
            <a:ext cx="1178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(a) Communication patterns used in the 2-D block mapping. When computing </a:t>
            </a:r>
            <a:r>
              <a:rPr lang="en-US" altLang="en-US" sz="1800" i="1" dirty="0"/>
              <a:t>d</a:t>
            </a:r>
            <a:r>
              <a:rPr lang="en-US" altLang="en-US" sz="1800" i="1" baseline="-25000" dirty="0"/>
              <a:t>i</a:t>
            </a:r>
            <a:r>
              <a:rPr lang="en-US" altLang="en-US" sz="1800" i="1" baseline="30000" dirty="0"/>
              <a:t>(</a:t>
            </a:r>
            <a:r>
              <a:rPr lang="en-US" altLang="en-US" sz="1800" i="1" baseline="-25000" dirty="0"/>
              <a:t>,</a:t>
            </a:r>
            <a:r>
              <a:rPr lang="en-US" altLang="en-US" sz="1800" i="1" baseline="30000" dirty="0" err="1"/>
              <a:t>k</a:t>
            </a:r>
            <a:r>
              <a:rPr lang="en-US" altLang="en-US" sz="1800" i="1" baseline="-25000" dirty="0" err="1"/>
              <a:t>j</a:t>
            </a:r>
            <a:r>
              <a:rPr lang="en-US" altLang="en-US" sz="1800" i="1" baseline="30000" dirty="0"/>
              <a:t>)</a:t>
            </a:r>
            <a:r>
              <a:rPr lang="en-US" altLang="en-US" sz="1800" dirty="0"/>
              <a:t>, information must be sent to the highlighted process from two other processes along the same row and column. (b) The row and column of </a:t>
            </a:r>
            <a:r>
              <a:rPr lang="en-US" altLang="en-US" sz="1800" i="1" dirty="0">
                <a:cs typeface="Arial" panose="020B0604020202020204" pitchFamily="34" charset="0"/>
              </a:rPr>
              <a:t>√</a:t>
            </a:r>
            <a:r>
              <a:rPr lang="en-US" altLang="en-US" sz="1800" i="1" dirty="0"/>
              <a:t>p</a:t>
            </a:r>
            <a:r>
              <a:rPr lang="en-US" altLang="en-US" sz="1800" dirty="0"/>
              <a:t> processes that contain the </a:t>
            </a:r>
            <a:r>
              <a:rPr lang="en-US" altLang="en-US" sz="1800" i="1" dirty="0"/>
              <a:t>k</a:t>
            </a:r>
            <a:r>
              <a:rPr lang="en-US" altLang="en-US" sz="1800" i="1" baseline="30000" dirty="0"/>
              <a:t>th</a:t>
            </a:r>
            <a:r>
              <a:rPr lang="en-US" altLang="en-US" sz="1800" dirty="0"/>
              <a:t> row and column send them along process columns and rows.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8D619-B916-47B3-97E9-4C60B96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9371-893C-40F7-A5BB-1C193842E26C}" type="datetime1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4CB9-CC19-4200-AB99-BB645C78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A3CC2-B593-40B8-8F13-F20F28FE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CF4-7D85-452A-9A29-7023F61C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performance analysis :</a:t>
            </a:r>
            <a:br>
              <a:rPr lang="en-IN" i="0" dirty="0">
                <a:solidFill>
                  <a:srgbClr val="000000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0EF3-1528-41C3-B82D-BA604AEB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During each iteration of the algorithm, the </a:t>
            </a:r>
            <a:r>
              <a:rPr lang="en-US" altLang="en-US" sz="2400" i="1" dirty="0"/>
              <a:t>k</a:t>
            </a:r>
            <a:r>
              <a:rPr lang="en-US" altLang="en-US" sz="2400" i="1" baseline="30000" dirty="0"/>
              <a:t>th</a:t>
            </a:r>
            <a:r>
              <a:rPr lang="en-US" altLang="en-US" sz="2400" dirty="0"/>
              <a:t> row and </a:t>
            </a:r>
            <a:r>
              <a:rPr lang="en-US" altLang="en-US" sz="2400" i="1" dirty="0"/>
              <a:t>k</a:t>
            </a:r>
            <a:r>
              <a:rPr lang="en-US" altLang="en-US" sz="2400" i="1" baseline="30000" dirty="0"/>
              <a:t>th</a:t>
            </a:r>
            <a:r>
              <a:rPr lang="en-US" altLang="en-US" sz="2400" dirty="0"/>
              <a:t> column of processors perform a one-to-all broadcast along their rows/columns. </a:t>
            </a:r>
          </a:p>
          <a:p>
            <a:pPr eaLnBrk="1" hangingPunct="1"/>
            <a:r>
              <a:rPr lang="en-US" altLang="en-US" sz="2400" dirty="0"/>
              <a:t>The size of this broadcast is </a:t>
            </a:r>
            <a:r>
              <a:rPr lang="en-US" altLang="en-US" sz="2400" i="1" dirty="0"/>
              <a:t>n/</a:t>
            </a:r>
            <a:r>
              <a:rPr lang="en-US" altLang="en-US" sz="2400" i="1" dirty="0">
                <a:cs typeface="Arial" panose="020B0604020202020204" pitchFamily="34" charset="0"/>
              </a:rPr>
              <a:t>√</a:t>
            </a:r>
            <a:r>
              <a:rPr lang="en-US" altLang="en-US" sz="2400" i="1" dirty="0"/>
              <a:t>p</a:t>
            </a:r>
            <a:r>
              <a:rPr lang="en-US" altLang="en-US" sz="2400" dirty="0"/>
              <a:t> elements, taking time </a:t>
            </a:r>
            <a:r>
              <a:rPr lang="el-GR" altLang="en-US" sz="2400" i="1" dirty="0">
                <a:cs typeface="Arial" panose="020B0604020202020204" pitchFamily="34" charset="0"/>
              </a:rPr>
              <a:t>Θ</a:t>
            </a:r>
            <a:r>
              <a:rPr lang="en-US" altLang="en-US" sz="2400" i="1" dirty="0"/>
              <a:t>((n log p)/ </a:t>
            </a:r>
            <a:r>
              <a:rPr lang="el-GR" altLang="en-US" sz="2400" i="1" dirty="0">
                <a:cs typeface="Arial" panose="020B0604020202020204" pitchFamily="34" charset="0"/>
              </a:rPr>
              <a:t>√</a:t>
            </a:r>
            <a:r>
              <a:rPr lang="en-US" altLang="en-US" sz="2400" i="1" dirty="0"/>
              <a:t>p)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The synchronization step takes time </a:t>
            </a:r>
            <a:r>
              <a:rPr lang="el-GR" altLang="en-US" sz="2400" i="1" dirty="0">
                <a:cs typeface="Arial" panose="020B0604020202020204" pitchFamily="34" charset="0"/>
              </a:rPr>
              <a:t>Θ</a:t>
            </a:r>
            <a:r>
              <a:rPr lang="en-US" altLang="en-US" sz="2400" i="1" dirty="0"/>
              <a:t>(log p)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The computation time is </a:t>
            </a:r>
            <a:r>
              <a:rPr lang="el-GR" altLang="en-US" sz="2400" i="1" dirty="0">
                <a:cs typeface="Arial" panose="020B0604020202020204" pitchFamily="34" charset="0"/>
              </a:rPr>
              <a:t>Θ</a:t>
            </a:r>
            <a:r>
              <a:rPr lang="en-US" altLang="en-US" sz="2400" i="1" dirty="0"/>
              <a:t>(n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/p)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The parallel run time of the 2-D block mapping formulation of Floyd's algorithm is </a:t>
            </a: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582F7F0-07AD-4381-8330-A971E80B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062538"/>
            <a:ext cx="40290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C918-128D-4AA5-BFC7-28448F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41D7-F056-4DE9-820D-FD729F9EDDF0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73A9-5512-47D1-84D4-E55BC92C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Parallelization of Floyd's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89CA-83B4-4BFC-971A-51C93865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0FB-F380-487C-8C96-DC7523CAA4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0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Parallelization of Floyd's Algorithm</vt:lpstr>
      <vt:lpstr>Content:</vt:lpstr>
      <vt:lpstr>Floyd's Algorithm:</vt:lpstr>
      <vt:lpstr>Floyd's Algorithm: Parallel Formulation Using 2-D Block Mapping </vt:lpstr>
      <vt:lpstr>Parallelization of Floyd's Algorithm:</vt:lpstr>
      <vt:lpstr>Floyd's Algorithm: Parallel Formulation Using 2-D Block Mapping </vt:lpstr>
      <vt:lpstr>Floyd's Algorithm: Parallel Formulation Using 2-D Block Mapping </vt:lpstr>
      <vt:lpstr>Floyd's Algorithm: Parallel Formulation Using 2-D Block Mapping  </vt:lpstr>
      <vt:lpstr>performance analysis 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 of Floyd's Algorithm</dc:title>
  <dc:creator>Nikhil Wagh</dc:creator>
  <cp:lastModifiedBy>Nikhil Wagh</cp:lastModifiedBy>
  <cp:revision>11</cp:revision>
  <dcterms:created xsi:type="dcterms:W3CDTF">2020-12-17T06:53:59Z</dcterms:created>
  <dcterms:modified xsi:type="dcterms:W3CDTF">2020-12-17T09:20:56Z</dcterms:modified>
</cp:coreProperties>
</file>