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Lst>
  <p:sldSz cx="18288000" cy="10287000"/>
  <p:notesSz cx="6858000" cy="9144000"/>
  <p:embeddedFontLst>
    <p:embeddedFont>
      <p:font typeface="Prata" charset="1" panose="000005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Radley" charset="1" panose="00000500000000000000"/>
      <p:regular r:id="rId11"/>
    </p:embeddedFont>
    <p:embeddedFont>
      <p:font typeface="Radley Italics" charset="1" panose="00000500000000000000"/>
      <p:regular r:id="rId12"/>
    </p:embeddedFont>
    <p:embeddedFont>
      <p:font typeface="Horizon" charset="1" panose="02000500000000000000"/>
      <p:regular r:id="rId13"/>
    </p:embeddedFont>
    <p:embeddedFont>
      <p:font typeface="Raleway" charset="1" panose="020B0503030101060003"/>
      <p:regular r:id="rId14"/>
    </p:embeddedFont>
    <p:embeddedFont>
      <p:font typeface="Raleway Bold" charset="1" panose="020B0803030101060003"/>
      <p:regular r:id="rId15"/>
    </p:embeddedFont>
    <p:embeddedFont>
      <p:font typeface="Raleway Thin" charset="1" panose="020B0203030101060003"/>
      <p:regular r:id="rId16"/>
    </p:embeddedFont>
    <p:embeddedFont>
      <p:font typeface="Raleway Heavy" charset="1" panose="020B00030301010600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731052"/>
            <a:ext cx="14745813" cy="3124200"/>
          </a:xfrm>
          <a:prstGeom prst="rect">
            <a:avLst/>
          </a:prstGeom>
        </p:spPr>
        <p:txBody>
          <a:bodyPr anchor="t" rtlCol="false" tIns="0" lIns="0" bIns="0" rIns="0">
            <a:spAutoFit/>
          </a:bodyPr>
          <a:lstStyle/>
          <a:p>
            <a:pPr>
              <a:lnSpc>
                <a:spcPts val="12000"/>
              </a:lnSpc>
            </a:pPr>
            <a:r>
              <a:rPr lang="en-US" sz="12000">
                <a:solidFill>
                  <a:srgbClr val="804F3B"/>
                </a:solidFill>
                <a:latin typeface="Radley"/>
              </a:rPr>
              <a:t>SIT Blockchain</a:t>
            </a:r>
          </a:p>
          <a:p>
            <a:pPr>
              <a:lnSpc>
                <a:spcPts val="12000"/>
              </a:lnSpc>
            </a:pPr>
            <a:r>
              <a:rPr lang="en-US" sz="12000">
                <a:solidFill>
                  <a:srgbClr val="804F3B"/>
                </a:solidFill>
                <a:latin typeface="Radley"/>
              </a:rPr>
              <a:t>Hackathon</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4900361" y="259456"/>
            <a:ext cx="1634006" cy="349250"/>
          </a:xfrm>
          <a:prstGeom prst="rect">
            <a:avLst/>
          </a:prstGeom>
        </p:spPr>
        <p:txBody>
          <a:bodyPr anchor="t" rtlCol="false" tIns="0" lIns="0" bIns="0" rIns="0">
            <a:spAutoFit/>
          </a:bodyPr>
          <a:lstStyle/>
          <a:p>
            <a:pPr>
              <a:lnSpc>
                <a:spcPts val="2799"/>
              </a:lnSpc>
            </a:pPr>
            <a:r>
              <a:rPr lang="en-US" sz="1999">
                <a:solidFill>
                  <a:srgbClr val="804F3B"/>
                </a:solidFill>
                <a:latin typeface="Raleway"/>
              </a:rPr>
              <a:t>2023 Sept 18</a:t>
            </a:r>
          </a:p>
        </p:txBody>
      </p:sp>
      <p:grpSp>
        <p:nvGrpSpPr>
          <p:cNvPr name="Group 6" id="6"/>
          <p:cNvGrpSpPr/>
          <p:nvPr/>
        </p:nvGrpSpPr>
        <p:grpSpPr>
          <a:xfrm rot="0">
            <a:off x="1028700" y="8425050"/>
            <a:ext cx="6251853" cy="1574585"/>
            <a:chOff x="0" y="0"/>
            <a:chExt cx="8335804" cy="2099446"/>
          </a:xfrm>
        </p:grpSpPr>
        <p:sp>
          <p:nvSpPr>
            <p:cNvPr name="TextBox 7" id="7"/>
            <p:cNvSpPr txBox="true"/>
            <p:nvPr/>
          </p:nvSpPr>
          <p:spPr>
            <a:xfrm rot="0">
              <a:off x="0" y="806798"/>
              <a:ext cx="8335804" cy="1292648"/>
            </a:xfrm>
            <a:prstGeom prst="rect">
              <a:avLst/>
            </a:prstGeom>
          </p:spPr>
          <p:txBody>
            <a:bodyPr anchor="t" rtlCol="false" tIns="0" lIns="0" bIns="0" rIns="0">
              <a:spAutoFit/>
            </a:bodyPr>
            <a:lstStyle/>
            <a:p>
              <a:pPr>
                <a:lnSpc>
                  <a:spcPts val="3919"/>
                </a:lnSpc>
              </a:pPr>
              <a:r>
                <a:rPr lang="en-US" sz="2799">
                  <a:solidFill>
                    <a:srgbClr val="804F3B"/>
                  </a:solidFill>
                  <a:latin typeface="Raleway"/>
                </a:rPr>
                <a:t>Dr. D. Y. Patil Institute of Technology, Pimpri, Pune.</a:t>
              </a:r>
            </a:p>
          </p:txBody>
        </p:sp>
        <p:sp>
          <p:nvSpPr>
            <p:cNvPr name="TextBox 8" id="8"/>
            <p:cNvSpPr txBox="true"/>
            <p:nvPr/>
          </p:nvSpPr>
          <p:spPr>
            <a:xfrm rot="0">
              <a:off x="0" y="-57150"/>
              <a:ext cx="8335804" cy="654050"/>
            </a:xfrm>
            <a:prstGeom prst="rect">
              <a:avLst/>
            </a:prstGeom>
          </p:spPr>
          <p:txBody>
            <a:bodyPr anchor="t" rtlCol="false" tIns="0" lIns="0" bIns="0" rIns="0">
              <a:spAutoFit/>
            </a:bodyPr>
            <a:lstStyle/>
            <a:p>
              <a:pPr>
                <a:lnSpc>
                  <a:spcPts val="4199"/>
                </a:lnSpc>
              </a:pPr>
              <a:r>
                <a:rPr lang="en-US" sz="2999">
                  <a:solidFill>
                    <a:srgbClr val="804F3B"/>
                  </a:solidFill>
                  <a:latin typeface="Raleway Bold"/>
                </a:rPr>
                <a:t>Nikhil Waghmode</a:t>
              </a:r>
            </a:p>
          </p:txBody>
        </p:sp>
      </p:grpSp>
      <p:grpSp>
        <p:nvGrpSpPr>
          <p:cNvPr name="Group 9" id="9"/>
          <p:cNvGrpSpPr/>
          <p:nvPr/>
        </p:nvGrpSpPr>
        <p:grpSpPr>
          <a:xfrm rot="0">
            <a:off x="9232970" y="8425050"/>
            <a:ext cx="6090867" cy="1574585"/>
            <a:chOff x="0" y="0"/>
            <a:chExt cx="8121157" cy="2099446"/>
          </a:xfrm>
        </p:grpSpPr>
        <p:sp>
          <p:nvSpPr>
            <p:cNvPr name="TextBox 10" id="10"/>
            <p:cNvSpPr txBox="true"/>
            <p:nvPr/>
          </p:nvSpPr>
          <p:spPr>
            <a:xfrm rot="0">
              <a:off x="0" y="806798"/>
              <a:ext cx="8121157" cy="1292648"/>
            </a:xfrm>
            <a:prstGeom prst="rect">
              <a:avLst/>
            </a:prstGeom>
          </p:spPr>
          <p:txBody>
            <a:bodyPr anchor="t" rtlCol="false" tIns="0" lIns="0" bIns="0" rIns="0">
              <a:spAutoFit/>
            </a:bodyPr>
            <a:lstStyle/>
            <a:p>
              <a:pPr>
                <a:lnSpc>
                  <a:spcPts val="3919"/>
                </a:lnSpc>
              </a:pPr>
              <a:r>
                <a:rPr lang="en-US" sz="2799">
                  <a:solidFill>
                    <a:srgbClr val="804F3B"/>
                  </a:solidFill>
                  <a:latin typeface="Raleway"/>
                </a:rPr>
                <a:t>Dr. D. Y. Patil Institute of Technology, Pimpri, Pune.</a:t>
              </a:r>
            </a:p>
          </p:txBody>
        </p:sp>
        <p:sp>
          <p:nvSpPr>
            <p:cNvPr name="TextBox 11" id="11"/>
            <p:cNvSpPr txBox="true"/>
            <p:nvPr/>
          </p:nvSpPr>
          <p:spPr>
            <a:xfrm rot="0">
              <a:off x="0" y="-57150"/>
              <a:ext cx="8121157" cy="654050"/>
            </a:xfrm>
            <a:prstGeom prst="rect">
              <a:avLst/>
            </a:prstGeom>
          </p:spPr>
          <p:txBody>
            <a:bodyPr anchor="t" rtlCol="false" tIns="0" lIns="0" bIns="0" rIns="0">
              <a:spAutoFit/>
            </a:bodyPr>
            <a:lstStyle/>
            <a:p>
              <a:pPr>
                <a:lnSpc>
                  <a:spcPts val="4199"/>
                </a:lnSpc>
              </a:pPr>
              <a:r>
                <a:rPr lang="en-US" sz="2999">
                  <a:solidFill>
                    <a:srgbClr val="804F3B"/>
                  </a:solidFill>
                  <a:latin typeface="Raleway Bold"/>
                </a:rPr>
                <a:t>Sujal Bagade</a:t>
              </a:r>
            </a:p>
          </p:txBody>
        </p:sp>
      </p:grpSp>
      <p:sp>
        <p:nvSpPr>
          <p:cNvPr name="TextBox 12" id="12"/>
          <p:cNvSpPr txBox="true"/>
          <p:nvPr/>
        </p:nvSpPr>
        <p:spPr>
          <a:xfrm rot="0">
            <a:off x="1028700" y="7463083"/>
            <a:ext cx="6090867" cy="504825"/>
          </a:xfrm>
          <a:prstGeom prst="rect">
            <a:avLst/>
          </a:prstGeom>
        </p:spPr>
        <p:txBody>
          <a:bodyPr anchor="t" rtlCol="false" tIns="0" lIns="0" bIns="0" rIns="0">
            <a:spAutoFit/>
          </a:bodyPr>
          <a:lstStyle/>
          <a:p>
            <a:pPr>
              <a:lnSpc>
                <a:spcPts val="4199"/>
              </a:lnSpc>
            </a:pPr>
            <a:r>
              <a:rPr lang="en-US" sz="2999">
                <a:solidFill>
                  <a:srgbClr val="804F3B"/>
                </a:solidFill>
                <a:latin typeface="Raleway Bold"/>
              </a:rPr>
              <a:t>Team Name: SyntaxError</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819418" y="3714750"/>
            <a:ext cx="14745813" cy="3232147"/>
          </a:xfrm>
          <a:prstGeom prst="rect">
            <a:avLst/>
          </a:prstGeom>
        </p:spPr>
        <p:txBody>
          <a:bodyPr anchor="t" rtlCol="false" tIns="0" lIns="0" bIns="0" rIns="0">
            <a:spAutoFit/>
          </a:bodyPr>
          <a:lstStyle/>
          <a:p>
            <a:pPr algn="ctr">
              <a:lnSpc>
                <a:spcPts val="12499"/>
              </a:lnSpc>
            </a:pPr>
            <a:r>
              <a:rPr lang="en-US" sz="12499">
                <a:solidFill>
                  <a:srgbClr val="804F3B"/>
                </a:solidFill>
                <a:latin typeface="Radley"/>
              </a:rPr>
              <a:t>Thank you</a:t>
            </a:r>
          </a:p>
          <a:p>
            <a:pPr algn="ctr">
              <a:lnSpc>
                <a:spcPts val="12499"/>
              </a:lnSpc>
            </a:pP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935357" y="3412186"/>
            <a:ext cx="7665281" cy="6898753"/>
          </a:xfrm>
          <a:custGeom>
            <a:avLst/>
            <a:gdLst/>
            <a:ahLst/>
            <a:cxnLst/>
            <a:rect r="r" b="b" t="t" l="l"/>
            <a:pathLst>
              <a:path h="6898753" w="7665281">
                <a:moveTo>
                  <a:pt x="0" y="0"/>
                </a:moveTo>
                <a:lnTo>
                  <a:pt x="7665281" y="0"/>
                </a:lnTo>
                <a:lnTo>
                  <a:pt x="7665281" y="6898753"/>
                </a:lnTo>
                <a:lnTo>
                  <a:pt x="0" y="68987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613051" y="2574290"/>
            <a:ext cx="9293224" cy="6856857"/>
          </a:xfrm>
          <a:prstGeom prst="rect">
            <a:avLst/>
          </a:prstGeom>
        </p:spPr>
        <p:txBody>
          <a:bodyPr anchor="t" rtlCol="false" tIns="0" lIns="0" bIns="0" rIns="0">
            <a:spAutoFit/>
          </a:bodyPr>
          <a:lstStyle/>
          <a:p>
            <a:pPr algn="just">
              <a:lnSpc>
                <a:spcPts val="3443"/>
              </a:lnSpc>
            </a:pPr>
            <a:r>
              <a:rPr lang="en-US" sz="2799">
                <a:solidFill>
                  <a:srgbClr val="804F3B"/>
                </a:solidFill>
                <a:latin typeface="Prata"/>
              </a:rPr>
              <a:t>This smart contract, created within Remix IDE, constitutes a vital component of a blockchain powered voting system, providing a secure and transparent platform for casting and recording votes. Voters interact with the contract by submitting their unique voter IDs and specifying their chosen party or candidate. The contract meticulously records these selections in an array, establishing an immutable record of voter decisions on the blockchain. Once a vote is committed, it becomes impervious to alteration or manipulation, ensuring the integrity and authenticity of the entire electoral process. This smart contract stands as a fundamental example of how blockchain technology can bolster the trustworthiness of voting systems by guaranteeing the permanence of voter choices and fostering transparency at every step.</a:t>
            </a:r>
          </a:p>
        </p:txBody>
      </p:sp>
      <p:sp>
        <p:nvSpPr>
          <p:cNvPr name="TextBox 7" id="7"/>
          <p:cNvSpPr txBox="true"/>
          <p:nvPr/>
        </p:nvSpPr>
        <p:spPr>
          <a:xfrm rot="0">
            <a:off x="6613051" y="1889944"/>
            <a:ext cx="4842519" cy="534035"/>
          </a:xfrm>
          <a:prstGeom prst="rect">
            <a:avLst/>
          </a:prstGeom>
        </p:spPr>
        <p:txBody>
          <a:bodyPr anchor="t" rtlCol="false" tIns="0" lIns="0" bIns="0" rIns="0">
            <a:spAutoFit/>
          </a:bodyPr>
          <a:lstStyle/>
          <a:p>
            <a:pPr>
              <a:lnSpc>
                <a:spcPts val="4479"/>
              </a:lnSpc>
            </a:pPr>
            <a:r>
              <a:rPr lang="en-US" sz="2799" spc="27">
                <a:solidFill>
                  <a:srgbClr val="804F3B"/>
                </a:solidFill>
                <a:latin typeface="Raleway Bold"/>
              </a:rPr>
              <a:t>Smart Contract Description</a:t>
            </a:r>
          </a:p>
        </p:txBody>
      </p:sp>
      <p:sp>
        <p:nvSpPr>
          <p:cNvPr name="TextBox 8" id="8"/>
          <p:cNvSpPr txBox="true"/>
          <p:nvPr/>
        </p:nvSpPr>
        <p:spPr>
          <a:xfrm rot="0">
            <a:off x="1147425" y="1276316"/>
            <a:ext cx="4587449" cy="1002836"/>
          </a:xfrm>
          <a:prstGeom prst="rect">
            <a:avLst/>
          </a:prstGeom>
        </p:spPr>
        <p:txBody>
          <a:bodyPr anchor="t" rtlCol="false" tIns="0" lIns="0" bIns="0" rIns="0">
            <a:spAutoFit/>
          </a:bodyPr>
          <a:lstStyle/>
          <a:p>
            <a:pPr algn="just">
              <a:lnSpc>
                <a:spcPts val="3757"/>
              </a:lnSpc>
            </a:pPr>
            <a:r>
              <a:rPr lang="en-US" sz="3211">
                <a:solidFill>
                  <a:srgbClr val="804F3B"/>
                </a:solidFill>
                <a:latin typeface="Horizon"/>
              </a:rPr>
              <a:t>PROBLEM STATEMENT 1</a:t>
            </a:r>
          </a:p>
        </p:txBody>
      </p:sp>
      <p:sp>
        <p:nvSpPr>
          <p:cNvPr name="TextBox 9" id="9"/>
          <p:cNvSpPr txBox="true"/>
          <p:nvPr/>
        </p:nvSpPr>
        <p:spPr>
          <a:xfrm rot="0">
            <a:off x="6613051" y="1037957"/>
            <a:ext cx="8300992" cy="758827"/>
          </a:xfrm>
          <a:prstGeom prst="rect">
            <a:avLst/>
          </a:prstGeom>
        </p:spPr>
        <p:txBody>
          <a:bodyPr anchor="t" rtlCol="false" tIns="0" lIns="0" bIns="0" rIns="0">
            <a:spAutoFit/>
          </a:bodyPr>
          <a:lstStyle/>
          <a:p>
            <a:pPr>
              <a:lnSpc>
                <a:spcPts val="6399"/>
              </a:lnSpc>
            </a:pPr>
            <a:r>
              <a:rPr lang="en-US" sz="3999" spc="39">
                <a:solidFill>
                  <a:srgbClr val="804F3B"/>
                </a:solidFill>
                <a:latin typeface="Raleway Bold"/>
              </a:rPr>
              <a:t>Blockchain-Based Voting System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1667284" y="1715328"/>
            <a:ext cx="15258231" cy="7928642"/>
          </a:xfrm>
          <a:custGeom>
            <a:avLst/>
            <a:gdLst/>
            <a:ahLst/>
            <a:cxnLst/>
            <a:rect r="r" b="b" t="t" l="l"/>
            <a:pathLst>
              <a:path h="7928642" w="15258231">
                <a:moveTo>
                  <a:pt x="0" y="0"/>
                </a:moveTo>
                <a:lnTo>
                  <a:pt x="15258232" y="0"/>
                </a:lnTo>
                <a:lnTo>
                  <a:pt x="15258232" y="7928642"/>
                </a:lnTo>
                <a:lnTo>
                  <a:pt x="0" y="7928642"/>
                </a:lnTo>
                <a:lnTo>
                  <a:pt x="0" y="0"/>
                </a:lnTo>
                <a:close/>
              </a:path>
            </a:pathLst>
          </a:custGeom>
          <a:blipFill>
            <a:blip r:embed="rId2"/>
            <a:stretch>
              <a:fillRect l="0" t="0" r="0" b="0"/>
            </a:stretch>
          </a:blipFill>
        </p:spPr>
      </p:sp>
      <p:grpSp>
        <p:nvGrpSpPr>
          <p:cNvPr name="Group 3" id="3"/>
          <p:cNvGrpSpPr/>
          <p:nvPr/>
        </p:nvGrpSpPr>
        <p:grpSpPr>
          <a:xfrm rot="0">
            <a:off x="6779911" y="336058"/>
            <a:ext cx="5032978" cy="961811"/>
            <a:chOff x="0" y="0"/>
            <a:chExt cx="6710637" cy="1282415"/>
          </a:xfrm>
        </p:grpSpPr>
        <p:sp>
          <p:nvSpPr>
            <p:cNvPr name="TextBox 4" id="4"/>
            <p:cNvSpPr txBox="true"/>
            <p:nvPr/>
          </p:nvSpPr>
          <p:spPr>
            <a:xfrm rot="0">
              <a:off x="0" y="-104775"/>
              <a:ext cx="6710637" cy="589914"/>
            </a:xfrm>
            <a:prstGeom prst="rect">
              <a:avLst/>
            </a:prstGeom>
          </p:spPr>
          <p:txBody>
            <a:bodyPr anchor="t" rtlCol="false" tIns="0" lIns="0" bIns="0" rIns="0">
              <a:spAutoFit/>
            </a:bodyPr>
            <a:lstStyle/>
            <a:p>
              <a:pPr>
                <a:lnSpc>
                  <a:spcPts val="3840"/>
                </a:lnSpc>
              </a:pPr>
              <a:r>
                <a:rPr lang="en-US" sz="2400" spc="24">
                  <a:solidFill>
                    <a:srgbClr val="804F3B"/>
                  </a:solidFill>
                  <a:latin typeface="Raleway Bold"/>
                </a:rPr>
                <a:t>Blockchain-Based Voting System</a:t>
              </a:r>
            </a:p>
          </p:txBody>
        </p:sp>
        <p:sp>
          <p:nvSpPr>
            <p:cNvPr name="TextBox 5" id="5"/>
            <p:cNvSpPr txBox="true"/>
            <p:nvPr/>
          </p:nvSpPr>
          <p:spPr>
            <a:xfrm rot="0">
              <a:off x="1910366" y="692500"/>
              <a:ext cx="2889905" cy="589914"/>
            </a:xfrm>
            <a:prstGeom prst="rect">
              <a:avLst/>
            </a:prstGeom>
          </p:spPr>
          <p:txBody>
            <a:bodyPr anchor="t" rtlCol="false" tIns="0" lIns="0" bIns="0" rIns="0">
              <a:spAutoFit/>
            </a:bodyPr>
            <a:lstStyle/>
            <a:p>
              <a:pPr>
                <a:lnSpc>
                  <a:spcPts val="3840"/>
                </a:lnSpc>
              </a:pPr>
              <a:r>
                <a:rPr lang="en-US" sz="2400" spc="24">
                  <a:solidFill>
                    <a:srgbClr val="804F3B"/>
                  </a:solidFill>
                  <a:latin typeface="Raleway Bold"/>
                </a:rPr>
                <a:t>FLOWCHART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1551310" y="1379571"/>
            <a:ext cx="15185381" cy="8744248"/>
          </a:xfrm>
          <a:custGeom>
            <a:avLst/>
            <a:gdLst/>
            <a:ahLst/>
            <a:cxnLst/>
            <a:rect r="r" b="b" t="t" l="l"/>
            <a:pathLst>
              <a:path h="8744248" w="15185381">
                <a:moveTo>
                  <a:pt x="0" y="0"/>
                </a:moveTo>
                <a:lnTo>
                  <a:pt x="15185380" y="0"/>
                </a:lnTo>
                <a:lnTo>
                  <a:pt x="15185380" y="8744249"/>
                </a:lnTo>
                <a:lnTo>
                  <a:pt x="0" y="8744249"/>
                </a:lnTo>
                <a:lnTo>
                  <a:pt x="0" y="0"/>
                </a:lnTo>
                <a:close/>
              </a:path>
            </a:pathLst>
          </a:custGeom>
          <a:blipFill>
            <a:blip r:embed="rId2"/>
            <a:stretch>
              <a:fillRect l="0" t="0" r="0" b="0"/>
            </a:stretch>
          </a:blipFill>
        </p:spPr>
      </p:sp>
      <p:sp>
        <p:nvSpPr>
          <p:cNvPr name="TextBox 3" id="3"/>
          <p:cNvSpPr txBox="true"/>
          <p:nvPr/>
        </p:nvSpPr>
        <p:spPr>
          <a:xfrm rot="0">
            <a:off x="6627511" y="78883"/>
            <a:ext cx="5032978" cy="468630"/>
          </a:xfrm>
          <a:prstGeom prst="rect">
            <a:avLst/>
          </a:prstGeom>
        </p:spPr>
        <p:txBody>
          <a:bodyPr anchor="t" rtlCol="false" tIns="0" lIns="0" bIns="0" rIns="0">
            <a:spAutoFit/>
          </a:bodyPr>
          <a:lstStyle/>
          <a:p>
            <a:pPr>
              <a:lnSpc>
                <a:spcPts val="3840"/>
              </a:lnSpc>
            </a:pPr>
            <a:r>
              <a:rPr lang="en-US" sz="2400" spc="24">
                <a:solidFill>
                  <a:srgbClr val="804F3B"/>
                </a:solidFill>
                <a:latin typeface="Raleway Bold"/>
              </a:rPr>
              <a:t>Blockchain-Based Voting System</a:t>
            </a:r>
          </a:p>
        </p:txBody>
      </p:sp>
      <p:sp>
        <p:nvSpPr>
          <p:cNvPr name="TextBox 4" id="4"/>
          <p:cNvSpPr txBox="true"/>
          <p:nvPr/>
        </p:nvSpPr>
        <p:spPr>
          <a:xfrm rot="0">
            <a:off x="8060286" y="676840"/>
            <a:ext cx="2167429" cy="468630"/>
          </a:xfrm>
          <a:prstGeom prst="rect">
            <a:avLst/>
          </a:prstGeom>
        </p:spPr>
        <p:txBody>
          <a:bodyPr anchor="t" rtlCol="false" tIns="0" lIns="0" bIns="0" rIns="0">
            <a:spAutoFit/>
          </a:bodyPr>
          <a:lstStyle/>
          <a:p>
            <a:pPr>
              <a:lnSpc>
                <a:spcPts val="3840"/>
              </a:lnSpc>
            </a:pPr>
            <a:r>
              <a:rPr lang="en-US" sz="2400" spc="24">
                <a:solidFill>
                  <a:srgbClr val="804F3B"/>
                </a:solidFill>
                <a:latin typeface="Raleway Bold"/>
              </a:rPr>
              <a:t>SCREENSHOT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935357" y="3412186"/>
            <a:ext cx="7665281" cy="6898753"/>
          </a:xfrm>
          <a:custGeom>
            <a:avLst/>
            <a:gdLst/>
            <a:ahLst/>
            <a:cxnLst/>
            <a:rect r="r" b="b" t="t" l="l"/>
            <a:pathLst>
              <a:path h="6898753" w="7665281">
                <a:moveTo>
                  <a:pt x="0" y="0"/>
                </a:moveTo>
                <a:lnTo>
                  <a:pt x="7665281" y="0"/>
                </a:lnTo>
                <a:lnTo>
                  <a:pt x="7665281" y="6898753"/>
                </a:lnTo>
                <a:lnTo>
                  <a:pt x="0" y="68987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613051" y="2745740"/>
            <a:ext cx="9293224" cy="7285482"/>
          </a:xfrm>
          <a:prstGeom prst="rect">
            <a:avLst/>
          </a:prstGeom>
        </p:spPr>
        <p:txBody>
          <a:bodyPr anchor="t" rtlCol="false" tIns="0" lIns="0" bIns="0" rIns="0">
            <a:spAutoFit/>
          </a:bodyPr>
          <a:lstStyle/>
          <a:p>
            <a:pPr algn="just">
              <a:lnSpc>
                <a:spcPts val="3443"/>
              </a:lnSpc>
            </a:pPr>
            <a:r>
              <a:rPr lang="en-US" sz="2799">
                <a:solidFill>
                  <a:srgbClr val="804F3B"/>
                </a:solidFill>
                <a:latin typeface="Prata"/>
              </a:rPr>
              <a:t>This smart contract, constructed within the Remix IDE, plays a pivotal role in a blockchainpowered academic certificate verification system, addressing the challenges of certificate authenticity. Educational institutions, acting as administrators, employ this contract to issue digital academic certificates to students, including pertinent details such as the student's name, earned degree, and issuance date. The contract registers these certificates securely on the blockchain, ensuring they remain tamper-proof and immutable. Additionally, it offers a mechanism for anyone, be it employers or institutions, to effortlessly verify the legitimacy of these certificates by consulting the blockchain. This smart contract illustrates how blockchain technology enhances transparency, security, and trust in the academic credential verification process.</a:t>
            </a:r>
          </a:p>
        </p:txBody>
      </p:sp>
      <p:sp>
        <p:nvSpPr>
          <p:cNvPr name="TextBox 7" id="7"/>
          <p:cNvSpPr txBox="true"/>
          <p:nvPr/>
        </p:nvSpPr>
        <p:spPr>
          <a:xfrm rot="0">
            <a:off x="6613051" y="1928044"/>
            <a:ext cx="4842519" cy="534035"/>
          </a:xfrm>
          <a:prstGeom prst="rect">
            <a:avLst/>
          </a:prstGeom>
        </p:spPr>
        <p:txBody>
          <a:bodyPr anchor="t" rtlCol="false" tIns="0" lIns="0" bIns="0" rIns="0">
            <a:spAutoFit/>
          </a:bodyPr>
          <a:lstStyle/>
          <a:p>
            <a:pPr>
              <a:lnSpc>
                <a:spcPts val="4479"/>
              </a:lnSpc>
            </a:pPr>
            <a:r>
              <a:rPr lang="en-US" sz="2799" spc="27">
                <a:solidFill>
                  <a:srgbClr val="804F3B"/>
                </a:solidFill>
                <a:latin typeface="Raleway Bold"/>
              </a:rPr>
              <a:t>Smart Contract Description</a:t>
            </a:r>
          </a:p>
        </p:txBody>
      </p:sp>
      <p:sp>
        <p:nvSpPr>
          <p:cNvPr name="TextBox 8" id="8"/>
          <p:cNvSpPr txBox="true"/>
          <p:nvPr/>
        </p:nvSpPr>
        <p:spPr>
          <a:xfrm rot="0">
            <a:off x="1147425" y="1276316"/>
            <a:ext cx="4587449" cy="1002836"/>
          </a:xfrm>
          <a:prstGeom prst="rect">
            <a:avLst/>
          </a:prstGeom>
        </p:spPr>
        <p:txBody>
          <a:bodyPr anchor="t" rtlCol="false" tIns="0" lIns="0" bIns="0" rIns="0">
            <a:spAutoFit/>
          </a:bodyPr>
          <a:lstStyle/>
          <a:p>
            <a:pPr algn="just">
              <a:lnSpc>
                <a:spcPts val="3757"/>
              </a:lnSpc>
            </a:pPr>
            <a:r>
              <a:rPr lang="en-US" sz="3211">
                <a:solidFill>
                  <a:srgbClr val="804F3B"/>
                </a:solidFill>
                <a:latin typeface="Horizon"/>
              </a:rPr>
              <a:t>PROBLEM STATEMENT 2</a:t>
            </a:r>
          </a:p>
        </p:txBody>
      </p:sp>
      <p:sp>
        <p:nvSpPr>
          <p:cNvPr name="TextBox 9" id="9"/>
          <p:cNvSpPr txBox="true"/>
          <p:nvPr/>
        </p:nvSpPr>
        <p:spPr>
          <a:xfrm rot="0">
            <a:off x="6613051" y="359592"/>
            <a:ext cx="8300992" cy="1568452"/>
          </a:xfrm>
          <a:prstGeom prst="rect">
            <a:avLst/>
          </a:prstGeom>
        </p:spPr>
        <p:txBody>
          <a:bodyPr anchor="t" rtlCol="false" tIns="0" lIns="0" bIns="0" rIns="0">
            <a:spAutoFit/>
          </a:bodyPr>
          <a:lstStyle/>
          <a:p>
            <a:pPr>
              <a:lnSpc>
                <a:spcPts val="6399"/>
              </a:lnSpc>
            </a:pPr>
            <a:r>
              <a:rPr lang="en-US" sz="3999" spc="39">
                <a:solidFill>
                  <a:srgbClr val="804F3B"/>
                </a:solidFill>
                <a:latin typeface="Raleway Bold"/>
              </a:rPr>
              <a:t>Blockchain-Based Academic Certificate Verification System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2293344" y="1624427"/>
            <a:ext cx="13701312" cy="8312511"/>
          </a:xfrm>
          <a:custGeom>
            <a:avLst/>
            <a:gdLst/>
            <a:ahLst/>
            <a:cxnLst/>
            <a:rect r="r" b="b" t="t" l="l"/>
            <a:pathLst>
              <a:path h="8312511" w="13701312">
                <a:moveTo>
                  <a:pt x="0" y="0"/>
                </a:moveTo>
                <a:lnTo>
                  <a:pt x="13701312" y="0"/>
                </a:lnTo>
                <a:lnTo>
                  <a:pt x="13701312" y="8312511"/>
                </a:lnTo>
                <a:lnTo>
                  <a:pt x="0" y="8312511"/>
                </a:lnTo>
                <a:lnTo>
                  <a:pt x="0" y="0"/>
                </a:lnTo>
                <a:close/>
              </a:path>
            </a:pathLst>
          </a:custGeom>
          <a:blipFill>
            <a:blip r:embed="rId2"/>
            <a:stretch>
              <a:fillRect l="0" t="0" r="0" b="0"/>
            </a:stretch>
          </a:blipFill>
        </p:spPr>
      </p:sp>
      <p:grpSp>
        <p:nvGrpSpPr>
          <p:cNvPr name="Group 3" id="3"/>
          <p:cNvGrpSpPr/>
          <p:nvPr/>
        </p:nvGrpSpPr>
        <p:grpSpPr>
          <a:xfrm rot="0">
            <a:off x="4607138" y="332035"/>
            <a:ext cx="9073724" cy="965834"/>
            <a:chOff x="0" y="0"/>
            <a:chExt cx="12098299" cy="1287779"/>
          </a:xfrm>
        </p:grpSpPr>
        <p:sp>
          <p:nvSpPr>
            <p:cNvPr name="TextBox 4" id="4"/>
            <p:cNvSpPr txBox="true"/>
            <p:nvPr/>
          </p:nvSpPr>
          <p:spPr>
            <a:xfrm rot="0">
              <a:off x="0" y="-104775"/>
              <a:ext cx="12098299" cy="589914"/>
            </a:xfrm>
            <a:prstGeom prst="rect">
              <a:avLst/>
            </a:prstGeom>
          </p:spPr>
          <p:txBody>
            <a:bodyPr anchor="t" rtlCol="false" tIns="0" lIns="0" bIns="0" rIns="0">
              <a:spAutoFit/>
            </a:bodyPr>
            <a:lstStyle/>
            <a:p>
              <a:pPr>
                <a:lnSpc>
                  <a:spcPts val="3840"/>
                </a:lnSpc>
              </a:pPr>
              <a:r>
                <a:rPr lang="en-US" sz="2400" spc="24">
                  <a:solidFill>
                    <a:srgbClr val="804F3B"/>
                  </a:solidFill>
                  <a:latin typeface="Raleway Bold"/>
                </a:rPr>
                <a:t>Blockchain-Based Academic Certificate Verification System</a:t>
              </a:r>
            </a:p>
          </p:txBody>
        </p:sp>
        <p:sp>
          <p:nvSpPr>
            <p:cNvPr name="TextBox 5" id="5"/>
            <p:cNvSpPr txBox="true"/>
            <p:nvPr/>
          </p:nvSpPr>
          <p:spPr>
            <a:xfrm rot="0">
              <a:off x="4604197" y="697864"/>
              <a:ext cx="2889905" cy="589914"/>
            </a:xfrm>
            <a:prstGeom prst="rect">
              <a:avLst/>
            </a:prstGeom>
          </p:spPr>
          <p:txBody>
            <a:bodyPr anchor="t" rtlCol="false" tIns="0" lIns="0" bIns="0" rIns="0">
              <a:spAutoFit/>
            </a:bodyPr>
            <a:lstStyle/>
            <a:p>
              <a:pPr>
                <a:lnSpc>
                  <a:spcPts val="3840"/>
                </a:lnSpc>
              </a:pPr>
              <a:r>
                <a:rPr lang="en-US" sz="2400" spc="24">
                  <a:solidFill>
                    <a:srgbClr val="804F3B"/>
                  </a:solidFill>
                  <a:latin typeface="Raleway Bold"/>
                </a:rPr>
                <a:t>FLOWCHART</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1609319" y="1145469"/>
            <a:ext cx="15069361" cy="8925130"/>
          </a:xfrm>
          <a:custGeom>
            <a:avLst/>
            <a:gdLst/>
            <a:ahLst/>
            <a:cxnLst/>
            <a:rect r="r" b="b" t="t" l="l"/>
            <a:pathLst>
              <a:path h="8925130" w="15069361">
                <a:moveTo>
                  <a:pt x="0" y="0"/>
                </a:moveTo>
                <a:lnTo>
                  <a:pt x="15069362" y="0"/>
                </a:lnTo>
                <a:lnTo>
                  <a:pt x="15069362" y="8925131"/>
                </a:lnTo>
                <a:lnTo>
                  <a:pt x="0" y="8925131"/>
                </a:lnTo>
                <a:lnTo>
                  <a:pt x="0" y="0"/>
                </a:lnTo>
                <a:close/>
              </a:path>
            </a:pathLst>
          </a:custGeom>
          <a:blipFill>
            <a:blip r:embed="rId2"/>
            <a:stretch>
              <a:fillRect l="-1615" t="0" r="-1615" b="-366"/>
            </a:stretch>
          </a:blipFill>
        </p:spPr>
      </p:sp>
      <p:sp>
        <p:nvSpPr>
          <p:cNvPr name="TextBox 3" id="3"/>
          <p:cNvSpPr txBox="true"/>
          <p:nvPr/>
        </p:nvSpPr>
        <p:spPr>
          <a:xfrm rot="0">
            <a:off x="4607138" y="74860"/>
            <a:ext cx="9073724" cy="468630"/>
          </a:xfrm>
          <a:prstGeom prst="rect">
            <a:avLst/>
          </a:prstGeom>
        </p:spPr>
        <p:txBody>
          <a:bodyPr anchor="t" rtlCol="false" tIns="0" lIns="0" bIns="0" rIns="0">
            <a:spAutoFit/>
          </a:bodyPr>
          <a:lstStyle/>
          <a:p>
            <a:pPr>
              <a:lnSpc>
                <a:spcPts val="3840"/>
              </a:lnSpc>
            </a:pPr>
            <a:r>
              <a:rPr lang="en-US" sz="2400" spc="24">
                <a:solidFill>
                  <a:srgbClr val="804F3B"/>
                </a:solidFill>
                <a:latin typeface="Raleway Bold"/>
              </a:rPr>
              <a:t>Blockchain-Based Academic Certificate Verification System</a:t>
            </a:r>
          </a:p>
        </p:txBody>
      </p:sp>
      <p:sp>
        <p:nvSpPr>
          <p:cNvPr name="TextBox 4" id="4"/>
          <p:cNvSpPr txBox="true"/>
          <p:nvPr/>
        </p:nvSpPr>
        <p:spPr>
          <a:xfrm rot="0">
            <a:off x="8060286" y="676840"/>
            <a:ext cx="2167429" cy="468630"/>
          </a:xfrm>
          <a:prstGeom prst="rect">
            <a:avLst/>
          </a:prstGeom>
        </p:spPr>
        <p:txBody>
          <a:bodyPr anchor="t" rtlCol="false" tIns="0" lIns="0" bIns="0" rIns="0">
            <a:spAutoFit/>
          </a:bodyPr>
          <a:lstStyle/>
          <a:p>
            <a:pPr>
              <a:lnSpc>
                <a:spcPts val="3840"/>
              </a:lnSpc>
            </a:pPr>
            <a:r>
              <a:rPr lang="en-US" sz="2400" spc="24">
                <a:solidFill>
                  <a:srgbClr val="804F3B"/>
                </a:solidFill>
                <a:latin typeface="Raleway Bold"/>
              </a:rPr>
              <a:t>SCREENSHOT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935357" y="3412186"/>
            <a:ext cx="7665281" cy="6898753"/>
          </a:xfrm>
          <a:custGeom>
            <a:avLst/>
            <a:gdLst/>
            <a:ahLst/>
            <a:cxnLst/>
            <a:rect r="r" b="b" t="t" l="l"/>
            <a:pathLst>
              <a:path h="6898753" w="7665281">
                <a:moveTo>
                  <a:pt x="0" y="0"/>
                </a:moveTo>
                <a:lnTo>
                  <a:pt x="7665281" y="0"/>
                </a:lnTo>
                <a:lnTo>
                  <a:pt x="7665281" y="6898753"/>
                </a:lnTo>
                <a:lnTo>
                  <a:pt x="0" y="68987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613051" y="2745740"/>
            <a:ext cx="9293224" cy="7285482"/>
          </a:xfrm>
          <a:prstGeom prst="rect">
            <a:avLst/>
          </a:prstGeom>
        </p:spPr>
        <p:txBody>
          <a:bodyPr anchor="t" rtlCol="false" tIns="0" lIns="0" bIns="0" rIns="0">
            <a:spAutoFit/>
          </a:bodyPr>
          <a:lstStyle/>
          <a:p>
            <a:pPr algn="just">
              <a:lnSpc>
                <a:spcPts val="3443"/>
              </a:lnSpc>
            </a:pPr>
            <a:r>
              <a:rPr lang="en-US" sz="2799">
                <a:solidFill>
                  <a:srgbClr val="804F3B"/>
                </a:solidFill>
                <a:latin typeface="Prata"/>
              </a:rPr>
              <a:t>This smart contract, developed within Remix IDE, forms the core of a blockchain-based system for tracking the ownership and provenance of digital art pieces. It focuses solely on the smart contract's functionality without considering user interfaces. The contract demonstrates how blockchain technology can be applied to securely and transparently manage ownership of digital artworks. It enables artists to register their digital creations on the blockchain, associating each artwork with a unique identifier. Additionally, it facilitates the transfer of ownership from the artist to a collector by updating the blockchain record. The contract further offers a straightforward method for anyone to verify the current owner of a digital art piece by consulting the blockchain, emphasizing the immutability of blockchain records.</a:t>
            </a:r>
          </a:p>
        </p:txBody>
      </p:sp>
      <p:sp>
        <p:nvSpPr>
          <p:cNvPr name="TextBox 7" id="7"/>
          <p:cNvSpPr txBox="true"/>
          <p:nvPr/>
        </p:nvSpPr>
        <p:spPr>
          <a:xfrm rot="0">
            <a:off x="6613051" y="1928044"/>
            <a:ext cx="4842519" cy="534035"/>
          </a:xfrm>
          <a:prstGeom prst="rect">
            <a:avLst/>
          </a:prstGeom>
        </p:spPr>
        <p:txBody>
          <a:bodyPr anchor="t" rtlCol="false" tIns="0" lIns="0" bIns="0" rIns="0">
            <a:spAutoFit/>
          </a:bodyPr>
          <a:lstStyle/>
          <a:p>
            <a:pPr>
              <a:lnSpc>
                <a:spcPts val="4479"/>
              </a:lnSpc>
            </a:pPr>
            <a:r>
              <a:rPr lang="en-US" sz="2799" spc="27">
                <a:solidFill>
                  <a:srgbClr val="804F3B"/>
                </a:solidFill>
                <a:latin typeface="Raleway Bold"/>
              </a:rPr>
              <a:t>Smart Contract Description</a:t>
            </a:r>
          </a:p>
        </p:txBody>
      </p:sp>
      <p:sp>
        <p:nvSpPr>
          <p:cNvPr name="TextBox 8" id="8"/>
          <p:cNvSpPr txBox="true"/>
          <p:nvPr/>
        </p:nvSpPr>
        <p:spPr>
          <a:xfrm rot="0">
            <a:off x="1147425" y="1276316"/>
            <a:ext cx="4587449" cy="1002836"/>
          </a:xfrm>
          <a:prstGeom prst="rect">
            <a:avLst/>
          </a:prstGeom>
        </p:spPr>
        <p:txBody>
          <a:bodyPr anchor="t" rtlCol="false" tIns="0" lIns="0" bIns="0" rIns="0">
            <a:spAutoFit/>
          </a:bodyPr>
          <a:lstStyle/>
          <a:p>
            <a:pPr algn="just">
              <a:lnSpc>
                <a:spcPts val="3757"/>
              </a:lnSpc>
            </a:pPr>
            <a:r>
              <a:rPr lang="en-US" sz="3211">
                <a:solidFill>
                  <a:srgbClr val="804F3B"/>
                </a:solidFill>
                <a:latin typeface="Horizon"/>
              </a:rPr>
              <a:t>PROBLEM STATEMENT 3</a:t>
            </a:r>
          </a:p>
        </p:txBody>
      </p:sp>
      <p:sp>
        <p:nvSpPr>
          <p:cNvPr name="TextBox 9" id="9"/>
          <p:cNvSpPr txBox="true"/>
          <p:nvPr/>
        </p:nvSpPr>
        <p:spPr>
          <a:xfrm rot="0">
            <a:off x="6613051" y="359592"/>
            <a:ext cx="8300992" cy="1568452"/>
          </a:xfrm>
          <a:prstGeom prst="rect">
            <a:avLst/>
          </a:prstGeom>
        </p:spPr>
        <p:txBody>
          <a:bodyPr anchor="t" rtlCol="false" tIns="0" lIns="0" bIns="0" rIns="0">
            <a:spAutoFit/>
          </a:bodyPr>
          <a:lstStyle/>
          <a:p>
            <a:pPr>
              <a:lnSpc>
                <a:spcPts val="6399"/>
              </a:lnSpc>
            </a:pPr>
            <a:r>
              <a:rPr lang="en-US" sz="3999" spc="39">
                <a:solidFill>
                  <a:srgbClr val="804F3B"/>
                </a:solidFill>
                <a:latin typeface="Raleway Bold"/>
              </a:rPr>
              <a:t>Blockchain-Based Digital Art Ownership Tracking System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727786"/>
            <a:ext cx="16114756" cy="7787059"/>
          </a:xfrm>
          <a:custGeom>
            <a:avLst/>
            <a:gdLst/>
            <a:ahLst/>
            <a:cxnLst/>
            <a:rect r="r" b="b" t="t" l="l"/>
            <a:pathLst>
              <a:path h="7787059" w="16114756">
                <a:moveTo>
                  <a:pt x="0" y="0"/>
                </a:moveTo>
                <a:lnTo>
                  <a:pt x="16114756" y="0"/>
                </a:lnTo>
                <a:lnTo>
                  <a:pt x="16114756" y="7787059"/>
                </a:lnTo>
                <a:lnTo>
                  <a:pt x="0" y="7787059"/>
                </a:lnTo>
                <a:lnTo>
                  <a:pt x="0" y="0"/>
                </a:lnTo>
                <a:close/>
              </a:path>
            </a:pathLst>
          </a:custGeom>
          <a:blipFill>
            <a:blip r:embed="rId2"/>
            <a:stretch>
              <a:fillRect l="-4103" t="0" r="-4103" b="0"/>
            </a:stretch>
          </a:blipFill>
        </p:spPr>
      </p:sp>
      <p:sp>
        <p:nvSpPr>
          <p:cNvPr name="TextBox 3" id="3"/>
          <p:cNvSpPr txBox="true"/>
          <p:nvPr/>
        </p:nvSpPr>
        <p:spPr>
          <a:xfrm rot="0">
            <a:off x="4607138" y="74860"/>
            <a:ext cx="9073724" cy="468630"/>
          </a:xfrm>
          <a:prstGeom prst="rect">
            <a:avLst/>
          </a:prstGeom>
        </p:spPr>
        <p:txBody>
          <a:bodyPr anchor="t" rtlCol="false" tIns="0" lIns="0" bIns="0" rIns="0">
            <a:spAutoFit/>
          </a:bodyPr>
          <a:lstStyle/>
          <a:p>
            <a:pPr>
              <a:lnSpc>
                <a:spcPts val="3840"/>
              </a:lnSpc>
            </a:pPr>
            <a:r>
              <a:rPr lang="en-US" sz="2400" spc="24">
                <a:solidFill>
                  <a:srgbClr val="804F3B"/>
                </a:solidFill>
                <a:latin typeface="Raleway Bold"/>
              </a:rPr>
              <a:t>Blockchain-Based Digital Art Ownership Tracking System</a:t>
            </a:r>
          </a:p>
        </p:txBody>
      </p:sp>
      <p:sp>
        <p:nvSpPr>
          <p:cNvPr name="TextBox 4" id="4"/>
          <p:cNvSpPr txBox="true"/>
          <p:nvPr/>
        </p:nvSpPr>
        <p:spPr>
          <a:xfrm rot="0">
            <a:off x="8060286" y="676840"/>
            <a:ext cx="2167429" cy="468630"/>
          </a:xfrm>
          <a:prstGeom prst="rect">
            <a:avLst/>
          </a:prstGeom>
        </p:spPr>
        <p:txBody>
          <a:bodyPr anchor="t" rtlCol="false" tIns="0" lIns="0" bIns="0" rIns="0">
            <a:spAutoFit/>
          </a:bodyPr>
          <a:lstStyle/>
          <a:p>
            <a:pPr>
              <a:lnSpc>
                <a:spcPts val="3840"/>
              </a:lnSpc>
            </a:pPr>
            <a:r>
              <a:rPr lang="en-US" sz="2400" spc="24">
                <a:solidFill>
                  <a:srgbClr val="804F3B"/>
                </a:solidFill>
                <a:latin typeface="Raleway Bold"/>
              </a:rPr>
              <a:t>SCREENSHOT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DAFuvhLfNhk</dc:identifier>
  <dcterms:modified xsi:type="dcterms:W3CDTF">2011-08-01T06:04:30Z</dcterms:modified>
  <cp:revision>1</cp:revision>
  <dc:title>TeamSyntaxError_SIThackathon</dc:title>
</cp:coreProperties>
</file>