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648" r:id="rId1"/>
  </p:sldMasterIdLst>
  <p:notesMasterIdLst>
    <p:notesMasterId r:id="rId4"/>
  </p:notesMasterIdLst>
  <p:handoutMasterIdLst>
    <p:handoutMasterId r:id="rId18"/>
  </p:handoutMasterIdLst>
  <p:sldIdLst>
    <p:sldId id="337" r:id="rId3"/>
    <p:sldId id="341" r:id="rId5"/>
    <p:sldId id="312" r:id="rId6"/>
    <p:sldId id="346" r:id="rId7"/>
    <p:sldId id="343" r:id="rId8"/>
    <p:sldId id="345" r:id="rId9"/>
    <p:sldId id="330" r:id="rId10"/>
    <p:sldId id="333" r:id="rId11"/>
    <p:sldId id="349" r:id="rId12"/>
    <p:sldId id="350" r:id="rId13"/>
    <p:sldId id="336" r:id="rId14"/>
    <p:sldId id="335" r:id="rId15"/>
    <p:sldId id="334" r:id="rId16"/>
    <p:sldId id="32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5AB1C69-6EDB-4FF4-983F-18BD219EF322}"/>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45" autoAdjust="0"/>
    <p:restoredTop sz="95394" autoAdjust="0"/>
  </p:normalViewPr>
  <p:slideViewPr>
    <p:cSldViewPr snapToGrid="0" showGuides="1">
      <p:cViewPr varScale="1">
        <p:scale>
          <a:sx n="90" d="100"/>
          <a:sy n="90" d="100"/>
        </p:scale>
        <p:origin x="328" y="68"/>
      </p:cViewPr>
      <p:guideLst>
        <p:guide orient="horz" pos="2160"/>
        <p:guide pos="3840"/>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customXml" Target="../customXml/item3.xml"/><Relationship Id="rId23" Type="http://schemas.openxmlformats.org/officeDocument/2006/relationships/customXml" Target="../customXml/item2.xml"/><Relationship Id="rId22" Type="http://schemas.openxmlformats.org/officeDocument/2006/relationships/customXml" Target="../customXml/item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p:cNvSpPr>
            <a:spLocks noGrp="1"/>
          </p:cNvSpPr>
          <p:nvPr>
            <p:ph type="dt" sz="half" idx="10"/>
          </p:nvPr>
        </p:nvSpPr>
        <p:spPr/>
        <p:txBody>
          <a:bodyPr/>
          <a:lstStyle/>
          <a:p>
            <a:r>
              <a:rPr lang="en-US"/>
              <a:t>20XX</a:t>
            </a:r>
            <a:endParaRPr lang="en-US" dirty="0"/>
          </a:p>
        </p:txBody>
      </p:sp>
      <p:sp>
        <p:nvSpPr>
          <p:cNvPr id="16" name="Footer Placeholder 15"/>
          <p:cNvSpPr>
            <a:spLocks noGrp="1"/>
          </p:cNvSpPr>
          <p:nvPr>
            <p:ph type="ftr" sz="quarter" idx="11"/>
          </p:nvPr>
        </p:nvSpPr>
        <p:spPr/>
        <p:txBody>
          <a:bodyPr/>
          <a:lstStyle/>
          <a:p>
            <a:r>
              <a:rPr lang="en-US"/>
              <a:t>Sample Footer Text</a:t>
            </a:r>
            <a:endParaRPr lang="en-US" dirty="0"/>
          </a:p>
        </p:txBody>
      </p:sp>
      <p:sp>
        <p:nvSpPr>
          <p:cNvPr id="17" name="Slide Number Placeholder 16"/>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3943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p:cNvGrpSpPr/>
          <p:nvPr userDrawn="1"/>
        </p:nvGrpSpPr>
        <p:grpSpPr>
          <a:xfrm>
            <a:off x="-1524" y="708955"/>
            <a:ext cx="12193526" cy="5463893"/>
            <a:chOff x="-1524" y="708955"/>
            <a:chExt cx="12193526" cy="5463893"/>
          </a:xfrm>
        </p:grpSpPr>
        <p:sp>
          <p:nvSpPr>
            <p:cNvPr id="5" name="Rectangle 4"/>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a:fillRect/>
            </a:stretch>
          </p:blipFill>
          <p:spPr>
            <a:xfrm>
              <a:off x="-1" y="1162050"/>
              <a:ext cx="5568949" cy="5009032"/>
            </a:xfrm>
            <a:prstGeom prst="rect">
              <a:avLst/>
            </a:prstGeom>
          </p:spPr>
        </p:pic>
        <p:pic>
          <p:nvPicPr>
            <p:cNvPr id="26" name="Graphic 25"/>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a:fillRect/>
            </a:stretch>
          </p:blipFill>
          <p:spPr>
            <a:xfrm rot="16200000">
              <a:off x="7239292" y="366674"/>
              <a:ext cx="4610430" cy="5294991"/>
            </a:xfrm>
            <a:prstGeom prst="rect">
              <a:avLst/>
            </a:prstGeom>
          </p:spPr>
        </p:pic>
      </p:grpSp>
      <p:cxnSp>
        <p:nvCxnSpPr>
          <p:cNvPr id="15" name="Straight Connector 14"/>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a:fillRect/>
          </a:stretch>
        </p:blipFill>
        <p:spPr>
          <a:xfrm>
            <a:off x="6962087" y="2143124"/>
            <a:ext cx="5226865" cy="4033839"/>
          </a:xfrm>
          <a:prstGeom prst="rect">
            <a:avLst/>
          </a:prstGeom>
        </p:spPr>
      </p:pic>
      <p:sp>
        <p:nvSpPr>
          <p:cNvPr id="16" name="Title 1"/>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endParaRPr lang="en-US" dirty="0"/>
          </a:p>
        </p:txBody>
      </p:sp>
      <p:sp>
        <p:nvSpPr>
          <p:cNvPr id="12" name="Content Placeholder 2"/>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sz="1800" dirty="0">
              <a:solidFill>
                <a:schemeClr val="tx1"/>
              </a:solidFill>
            </a:endParaRPr>
          </a:p>
        </p:txBody>
      </p:sp>
      <p:cxnSp>
        <p:nvCxnSpPr>
          <p:cNvPr id="14" name="Straight Connector 13"/>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fld>
            <a:endParaRPr lang="en-US" dirty="0"/>
          </a:p>
        </p:txBody>
      </p:sp>
      <p:cxnSp>
        <p:nvCxnSpPr>
          <p:cNvPr id="3" name="Straight Connector 2"/>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p:cNvPicPr>
            <a:picLocks noChangeAspect="1"/>
          </p:cNvPicPr>
          <p:nvPr userDrawn="1"/>
        </p:nvPicPr>
        <p:blipFill rotWithShape="1">
          <a:blip r:embed="rId2">
            <a:extLst>
              <a:ext uri="{96DAC541-7B7A-43D3-8B79-37D633B846F1}">
                <asvg:svgBlip xmlns:asvg="http://schemas.microsoft.com/office/drawing/2016/SVG/main" r:embed="rId3"/>
              </a:ext>
            </a:extLst>
          </a:blip>
          <a:srcRect l="41796" t="12194" r="49125" b="12256"/>
          <a:stretch>
            <a:fillRect/>
          </a:stretch>
        </p:blipFill>
        <p:spPr>
          <a:xfrm>
            <a:off x="10732660" y="-5609"/>
            <a:ext cx="763524" cy="6863608"/>
          </a:xfrm>
          <a:prstGeom prst="rect">
            <a:avLst/>
          </a:prstGeom>
        </p:spPr>
      </p:pic>
      <p:sp>
        <p:nvSpPr>
          <p:cNvPr id="13" name="Title 1"/>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endParaRPr lang="en-US" dirty="0"/>
          </a:p>
        </p:txBody>
      </p:sp>
      <p:sp>
        <p:nvSpPr>
          <p:cNvPr id="9" name="Content Placeholder 2"/>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sz="1800" dirty="0">
              <a:solidFill>
                <a:schemeClr val="tx1"/>
              </a:solidFill>
            </a:endParaRPr>
          </a:p>
        </p:txBody>
      </p:sp>
      <p:cxnSp>
        <p:nvCxnSpPr>
          <p:cNvPr id="14" name="Straight Connector 13"/>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fld>
            <a:endParaRPr lang="en-US" dirty="0"/>
          </a:p>
        </p:txBody>
      </p:sp>
      <p:cxnSp>
        <p:nvCxnSpPr>
          <p:cNvPr id="3" name="Straight Connector 2"/>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endParaRPr lang="en-US" sz="4800" dirty="0"/>
          </a:p>
        </p:txBody>
      </p:sp>
      <p:sp>
        <p:nvSpPr>
          <p:cNvPr id="8" name="Content Placeholder 2"/>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12" name="Straight Connector 11"/>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a:fillRect/>
          </a:stretch>
        </p:blipFill>
        <p:spPr>
          <a:xfrm>
            <a:off x="9884229" y="-5609"/>
            <a:ext cx="1611955" cy="6863608"/>
          </a:xfrm>
          <a:prstGeom prst="rect">
            <a:avLst/>
          </a:prstGeom>
        </p:spPr>
      </p:pic>
      <p:pic>
        <p:nvPicPr>
          <p:cNvPr id="35" name="Graphic 34"/>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a:fillRect/>
          </a:stretch>
        </p:blipFill>
        <p:spPr>
          <a:xfrm>
            <a:off x="7753789" y="5610"/>
            <a:ext cx="1611955" cy="686360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Date Placeholder 10"/>
          <p:cNvSpPr>
            <a:spLocks noGrp="1"/>
          </p:cNvSpPr>
          <p:nvPr>
            <p:ph type="dt" sz="half" idx="10"/>
          </p:nvPr>
        </p:nvSpPr>
        <p:spPr/>
        <p:txBody>
          <a:bodyPr/>
          <a:lstStyle/>
          <a:p>
            <a:r>
              <a:rPr lang="en-US"/>
              <a:t>20XX</a:t>
            </a:r>
            <a:endParaRPr lang="en-US" dirty="0"/>
          </a:p>
        </p:txBody>
      </p:sp>
      <p:sp>
        <p:nvSpPr>
          <p:cNvPr id="12" name="Footer Placeholder 11"/>
          <p:cNvSpPr>
            <a:spLocks noGrp="1"/>
          </p:cNvSpPr>
          <p:nvPr>
            <p:ph type="ftr" sz="quarter" idx="11"/>
          </p:nvPr>
        </p:nvSpPr>
        <p:spPr/>
        <p:txBody>
          <a:bodyPr/>
          <a:lstStyle/>
          <a:p>
            <a:r>
              <a:rPr lang="en-US"/>
              <a:t>Sample Footer Text</a:t>
            </a:r>
            <a:endParaRPr lang="en-US" dirty="0"/>
          </a:p>
        </p:txBody>
      </p:sp>
      <p:sp>
        <p:nvSpPr>
          <p:cNvPr id="13" name="Slide Number Placeholder 12"/>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0" name="Date Placeholder 9"/>
          <p:cNvSpPr>
            <a:spLocks noGrp="1"/>
          </p:cNvSpPr>
          <p:nvPr>
            <p:ph type="dt" sz="half" idx="10"/>
          </p:nvPr>
        </p:nvSpPr>
        <p:spPr/>
        <p:txBody>
          <a:bodyPr/>
          <a:lstStyle/>
          <a:p>
            <a:r>
              <a:rPr lang="en-US"/>
              <a:t>20XX</a:t>
            </a:r>
            <a:endParaRPr lang="en-US" dirty="0"/>
          </a:p>
        </p:txBody>
      </p:sp>
      <p:sp>
        <p:nvSpPr>
          <p:cNvPr id="11" name="Footer Placeholder 10"/>
          <p:cNvSpPr>
            <a:spLocks noGrp="1"/>
          </p:cNvSpPr>
          <p:nvPr>
            <p:ph type="ftr" sz="quarter" idx="11"/>
          </p:nvPr>
        </p:nvSpPr>
        <p:spPr/>
        <p:txBody>
          <a:bodyPr/>
          <a:lstStyle/>
          <a:p>
            <a:r>
              <a:rPr lang="en-US"/>
              <a:t>Sample Footer Text</a:t>
            </a:r>
            <a:endParaRPr lang="en-US" dirty="0"/>
          </a:p>
        </p:txBody>
      </p:sp>
      <p:sp>
        <p:nvSpPr>
          <p:cNvPr id="12" name="Slide Number Placeholder 11"/>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endParaRPr lang="en-US"/>
          </a:p>
          <a:p>
            <a:pPr lvl="1">
              <a:buChar char="¬"/>
            </a:pPr>
            <a:r>
              <a:rPr lang="en-US"/>
              <a:t>Second level</a:t>
            </a:r>
            <a:endParaRPr lang="en-US"/>
          </a:p>
          <a:p>
            <a:pPr lvl="2">
              <a:buChar char="¬"/>
            </a:pPr>
            <a:r>
              <a:rPr lang="en-US"/>
              <a:t>Third level</a:t>
            </a:r>
            <a:endParaRPr lang="en-US"/>
          </a:p>
          <a:p>
            <a:pPr lvl="3">
              <a:buChar char="¬"/>
            </a:pPr>
            <a:r>
              <a:rPr lang="en-US"/>
              <a:t>Fourth level</a:t>
            </a:r>
            <a:endParaRPr lang="en-US"/>
          </a:p>
          <a:p>
            <a:pPr lvl="4">
              <a:buChar char="¬"/>
            </a:pPr>
            <a:r>
              <a:rPr lang="en-US"/>
              <a:t>Fifth level</a:t>
            </a:r>
            <a:endParaRPr lang="en-US" dirty="0"/>
          </a:p>
        </p:txBody>
      </p:sp>
      <p:sp>
        <p:nvSpPr>
          <p:cNvPr id="4" name="Content Placeholder 3"/>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Date Placeholder 14"/>
          <p:cNvSpPr>
            <a:spLocks noGrp="1"/>
          </p:cNvSpPr>
          <p:nvPr>
            <p:ph type="dt" sz="half" idx="10"/>
          </p:nvPr>
        </p:nvSpPr>
        <p:spPr/>
        <p:txBody>
          <a:bodyPr/>
          <a:lstStyle/>
          <a:p>
            <a:r>
              <a:rPr lang="en-US"/>
              <a:t>20XX</a:t>
            </a:r>
            <a:endParaRPr lang="en-US" dirty="0"/>
          </a:p>
        </p:txBody>
      </p:sp>
      <p:sp>
        <p:nvSpPr>
          <p:cNvPr id="16" name="Footer Placeholder 15"/>
          <p:cNvSpPr>
            <a:spLocks noGrp="1"/>
          </p:cNvSpPr>
          <p:nvPr>
            <p:ph type="ftr" sz="quarter" idx="11"/>
          </p:nvPr>
        </p:nvSpPr>
        <p:spPr/>
        <p:txBody>
          <a:bodyPr/>
          <a:lstStyle/>
          <a:p>
            <a:r>
              <a:rPr lang="en-US"/>
              <a:t>Sample Footer Text</a:t>
            </a:r>
            <a:endParaRPr lang="en-US" dirty="0"/>
          </a:p>
        </p:txBody>
      </p:sp>
      <p:sp>
        <p:nvSpPr>
          <p:cNvPr id="17" name="Slide Number Placeholder 16"/>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Date Placeholder 9"/>
          <p:cNvSpPr>
            <a:spLocks noGrp="1"/>
          </p:cNvSpPr>
          <p:nvPr>
            <p:ph type="dt" sz="half" idx="10"/>
          </p:nvPr>
        </p:nvSpPr>
        <p:spPr/>
        <p:txBody>
          <a:bodyPr/>
          <a:lstStyle/>
          <a:p>
            <a:r>
              <a:rPr lang="en-US"/>
              <a:t>20XX</a:t>
            </a:r>
            <a:endParaRPr lang="en-US" dirty="0"/>
          </a:p>
        </p:txBody>
      </p:sp>
      <p:sp>
        <p:nvSpPr>
          <p:cNvPr id="11" name="Footer Placeholder 10"/>
          <p:cNvSpPr>
            <a:spLocks noGrp="1"/>
          </p:cNvSpPr>
          <p:nvPr>
            <p:ph type="ftr" sz="quarter" idx="11"/>
          </p:nvPr>
        </p:nvSpPr>
        <p:spPr/>
        <p:txBody>
          <a:bodyPr/>
          <a:lstStyle/>
          <a:p>
            <a:r>
              <a:rPr lang="en-US"/>
              <a:t>Sample Footer Text</a:t>
            </a:r>
            <a:endParaRPr lang="en-US" dirty="0"/>
          </a:p>
        </p:txBody>
      </p:sp>
      <p:sp>
        <p:nvSpPr>
          <p:cNvPr id="12" name="Slide Number Placeholder 11"/>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p:cNvSpPr>
            <a:spLocks noGrp="1"/>
          </p:cNvSpPr>
          <p:nvPr>
            <p:ph type="dt" sz="half" idx="10"/>
          </p:nvPr>
        </p:nvSpPr>
        <p:spPr/>
        <p:txBody>
          <a:bodyPr/>
          <a:lstStyle/>
          <a:p>
            <a:r>
              <a:rPr lang="en-US"/>
              <a:t>20XX</a:t>
            </a:r>
            <a:endParaRPr lang="en-US" dirty="0"/>
          </a:p>
        </p:txBody>
      </p:sp>
      <p:sp>
        <p:nvSpPr>
          <p:cNvPr id="9" name="Footer Placeholder 8"/>
          <p:cNvSpPr>
            <a:spLocks noGrp="1"/>
          </p:cNvSpPr>
          <p:nvPr>
            <p:ph type="ftr" sz="quarter" idx="11"/>
          </p:nvPr>
        </p:nvSpPr>
        <p:spPr/>
        <p:txBody>
          <a:bodyPr/>
          <a:lstStyle/>
          <a:p>
            <a:r>
              <a:rPr lang="en-US"/>
              <a:t>Sample Footer Text</a:t>
            </a:r>
            <a:endParaRPr lang="en-US" dirty="0"/>
          </a:p>
        </p:txBody>
      </p:sp>
      <p:sp>
        <p:nvSpPr>
          <p:cNvPr id="10" name="Slide Number Placeholder 9"/>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r>
              <a:rPr lang="en-US"/>
              <a:t>20XX</a:t>
            </a:r>
            <a:endParaRPr lang="en-US" dirty="0"/>
          </a:p>
        </p:txBody>
      </p:sp>
      <p:sp>
        <p:nvSpPr>
          <p:cNvPr id="9" name="Footer Placeholder 8"/>
          <p:cNvSpPr>
            <a:spLocks noGrp="1"/>
          </p:cNvSpPr>
          <p:nvPr>
            <p:ph type="ftr" sz="quarter" idx="11"/>
          </p:nvPr>
        </p:nvSpPr>
        <p:spPr/>
        <p:txBody>
          <a:bodyPr/>
          <a:lstStyle/>
          <a:p>
            <a:r>
              <a:rPr lang="en-US"/>
              <a:t>Sample Footer Text</a:t>
            </a:r>
            <a:endParaRPr lang="en-US" dirty="0"/>
          </a:p>
        </p:txBody>
      </p:sp>
      <p:sp>
        <p:nvSpPr>
          <p:cNvPr id="10" name="Slide Number Placeholder 9"/>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r>
              <a:rPr lang="en-US"/>
              <a:t>20XX</a:t>
            </a:r>
            <a:endParaRPr lang="en-US" dirty="0"/>
          </a:p>
        </p:txBody>
      </p:sp>
      <p:sp>
        <p:nvSpPr>
          <p:cNvPr id="10" name="Footer Placeholder 9"/>
          <p:cNvSpPr>
            <a:spLocks noGrp="1"/>
          </p:cNvSpPr>
          <p:nvPr>
            <p:ph type="ftr" sz="quarter" idx="11"/>
          </p:nvPr>
        </p:nvSpPr>
        <p:spPr/>
        <p:txBody>
          <a:bodyPr/>
          <a:lstStyle/>
          <a:p>
            <a:r>
              <a:rPr lang="en-US"/>
              <a:t>Sample Footer Text</a:t>
            </a:r>
            <a:endParaRPr lang="en-US" dirty="0"/>
          </a:p>
        </p:txBody>
      </p:sp>
      <p:sp>
        <p:nvSpPr>
          <p:cNvPr id="11" name="Slide Number Placeholder 10"/>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8;p1"/>
          <p:cNvSpPr txBox="1"/>
          <p:nvPr/>
        </p:nvSpPr>
        <p:spPr>
          <a:xfrm>
            <a:off x="2123440" y="736600"/>
            <a:ext cx="7924800" cy="592328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dirty="0" err="1">
                <a:solidFill>
                  <a:srgbClr val="0B5394"/>
                </a:solidFill>
                <a:latin typeface="Old English Text MT" panose="03040902040508030806" pitchFamily="66" charset="0"/>
                <a:sym typeface="Constantia" panose="02030602050306030303"/>
              </a:rPr>
              <a:t>Bapatla</a:t>
            </a:r>
            <a:r>
              <a:rPr lang="en-IN" sz="2800" b="1" dirty="0">
                <a:solidFill>
                  <a:srgbClr val="0B5394"/>
                </a:solidFill>
                <a:latin typeface="Old English Text MT" panose="03040902040508030806" pitchFamily="66" charset="0"/>
                <a:sym typeface="Constantia" panose="02030602050306030303"/>
              </a:rPr>
              <a:t> Engineering College: </a:t>
            </a:r>
            <a:r>
              <a:rPr lang="en-IN" sz="2800" b="1" dirty="0" err="1">
                <a:solidFill>
                  <a:srgbClr val="0B5394"/>
                </a:solidFill>
                <a:latin typeface="Old English Text MT" panose="03040902040508030806" pitchFamily="66" charset="0"/>
                <a:sym typeface="Constantia" panose="02030602050306030303"/>
              </a:rPr>
              <a:t>Bapatla</a:t>
            </a:r>
            <a:r>
              <a:rPr lang="en-IN" sz="2800" b="1" dirty="0">
                <a:solidFill>
                  <a:srgbClr val="0B5394"/>
                </a:solidFill>
                <a:latin typeface="Old English Text MT" panose="03040902040508030806" pitchFamily="66" charset="0"/>
                <a:sym typeface="Constantia" panose="02030602050306030303"/>
              </a:rPr>
              <a:t> – 522102</a:t>
            </a:r>
            <a:endParaRPr lang="en-IN" sz="2800" b="1" dirty="0">
              <a:solidFill>
                <a:srgbClr val="0B5394"/>
              </a:solidFill>
              <a:latin typeface="Old English Text MT" panose="03040902040508030806" pitchFamily="66" charset="0"/>
              <a:sym typeface="Constantia" panose="02030602050306030303"/>
            </a:endParaRPr>
          </a:p>
          <a:p>
            <a:pPr marL="0" marR="0" lvl="0" indent="0" algn="ctr" rtl="0">
              <a:spcBef>
                <a:spcPts val="0"/>
              </a:spcBef>
              <a:spcAft>
                <a:spcPts val="0"/>
              </a:spcAft>
              <a:buNone/>
            </a:pPr>
            <a:r>
              <a:rPr lang="en-IN" sz="2400" b="1" dirty="0">
                <a:solidFill>
                  <a:srgbClr val="0B5394"/>
                </a:solidFill>
                <a:latin typeface="Constantia" panose="02030602050306030303"/>
                <a:sym typeface="Constantia" panose="02030602050306030303"/>
              </a:rPr>
              <a:t>(Autonomous)</a:t>
            </a:r>
            <a:endParaRPr lang="en-IN" sz="2400" b="1" dirty="0">
              <a:solidFill>
                <a:srgbClr val="0B5394"/>
              </a:solidFill>
              <a:latin typeface="Constantia" panose="02030602050306030303"/>
              <a:sym typeface="Constantia" panose="02030602050306030303"/>
            </a:endParaRPr>
          </a:p>
          <a:p>
            <a:pPr algn="ctr"/>
            <a:r>
              <a:rPr lang="en-US" b="1" dirty="0">
                <a:solidFill>
                  <a:srgbClr val="0B5394"/>
                </a:solidFill>
                <a:latin typeface="Constantia" panose="02030602050306030303"/>
                <a:ea typeface="Constantia" panose="02030602050306030303"/>
                <a:cs typeface="Constantia" panose="02030602050306030303"/>
                <a:sym typeface="Constantia" panose="02030602050306030303"/>
              </a:rPr>
              <a:t>Department of Computer Science and Engineering</a:t>
            </a:r>
            <a:endParaRPr lang="en-US" b="1" dirty="0">
              <a:solidFill>
                <a:srgbClr val="0B5394"/>
              </a:solidFill>
              <a:latin typeface="Constantia" panose="02030602050306030303"/>
              <a:ea typeface="Constantia" panose="02030602050306030303"/>
              <a:cs typeface="Constantia" panose="02030602050306030303"/>
              <a:sym typeface="Constantia" panose="02030602050306030303"/>
            </a:endParaRPr>
          </a:p>
          <a:p>
            <a:pPr algn="ctr"/>
            <a:endParaRPr lang="en-US" b="1" dirty="0">
              <a:solidFill>
                <a:srgbClr val="0B5394"/>
              </a:solidFill>
              <a:latin typeface="Constantia" panose="02030602050306030303"/>
              <a:sym typeface="Constantia" panose="02030602050306030303"/>
            </a:endParaRPr>
          </a:p>
          <a:p>
            <a:pPr algn="ctr"/>
            <a:r>
              <a:rPr lang="en-IN" sz="2000" b="1" dirty="0">
                <a:latin typeface="Calibri" panose="020F0502020204030204" pitchFamily="34" charset="0"/>
                <a:cs typeface="Calibri" panose="020F0502020204030204" pitchFamily="34" charset="0"/>
                <a:sym typeface="+mn-ea"/>
              </a:rPr>
              <a:t>EFFICIENT NUMBER PLATE RECOGNITION SYSTEM FOR DETECTING HELMETLESS RIDERS USING DEEP LEARNING MODELS</a:t>
            </a:r>
            <a:endParaRPr lang="en-US" sz="2400" b="1" dirty="0">
              <a:latin typeface="Calibri" panose="020F0502020204030204" pitchFamily="34" charset="0"/>
              <a:ea typeface="Cambria" panose="02040503050406030204" pitchFamily="18" charset="0"/>
              <a:cs typeface="Calibri" panose="020F0502020204030204" pitchFamily="34" charset="0"/>
            </a:endParaRPr>
          </a:p>
          <a:p>
            <a:pPr algn="ctr"/>
            <a:endParaRPr lang="en-US" dirty="0">
              <a:latin typeface="Cambria" panose="02040503050406030204" pitchFamily="18" charset="0"/>
              <a:ea typeface="Cambria" panose="02040503050406030204" pitchFamily="18" charset="0"/>
            </a:endParaRPr>
          </a:p>
          <a:p>
            <a:pPr algn="ctr"/>
            <a:r>
              <a:rPr lang="en-US" dirty="0">
                <a:latin typeface="Cambria" panose="02040503050406030204" pitchFamily="18" charset="0"/>
                <a:ea typeface="Cambria" panose="02040503050406030204" pitchFamily="18" charset="0"/>
              </a:rPr>
              <a:t>Presented by</a:t>
            </a:r>
            <a:endParaRPr lang="en-US" dirty="0">
              <a:latin typeface="Cambria" panose="02040503050406030204" pitchFamily="18" charset="0"/>
              <a:ea typeface="Cambria" panose="02040503050406030204" pitchFamily="18" charset="0"/>
            </a:endParaRPr>
          </a:p>
          <a:p>
            <a:pPr algn="ctr"/>
            <a:endParaRPr lang="en-US" sz="1050" dirty="0">
              <a:latin typeface="Cambria" panose="02040503050406030204" pitchFamily="18" charset="0"/>
              <a:ea typeface="Cambria" panose="02040503050406030204" pitchFamily="18" charset="0"/>
            </a:endParaRPr>
          </a:p>
          <a:p>
            <a:pPr algn="ctr"/>
            <a:r>
              <a:rPr lang="en-IN" altLang="en-US" dirty="0">
                <a:latin typeface="Cambria" panose="02040503050406030204" pitchFamily="18" charset="0"/>
                <a:ea typeface="Cambria" panose="02040503050406030204" pitchFamily="18" charset="0"/>
              </a:rPr>
              <a:t>R.Nikhila Sri Mahalakshmi</a:t>
            </a:r>
            <a:r>
              <a:rPr lang="en-US" dirty="0">
                <a:latin typeface="Cambria" panose="02040503050406030204" pitchFamily="18" charset="0"/>
                <a:ea typeface="Cambria" panose="02040503050406030204" pitchFamily="18" charset="0"/>
              </a:rPr>
              <a:t>[</a:t>
            </a:r>
            <a:r>
              <a:rPr lang="en-IN" altLang="en-US" dirty="0">
                <a:latin typeface="Cambria" panose="02040503050406030204" pitchFamily="18" charset="0"/>
                <a:ea typeface="Cambria" panose="02040503050406030204" pitchFamily="18" charset="0"/>
              </a:rPr>
              <a:t>Y21ACS559</a:t>
            </a:r>
            <a:r>
              <a:rPr lang="en-US" dirty="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a:p>
            <a:pPr algn="ctr"/>
            <a:r>
              <a:rPr lang="en-IN" altLang="en-US" dirty="0">
                <a:latin typeface="Cambria" panose="02040503050406030204" pitchFamily="18" charset="0"/>
                <a:ea typeface="Cambria" panose="02040503050406030204" pitchFamily="18" charset="0"/>
              </a:rPr>
              <a:t>R.B.V Jahnavi</a:t>
            </a:r>
            <a:r>
              <a:rPr lang="en-US" dirty="0">
                <a:latin typeface="Cambria" panose="02040503050406030204" pitchFamily="18" charset="0"/>
                <a:ea typeface="Cambria" panose="02040503050406030204" pitchFamily="18" charset="0"/>
              </a:rPr>
              <a:t>[</a:t>
            </a:r>
            <a:r>
              <a:rPr lang="en-IN" altLang="en-US" dirty="0">
                <a:latin typeface="Cambria" panose="02040503050406030204" pitchFamily="18" charset="0"/>
                <a:ea typeface="Cambria" panose="02040503050406030204" pitchFamily="18" charset="0"/>
              </a:rPr>
              <a:t>Y21ACS550</a:t>
            </a:r>
            <a:r>
              <a:rPr lang="en-US" dirty="0">
                <a:latin typeface="Cambria" panose="02040503050406030204" pitchFamily="18" charset="0"/>
                <a:ea typeface="Cambria" panose="02040503050406030204" pitchFamily="18" charset="0"/>
              </a:rPr>
              <a:t>]                                                           </a:t>
            </a:r>
            <a:r>
              <a:rPr lang="en-IN" altLang="en-US" dirty="0">
                <a:latin typeface="Cambria" panose="02040503050406030204" pitchFamily="18" charset="0"/>
                <a:ea typeface="Cambria" panose="02040503050406030204" pitchFamily="18" charset="0"/>
              </a:rPr>
              <a:t>N.Eswar</a:t>
            </a:r>
            <a:r>
              <a:rPr lang="en-US" dirty="0">
                <a:latin typeface="Cambria" panose="02040503050406030204" pitchFamily="18" charset="0"/>
                <a:ea typeface="Cambria" panose="02040503050406030204" pitchFamily="18" charset="0"/>
              </a:rPr>
              <a:t>[</a:t>
            </a:r>
            <a:r>
              <a:rPr lang="en-IN" altLang="en-US" dirty="0">
                <a:latin typeface="Cambria" panose="02040503050406030204" pitchFamily="18" charset="0"/>
                <a:ea typeface="Cambria" panose="02040503050406030204" pitchFamily="18" charset="0"/>
              </a:rPr>
              <a:t>Y21ACS528</a:t>
            </a:r>
            <a:r>
              <a:rPr lang="en-US" dirty="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a:p>
            <a:pPr algn="ctr"/>
            <a:r>
              <a:rPr lang="en-IN" altLang="en-US" dirty="0">
                <a:latin typeface="Cambria" panose="02040503050406030204" pitchFamily="18" charset="0"/>
                <a:ea typeface="Cambria" panose="02040503050406030204" pitchFamily="18" charset="0"/>
              </a:rPr>
              <a:t>R.JaganMohan</a:t>
            </a:r>
            <a:r>
              <a:rPr lang="en-US" dirty="0">
                <a:latin typeface="Cambria" panose="02040503050406030204" pitchFamily="18" charset="0"/>
                <a:ea typeface="Cambria" panose="02040503050406030204" pitchFamily="18" charset="0"/>
              </a:rPr>
              <a:t>[</a:t>
            </a:r>
            <a:r>
              <a:rPr lang="en-IN" altLang="en-US" dirty="0">
                <a:latin typeface="Cambria" panose="02040503050406030204" pitchFamily="18" charset="0"/>
                <a:ea typeface="Cambria" panose="02040503050406030204" pitchFamily="18" charset="0"/>
              </a:rPr>
              <a:t>Y20ACS543</a:t>
            </a:r>
            <a:r>
              <a:rPr lang="en-US" dirty="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a:p>
            <a:pPr algn="ctr"/>
            <a:r>
              <a:rPr lang="en-US" dirty="0">
                <a:solidFill>
                  <a:srgbClr val="FF0000"/>
                </a:solidFill>
                <a:latin typeface="Cambria" panose="02040503050406030204" pitchFamily="18" charset="0"/>
                <a:ea typeface="Cambria" panose="02040503050406030204" pitchFamily="18" charset="0"/>
              </a:rPr>
              <a:t>Batch No - </a:t>
            </a:r>
            <a:r>
              <a:rPr lang="en-IN" altLang="en-US" dirty="0">
                <a:solidFill>
                  <a:srgbClr val="FF0000"/>
                </a:solidFill>
                <a:latin typeface="Cambria" panose="02040503050406030204" pitchFamily="18" charset="0"/>
                <a:ea typeface="Cambria" panose="02040503050406030204" pitchFamily="18" charset="0"/>
              </a:rPr>
              <a:t>C8</a:t>
            </a:r>
            <a:endParaRPr lang="en-IN" altLang="en-US" dirty="0">
              <a:solidFill>
                <a:srgbClr val="FF0000"/>
              </a:solidFill>
              <a:latin typeface="Cambria" panose="02040503050406030204" pitchFamily="18" charset="0"/>
              <a:ea typeface="Cambria" panose="02040503050406030204" pitchFamily="18" charset="0"/>
            </a:endParaRPr>
          </a:p>
          <a:p>
            <a:pPr algn="ctr"/>
            <a:endParaRPr lang="en-US" dirty="0">
              <a:latin typeface="Cambria" panose="02040503050406030204" pitchFamily="18" charset="0"/>
              <a:ea typeface="Cambria" panose="02040503050406030204" pitchFamily="18" charset="0"/>
            </a:endParaRPr>
          </a:p>
          <a:p>
            <a:pPr algn="ctr"/>
            <a:r>
              <a:rPr lang="en-US" dirty="0">
                <a:latin typeface="Cambria" panose="02040503050406030204" pitchFamily="18" charset="0"/>
                <a:ea typeface="Cambria" panose="02040503050406030204" pitchFamily="18" charset="0"/>
              </a:rPr>
              <a:t>Under the Guidance of </a:t>
            </a:r>
            <a:endParaRPr lang="en-US" dirty="0">
              <a:latin typeface="Cambria" panose="02040503050406030204" pitchFamily="18" charset="0"/>
              <a:ea typeface="Cambria" panose="02040503050406030204" pitchFamily="18" charset="0"/>
            </a:endParaRPr>
          </a:p>
          <a:p>
            <a:pPr algn="ctr">
              <a:spcBef>
                <a:spcPts val="0"/>
              </a:spcBef>
            </a:pPr>
            <a:r>
              <a:rPr lang="en-IN" altLang="en-US" sz="2400" b="1" dirty="0">
                <a:latin typeface="Cambria" panose="02040503050406030204" pitchFamily="18" charset="0"/>
                <a:ea typeface="Cambria" panose="02040503050406030204" pitchFamily="18" charset="0"/>
              </a:rPr>
              <a:t>Mr.K.SUMAN</a:t>
            </a:r>
            <a:r>
              <a:rPr lang="en-IN" altLang="en-US" sz="1400" dirty="0">
                <a:latin typeface="Cambria" panose="02040503050406030204" pitchFamily="18" charset="0"/>
                <a:ea typeface="Cambria" panose="02040503050406030204" pitchFamily="18" charset="0"/>
              </a:rPr>
              <a:t>,</a:t>
            </a:r>
            <a:r>
              <a:rPr lang="en-IN" altLang="en-US" sz="1400" b="1" dirty="0">
                <a:latin typeface="Cambria" panose="02040503050406030204" pitchFamily="18" charset="0"/>
                <a:ea typeface="Cambria" panose="02040503050406030204" pitchFamily="18" charset="0"/>
              </a:rPr>
              <a:t>M.Tech</a:t>
            </a:r>
            <a:endParaRPr lang="en-IN" altLang="en-US" sz="1400" b="1" dirty="0">
              <a:latin typeface="Cambria" panose="02040503050406030204" pitchFamily="18" charset="0"/>
              <a:ea typeface="Cambria" panose="02040503050406030204" pitchFamily="18" charset="0"/>
            </a:endParaRPr>
          </a:p>
          <a:p>
            <a:pPr algn="ctr">
              <a:spcBef>
                <a:spcPts val="0"/>
              </a:spcBef>
            </a:pPr>
            <a:r>
              <a:rPr lang="en-IN" altLang="en-US" sz="2800" b="1" baseline="-25000" dirty="0">
                <a:latin typeface="Cambria" panose="02040503050406030204" pitchFamily="18" charset="0"/>
                <a:ea typeface="Cambria" panose="02040503050406030204" pitchFamily="18" charset="0"/>
              </a:rPr>
              <a:t>Assistant Professor</a:t>
            </a:r>
            <a:r>
              <a:rPr lang="en-US" sz="3200" b="1" baseline="-25000" dirty="0">
                <a:latin typeface="Cambria" panose="02040503050406030204" pitchFamily="18" charset="0"/>
                <a:ea typeface="Cambria" panose="02040503050406030204" pitchFamily="18" charset="0"/>
              </a:rPr>
              <a:t> </a:t>
            </a:r>
            <a:endParaRPr lang="en-US" sz="3200" b="1" baseline="-25000" dirty="0">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15825" y="736600"/>
            <a:ext cx="947870" cy="12050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
        <p:nvSpPr>
          <p:cNvPr id="5" name="Slide Number Placeholder 4"/>
          <p:cNvSpPr>
            <a:spLocks noGrp="1"/>
          </p:cNvSpPr>
          <p:nvPr>
            <p:ph type="sldNum" sz="quarter" idx="12"/>
          </p:nvPr>
        </p:nvSpPr>
        <p:spPr/>
        <p:txBody>
          <a:bodyPr/>
          <a:p>
            <a:fld id="{3A4F6043-7A67-491B-98BC-F933DED7226D}"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944" y="454152"/>
            <a:ext cx="10597896" cy="5678432"/>
          </a:xfrm>
        </p:spPr>
        <p:txBody>
          <a:bodyPr>
            <a:normAutofit fontScale="97500"/>
          </a:bodyPr>
          <a:lstStyle/>
          <a:p>
            <a:pPr marL="0" indent="0" algn="just">
              <a:buNone/>
            </a:pPr>
            <a:r>
              <a:rPr lang="en-US" sz="1800" b="1" dirty="0">
                <a:latin typeface="Calibri" panose="020F0502020204030204" pitchFamily="34" charset="0"/>
                <a:ea typeface="Calibri" panose="020F0502020204030204" pitchFamily="34" charset="0"/>
                <a:cs typeface="Calibri" panose="020F0502020204030204" pitchFamily="34" charset="0"/>
              </a:rPr>
              <a:t>Week 4:</a:t>
            </a:r>
            <a:r>
              <a:rPr lang="en-US" altLang="en-US" sz="1800" b="1" dirty="0">
                <a:latin typeface="Calibri" panose="020F0502020204030204" pitchFamily="34" charset="0"/>
                <a:ea typeface="Calibri" panose="020F0502020204030204" pitchFamily="34" charset="0"/>
                <a:cs typeface="Calibri" panose="020F0502020204030204" pitchFamily="34" charset="0"/>
              </a:rPr>
              <a:t>Initial Training with YOLOv10</a:t>
            </a:r>
            <a:endParaRPr lang="en-US" altLang="en-US" sz="1800" b="1"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a:latin typeface="Calibri" panose="020F0502020204030204" pitchFamily="34" charset="0"/>
                <a:ea typeface="Calibri" panose="020F0502020204030204" pitchFamily="34" charset="0"/>
                <a:cs typeface="Calibri" panose="020F0502020204030204" pitchFamily="34" charset="0"/>
              </a:rPr>
              <a:t>Installed and configured YOLOv10.</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buFontTx/>
              <a:buNone/>
            </a:pPr>
            <a:r>
              <a:rPr lang="en-US" sz="1800" dirty="0">
                <a:latin typeface="Calibri" panose="020F0502020204030204" pitchFamily="34" charset="0"/>
                <a:ea typeface="Calibri" panose="020F0502020204030204" pitchFamily="34" charset="0"/>
                <a:cs typeface="Calibri" panose="020F0502020204030204" pitchFamily="34" charset="0"/>
                <a:sym typeface="+mn-ea"/>
              </a:rPr>
              <a:t>-</a:t>
            </a:r>
            <a:r>
              <a:rPr lang="en-IN" altLang="en-US" sz="1800" dirty="0">
                <a:latin typeface="Calibri" panose="020F0502020204030204" pitchFamily="34" charset="0"/>
                <a:ea typeface="Calibri" panose="020F0502020204030204" pitchFamily="34" charset="0"/>
                <a:cs typeface="Calibri" panose="020F0502020204030204" pitchFamily="34" charset="0"/>
                <a:sym typeface="+mn-ea"/>
              </a:rPr>
              <a:t> </a:t>
            </a:r>
            <a:r>
              <a:rPr lang="en-US" altLang="en-US" sz="1800" dirty="0">
                <a:latin typeface="Calibri" panose="020F0502020204030204" pitchFamily="34" charset="0"/>
                <a:ea typeface="Calibri" panose="020F0502020204030204" pitchFamily="34" charset="0"/>
                <a:cs typeface="Calibri" panose="020F0502020204030204" pitchFamily="34" charset="0"/>
              </a:rPr>
              <a:t>Trained YOLOv10 on the prepared dataset.</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800" b="1" dirty="0">
                <a:latin typeface="Calibri" panose="020F0502020204030204" pitchFamily="34" charset="0"/>
                <a:ea typeface="Calibri" panose="020F0502020204030204" pitchFamily="34" charset="0"/>
                <a:cs typeface="Calibri" panose="020F0502020204030204" pitchFamily="34" charset="0"/>
              </a:rPr>
              <a:t>Week 5:</a:t>
            </a:r>
            <a:r>
              <a:rPr lang="en-US" altLang="en-US" sz="1800" b="1" dirty="0">
                <a:latin typeface="Calibri" panose="020F0502020204030204" pitchFamily="34" charset="0"/>
                <a:ea typeface="Calibri" panose="020F0502020204030204" pitchFamily="34" charset="0"/>
                <a:cs typeface="Calibri" panose="020F0502020204030204" pitchFamily="34" charset="0"/>
              </a:rPr>
              <a:t> Evaluation and Decision to Switch to YOLOv8</a:t>
            </a:r>
            <a:endParaRPr lang="en-US" altLang="en-US" sz="1800" b="1" dirty="0">
              <a:latin typeface="Calibri" panose="020F0502020204030204" pitchFamily="34" charset="0"/>
              <a:ea typeface="Calibri" panose="020F0502020204030204" pitchFamily="34" charset="0"/>
              <a:cs typeface="Calibri" panose="020F0502020204030204" pitchFamily="34" charset="0"/>
            </a:endParaRPr>
          </a:p>
          <a:p>
            <a:pPr marL="0" indent="0" algn="just">
              <a:buFontTx/>
              <a:buNone/>
            </a:pPr>
            <a:r>
              <a:rPr lang="en-US" sz="1800" dirty="0">
                <a:latin typeface="Calibri" panose="020F0502020204030204" pitchFamily="34" charset="0"/>
                <a:ea typeface="Calibri" panose="020F0502020204030204" pitchFamily="34" charset="0"/>
                <a:cs typeface="Calibri" panose="020F0502020204030204" pitchFamily="34" charset="0"/>
                <a:sym typeface="+mn-ea"/>
              </a:rPr>
              <a:t>-</a:t>
            </a:r>
            <a:r>
              <a:rPr lang="en-IN" altLang="en-US" sz="1800" dirty="0">
                <a:latin typeface="Calibri" panose="020F0502020204030204" pitchFamily="34" charset="0"/>
                <a:ea typeface="Calibri" panose="020F0502020204030204" pitchFamily="34" charset="0"/>
                <a:cs typeface="Calibri" panose="020F0502020204030204" pitchFamily="34" charset="0"/>
                <a:sym typeface="+mn-ea"/>
              </a:rPr>
              <a:t> After e</a:t>
            </a:r>
            <a:r>
              <a:rPr lang="en-US" altLang="en-US" sz="1800" dirty="0">
                <a:latin typeface="Calibri" panose="020F0502020204030204" pitchFamily="34" charset="0"/>
                <a:ea typeface="Calibri" panose="020F0502020204030204" pitchFamily="34" charset="0"/>
                <a:cs typeface="Calibri" panose="020F0502020204030204" pitchFamily="34" charset="0"/>
                <a:sym typeface="+mn-ea"/>
              </a:rPr>
              <a:t>valuat</a:t>
            </a:r>
            <a:r>
              <a:rPr lang="en-IN" altLang="en-US" sz="1800" dirty="0">
                <a:latin typeface="Calibri" panose="020F0502020204030204" pitchFamily="34" charset="0"/>
                <a:ea typeface="Calibri" panose="020F0502020204030204" pitchFamily="34" charset="0"/>
                <a:cs typeface="Calibri" panose="020F0502020204030204" pitchFamily="34" charset="0"/>
                <a:sym typeface="+mn-ea"/>
              </a:rPr>
              <a:t>ing o</a:t>
            </a:r>
            <a:r>
              <a:rPr lang="en-US" altLang="en-US" sz="1800" dirty="0">
                <a:latin typeface="Calibri" panose="020F0502020204030204" pitchFamily="34" charset="0"/>
                <a:ea typeface="Calibri" panose="020F0502020204030204" pitchFamily="34" charset="0"/>
                <a:cs typeface="Calibri" panose="020F0502020204030204" pitchFamily="34" charset="0"/>
                <a:sym typeface="+mn-ea"/>
              </a:rPr>
              <a:t>bserved  misclassifications</a:t>
            </a:r>
            <a:endParaRPr lang="en-US" altLang="en-US" sz="1800" dirty="0">
              <a:latin typeface="Calibri" panose="020F0502020204030204" pitchFamily="34" charset="0"/>
              <a:ea typeface="Calibri" panose="020F0502020204030204" pitchFamily="34" charset="0"/>
              <a:cs typeface="Calibri" panose="020F0502020204030204" pitchFamily="34" charset="0"/>
              <a:sym typeface="+mn-ea"/>
            </a:endParaRPr>
          </a:p>
          <a:p>
            <a:pPr marL="0" indent="0" algn="just">
              <a:buFontTx/>
              <a:buNone/>
            </a:pPr>
            <a:r>
              <a:rPr lang="en-US" sz="1800" dirty="0">
                <a:latin typeface="Calibri" panose="020F0502020204030204" pitchFamily="34" charset="0"/>
                <a:ea typeface="Calibri" panose="020F0502020204030204" pitchFamily="34" charset="0"/>
                <a:cs typeface="Calibri" panose="020F0502020204030204" pitchFamily="34" charset="0"/>
                <a:sym typeface="+mn-ea"/>
              </a:rPr>
              <a:t>-</a:t>
            </a:r>
            <a:r>
              <a:rPr lang="en-IN" altLang="en-US" sz="1800" dirty="0">
                <a:latin typeface="Calibri" panose="020F0502020204030204" pitchFamily="34" charset="0"/>
                <a:ea typeface="Calibri" panose="020F0502020204030204" pitchFamily="34" charset="0"/>
                <a:cs typeface="Calibri" panose="020F0502020204030204" pitchFamily="34" charset="0"/>
                <a:sym typeface="+mn-ea"/>
              </a:rPr>
              <a:t> </a:t>
            </a:r>
            <a:r>
              <a:rPr lang="en-US" altLang="en-US" sz="1800" dirty="0">
                <a:latin typeface="Calibri" panose="020F0502020204030204" pitchFamily="34" charset="0"/>
                <a:ea typeface="Calibri" panose="020F0502020204030204" pitchFamily="34" charset="0"/>
                <a:cs typeface="Calibri" panose="020F0502020204030204" pitchFamily="34" charset="0"/>
              </a:rPr>
              <a:t>Decided to switch to YOLOv8 for better performance.</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800" b="1" dirty="0">
                <a:latin typeface="Calibri" panose="020F0502020204030204" pitchFamily="34" charset="0"/>
                <a:ea typeface="Calibri" panose="020F0502020204030204" pitchFamily="34" charset="0"/>
                <a:cs typeface="Calibri" panose="020F0502020204030204" pitchFamily="34" charset="0"/>
              </a:rPr>
              <a:t>Week 6:</a:t>
            </a:r>
            <a:r>
              <a:rPr lang="en-US" altLang="en-US" sz="1800" b="1" dirty="0">
                <a:latin typeface="Calibri" panose="020F0502020204030204" pitchFamily="34" charset="0"/>
                <a:ea typeface="Calibri" panose="020F0502020204030204" pitchFamily="34" charset="0"/>
                <a:cs typeface="Calibri" panose="020F0502020204030204" pitchFamily="34" charset="0"/>
              </a:rPr>
              <a:t>Training and Testing YOLOv8 on Images</a:t>
            </a:r>
            <a:endParaRPr lang="en-US" altLang="en-US" sz="1800" b="1" dirty="0">
              <a:latin typeface="Calibri" panose="020F0502020204030204" pitchFamily="34" charset="0"/>
              <a:ea typeface="Calibri" panose="020F0502020204030204" pitchFamily="34" charset="0"/>
              <a:cs typeface="Calibri" panose="020F0502020204030204" pitchFamily="34" charset="0"/>
            </a:endParaRPr>
          </a:p>
          <a:p>
            <a:pPr marL="0" indent="0" algn="just">
              <a:buFontTx/>
              <a:buNone/>
            </a:pPr>
            <a:r>
              <a:rPr lang="en-US" sz="1800" dirty="0">
                <a:latin typeface="Calibri" panose="020F0502020204030204" pitchFamily="34" charset="0"/>
                <a:ea typeface="Calibri" panose="020F0502020204030204" pitchFamily="34" charset="0"/>
                <a:cs typeface="Calibri" panose="020F0502020204030204" pitchFamily="34" charset="0"/>
                <a:sym typeface="+mn-ea"/>
              </a:rPr>
              <a:t>-</a:t>
            </a:r>
            <a:r>
              <a:rPr lang="en-IN" altLang="en-US" sz="1800" dirty="0">
                <a:latin typeface="Calibri" panose="020F0502020204030204" pitchFamily="34" charset="0"/>
                <a:ea typeface="Calibri" panose="020F0502020204030204" pitchFamily="34" charset="0"/>
                <a:cs typeface="Calibri" panose="020F0502020204030204" pitchFamily="34" charset="0"/>
                <a:sym typeface="+mn-ea"/>
              </a:rPr>
              <a:t> </a:t>
            </a:r>
            <a:r>
              <a:rPr lang="en-US" altLang="en-US" sz="1800" dirty="0">
                <a:latin typeface="Calibri" panose="020F0502020204030204" pitchFamily="34" charset="0"/>
                <a:ea typeface="Calibri" panose="020F0502020204030204" pitchFamily="34" charset="0"/>
                <a:cs typeface="Calibri" panose="020F0502020204030204" pitchFamily="34" charset="0"/>
              </a:rPr>
              <a:t>Installed and configured YOLOv8.</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buFontTx/>
              <a:buNone/>
            </a:pPr>
            <a:r>
              <a:rPr lang="en-US" sz="1800" dirty="0">
                <a:latin typeface="Calibri" panose="020F0502020204030204" pitchFamily="34" charset="0"/>
                <a:ea typeface="Calibri" panose="020F0502020204030204" pitchFamily="34" charset="0"/>
                <a:cs typeface="Calibri" panose="020F0502020204030204" pitchFamily="34" charset="0"/>
                <a:sym typeface="+mn-ea"/>
              </a:rPr>
              <a:t>-</a:t>
            </a:r>
            <a:r>
              <a:rPr lang="en-IN" altLang="en-US" sz="1800" dirty="0">
                <a:latin typeface="Calibri" panose="020F0502020204030204" pitchFamily="34" charset="0"/>
                <a:ea typeface="Calibri" panose="020F0502020204030204" pitchFamily="34" charset="0"/>
                <a:cs typeface="Calibri" panose="020F0502020204030204" pitchFamily="34" charset="0"/>
                <a:sym typeface="+mn-ea"/>
              </a:rPr>
              <a:t> </a:t>
            </a:r>
            <a:r>
              <a:rPr lang="en-US" altLang="en-US" sz="1800" dirty="0">
                <a:latin typeface="Calibri" panose="020F0502020204030204" pitchFamily="34" charset="0"/>
                <a:ea typeface="Calibri" panose="020F0502020204030204" pitchFamily="34" charset="0"/>
                <a:cs typeface="Calibri" panose="020F0502020204030204" pitchFamily="34" charset="0"/>
              </a:rPr>
              <a:t>Trained YOLOv8 on the prepared dataset</a:t>
            </a:r>
            <a:r>
              <a:rPr lang="en-IN" altLang="en-US" sz="1800" dirty="0">
                <a:latin typeface="Calibri" panose="020F0502020204030204" pitchFamily="34" charset="0"/>
                <a:ea typeface="Calibri" panose="020F0502020204030204" pitchFamily="34" charset="0"/>
                <a:cs typeface="Calibri" panose="020F0502020204030204" pitchFamily="34" charset="0"/>
              </a:rPr>
              <a:t> and t</a:t>
            </a:r>
            <a:r>
              <a:rPr lang="en-US" altLang="en-US" sz="1800" dirty="0">
                <a:latin typeface="Calibri" panose="020F0502020204030204" pitchFamily="34" charset="0"/>
                <a:ea typeface="Calibri" panose="020F0502020204030204" pitchFamily="34" charset="0"/>
                <a:cs typeface="Calibri" panose="020F0502020204030204" pitchFamily="34" charset="0"/>
              </a:rPr>
              <a:t>ested the model on images to verify whether it correctly detect</a:t>
            </a:r>
            <a:r>
              <a:rPr lang="en-IN" altLang="en-US" sz="1800" dirty="0">
                <a:latin typeface="Calibri" panose="020F0502020204030204" pitchFamily="34" charset="0"/>
                <a:ea typeface="Calibri" panose="020F0502020204030204" pitchFamily="34" charset="0"/>
                <a:cs typeface="Calibri" panose="020F0502020204030204" pitchFamily="34" charset="0"/>
              </a:rPr>
              <a:t>ing.</a:t>
            </a:r>
            <a:endParaRPr lang="en-IN" alt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buFontTx/>
              <a:buNone/>
            </a:pPr>
            <a:r>
              <a:rPr lang="en-US" sz="1800" b="1" dirty="0">
                <a:latin typeface="Calibri" panose="020F0502020204030204" pitchFamily="34" charset="0"/>
                <a:ea typeface="Calibri" panose="020F0502020204030204" pitchFamily="34" charset="0"/>
                <a:cs typeface="Calibri" panose="020F0502020204030204" pitchFamily="34" charset="0"/>
              </a:rPr>
              <a:t>Week 7:</a:t>
            </a:r>
            <a:r>
              <a:rPr lang="en-US" altLang="en-US" sz="1800" b="1" dirty="0">
                <a:latin typeface="Calibri" panose="020F0502020204030204" pitchFamily="34" charset="0"/>
                <a:ea typeface="Calibri" panose="020F0502020204030204" pitchFamily="34" charset="0"/>
                <a:cs typeface="Calibri" panose="020F0502020204030204" pitchFamily="34" charset="0"/>
              </a:rPr>
              <a:t>Testing YOLOv8 on Video</a:t>
            </a:r>
            <a:endParaRPr lang="en-US" altLang="en-US" sz="1800" b="1"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IN" altLang="en-US" sz="1800" dirty="0">
                <a:latin typeface="Calibri" panose="020F0502020204030204" pitchFamily="34" charset="0"/>
                <a:ea typeface="Calibri" panose="020F0502020204030204" pitchFamily="34" charset="0"/>
                <a:cs typeface="Calibri" panose="020F0502020204030204" pitchFamily="34" charset="0"/>
              </a:rPr>
              <a:t>-</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a:latin typeface="Calibri" panose="020F0502020204030204" pitchFamily="34" charset="0"/>
                <a:ea typeface="Calibri" panose="020F0502020204030204" pitchFamily="34" charset="0"/>
                <a:cs typeface="Calibri" panose="020F0502020204030204" pitchFamily="34" charset="0"/>
              </a:rPr>
              <a:t>Provided video input to the trained YOLOv8 model.</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buFontTx/>
              <a:buNone/>
            </a:pPr>
            <a:r>
              <a:rPr lang="en-IN" altLang="en-US" sz="1800" dirty="0">
                <a:latin typeface="Calibri" panose="020F0502020204030204" pitchFamily="34" charset="0"/>
                <a:ea typeface="Calibri" panose="020F0502020204030204" pitchFamily="34" charset="0"/>
                <a:cs typeface="Calibri" panose="020F0502020204030204" pitchFamily="34" charset="0"/>
              </a:rPr>
              <a:t>- </a:t>
            </a:r>
            <a:r>
              <a:rPr lang="en-US" altLang="en-US" sz="1800" dirty="0">
                <a:latin typeface="Calibri" panose="020F0502020204030204" pitchFamily="34" charset="0"/>
                <a:ea typeface="Calibri" panose="020F0502020204030204" pitchFamily="34" charset="0"/>
                <a:cs typeface="Calibri" panose="020F0502020204030204" pitchFamily="34" charset="0"/>
              </a:rPr>
              <a:t>Checked whether it correctly detects riders, helmets, and number plates in real-time.</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a:p>
            <a:pPr marL="0" indent="0">
              <a:buNone/>
            </a:pPr>
            <a:endParaRPr lang="en-US" dirty="0"/>
          </a:p>
          <a:p>
            <a:pPr>
              <a:buFontTx/>
              <a:buChar char="-"/>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624" y="368474"/>
            <a:ext cx="10094976" cy="915035"/>
          </a:xfrm>
        </p:spPr>
        <p:txBody>
          <a:bodyPr>
            <a:normAutofit/>
          </a:bodyPr>
          <a:lstStyle/>
          <a:p>
            <a:r>
              <a:rPr lang="en-US" sz="4000" dirty="0">
                <a:latin typeface="Cambria" panose="02040503050406030204" pitchFamily="18" charset="0"/>
                <a:ea typeface="Cambria" panose="02040503050406030204" pitchFamily="18" charset="0"/>
              </a:rPr>
              <a:t>Planning of Project and Teamwork</a:t>
            </a:r>
            <a:endParaRPr lang="en-IN" sz="40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20624" y="1283509"/>
            <a:ext cx="10515600" cy="4748500"/>
          </a:xfrm>
        </p:spPr>
        <p:txBody>
          <a:bodyPr>
            <a:normAutofit lnSpcReduction="10000"/>
          </a:bodyPr>
          <a:lstStyle/>
          <a:p>
            <a:pPr marL="0" indent="0" algn="just">
              <a:buNone/>
            </a:pPr>
            <a:r>
              <a:rPr lang="en-US" sz="1800" b="1" dirty="0">
                <a:latin typeface="Calibri" panose="020F0502020204030204" pitchFamily="34" charset="0"/>
                <a:ea typeface="Calibri" panose="020F0502020204030204" pitchFamily="34" charset="0"/>
                <a:cs typeface="Calibri" panose="020F0502020204030204" pitchFamily="34" charset="0"/>
              </a:rPr>
              <a:t>Week 1:</a:t>
            </a:r>
            <a:r>
              <a:rPr lang="en-US" altLang="en-US" sz="1800" b="1" dirty="0">
                <a:latin typeface="Calibri" panose="020F0502020204030204" pitchFamily="34" charset="0"/>
                <a:ea typeface="Calibri" panose="020F0502020204030204" pitchFamily="34" charset="0"/>
                <a:cs typeface="Calibri" panose="020F0502020204030204" pitchFamily="34" charset="0"/>
              </a:rPr>
              <a:t>Research &amp; Planning</a:t>
            </a:r>
            <a:endParaRPr lang="en-US" altLang="en-US" sz="1800" b="1"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800" dirty="0">
                <a:latin typeface="Calibri" panose="020F0502020204030204" pitchFamily="34" charset="0"/>
                <a:ea typeface="Calibri" panose="020F0502020204030204" pitchFamily="34" charset="0"/>
                <a:cs typeface="Calibri" panose="020F0502020204030204" pitchFamily="34" charset="0"/>
              </a:rPr>
              <a:t> -  </a:t>
            </a:r>
            <a:r>
              <a:rPr lang="en-US" altLang="en-US" sz="1800" dirty="0">
                <a:latin typeface="Calibri" panose="020F0502020204030204" pitchFamily="34" charset="0"/>
                <a:ea typeface="Calibri" panose="020F0502020204030204" pitchFamily="34" charset="0"/>
                <a:cs typeface="Calibri" panose="020F0502020204030204" pitchFamily="34" charset="0"/>
              </a:rPr>
              <a:t>Studied traffic rule violations and helmet detection methods.</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800" dirty="0">
                <a:latin typeface="Calibri" panose="020F0502020204030204" pitchFamily="34" charset="0"/>
                <a:ea typeface="Calibri" panose="020F0502020204030204" pitchFamily="34" charset="0"/>
                <a:cs typeface="Calibri" panose="020F0502020204030204" pitchFamily="34" charset="0"/>
              </a:rPr>
              <a:t> -  </a:t>
            </a:r>
            <a:r>
              <a:rPr lang="en-US" altLang="en-US" sz="1800" dirty="0">
                <a:latin typeface="Calibri" panose="020F0502020204030204" pitchFamily="34" charset="0"/>
                <a:ea typeface="Calibri" panose="020F0502020204030204" pitchFamily="34" charset="0"/>
                <a:cs typeface="Calibri" panose="020F0502020204030204" pitchFamily="34" charset="0"/>
              </a:rPr>
              <a:t>Researched existing helmet and number plate detection techniques.</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800" dirty="0">
                <a:latin typeface="Calibri" panose="020F0502020204030204" pitchFamily="34" charset="0"/>
                <a:ea typeface="Calibri" panose="020F0502020204030204" pitchFamily="34" charset="0"/>
                <a:cs typeface="Calibri" panose="020F0502020204030204" pitchFamily="34" charset="0"/>
              </a:rPr>
              <a:t> -  </a:t>
            </a:r>
            <a:r>
              <a:rPr lang="en-US" altLang="en-US" sz="1800" dirty="0">
                <a:latin typeface="Calibri" panose="020F0502020204030204" pitchFamily="34" charset="0"/>
                <a:ea typeface="Calibri" panose="020F0502020204030204" pitchFamily="34" charset="0"/>
                <a:cs typeface="Calibri" panose="020F0502020204030204" pitchFamily="34" charset="0"/>
              </a:rPr>
              <a:t>Defined problem statement, objectives, and team roles.</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800" b="1" dirty="0">
                <a:latin typeface="Calibri" panose="020F0502020204030204" pitchFamily="34" charset="0"/>
                <a:ea typeface="Calibri" panose="020F0502020204030204" pitchFamily="34" charset="0"/>
                <a:cs typeface="Calibri" panose="020F0502020204030204" pitchFamily="34" charset="0"/>
              </a:rPr>
              <a:t>Week 2:</a:t>
            </a:r>
            <a:r>
              <a:rPr lang="en-US" altLang="en-US" sz="1800" b="1" dirty="0">
                <a:latin typeface="Calibri" panose="020F0502020204030204" pitchFamily="34" charset="0"/>
                <a:ea typeface="Calibri" panose="020F0502020204030204" pitchFamily="34" charset="0"/>
                <a:cs typeface="Calibri" panose="020F0502020204030204" pitchFamily="34" charset="0"/>
                <a:sym typeface="+mn-ea"/>
              </a:rPr>
              <a:t>Exploring &amp; Using Online Datasets</a:t>
            </a:r>
            <a:endParaRPr lang="en-US" altLang="en-US" sz="1800" b="1"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IN" alt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sym typeface="+mn-ea"/>
              </a:rPr>
              <a:t>- </a:t>
            </a:r>
            <a:r>
              <a:rPr lang="en-US" altLang="en-US" sz="1800" dirty="0">
                <a:latin typeface="Calibri" panose="020F0502020204030204" pitchFamily="34" charset="0"/>
                <a:ea typeface="Calibri" panose="020F0502020204030204" pitchFamily="34" charset="0"/>
                <a:cs typeface="Calibri" panose="020F0502020204030204" pitchFamily="34" charset="0"/>
                <a:sym typeface="+mn-ea"/>
              </a:rPr>
              <a:t>Researched various open-source datasets for helmet and number plate detection</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800" dirty="0">
                <a:latin typeface="Calibri" panose="020F0502020204030204" pitchFamily="34" charset="0"/>
                <a:ea typeface="Calibri" panose="020F0502020204030204" pitchFamily="34" charset="0"/>
                <a:cs typeface="Calibri" panose="020F0502020204030204" pitchFamily="34" charset="0"/>
                <a:sym typeface="+mn-ea"/>
              </a:rPr>
              <a:t>   - </a:t>
            </a:r>
            <a:r>
              <a:rPr lang="en-US" altLang="en-US" sz="1800" dirty="0">
                <a:latin typeface="Calibri" panose="020F0502020204030204" pitchFamily="34" charset="0"/>
                <a:ea typeface="Calibri" panose="020F0502020204030204" pitchFamily="34" charset="0"/>
                <a:cs typeface="Calibri" panose="020F0502020204030204" pitchFamily="34" charset="0"/>
                <a:sym typeface="+mn-ea"/>
              </a:rPr>
              <a:t>Selected public datasets</a:t>
            </a:r>
            <a:r>
              <a:rPr lang="en-US" sz="1800" dirty="0">
                <a:latin typeface="Calibri" panose="020F0502020204030204" pitchFamily="34" charset="0"/>
                <a:ea typeface="Calibri" panose="020F0502020204030204" pitchFamily="34" charset="0"/>
                <a:cs typeface="Calibri" panose="020F0502020204030204" pitchFamily="34" charset="0"/>
                <a:sym typeface="+mn-ea"/>
              </a:rPr>
              <a:t>.</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Week 3:</a:t>
            </a:r>
            <a:r>
              <a:rPr lang="en-US" altLang="en-US" sz="1800" b="1" dirty="0">
                <a:latin typeface="Calibri" panose="020F0502020204030204" pitchFamily="34" charset="0"/>
                <a:ea typeface="Calibri" panose="020F0502020204030204" pitchFamily="34" charset="0"/>
                <a:cs typeface="Calibri" panose="020F0502020204030204" pitchFamily="34" charset="0"/>
                <a:sym typeface="+mn-ea"/>
              </a:rPr>
              <a:t>Creating a Customized Dataset</a:t>
            </a:r>
            <a:endParaRPr lang="en-US" altLang="en-US" sz="1800" b="1" dirty="0">
              <a:latin typeface="Calibri" panose="020F0502020204030204" pitchFamily="34" charset="0"/>
              <a:ea typeface="Calibri" panose="020F0502020204030204" pitchFamily="34" charset="0"/>
              <a:cs typeface="Calibri" panose="020F0502020204030204" pitchFamily="34" charset="0"/>
              <a:sym typeface="+mn-ea"/>
            </a:endParaRPr>
          </a:p>
          <a:p>
            <a:pPr marL="0" indent="0" algn="just">
              <a:buNone/>
            </a:pP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sym typeface="+mn-ea"/>
              </a:rPr>
              <a:t>-</a:t>
            </a:r>
            <a:r>
              <a:rPr lang="en-US" altLang="en-US" sz="1800" dirty="0">
                <a:latin typeface="Calibri" panose="020F0502020204030204" pitchFamily="34" charset="0"/>
                <a:ea typeface="Calibri" panose="020F0502020204030204" pitchFamily="34" charset="0"/>
                <a:cs typeface="Calibri" panose="020F0502020204030204" pitchFamily="34" charset="0"/>
                <a:sym typeface="+mn-ea"/>
              </a:rPr>
              <a:t>C</a:t>
            </a:r>
            <a:r>
              <a:rPr lang="en-IN" altLang="en-US" sz="1800" dirty="0">
                <a:latin typeface="Calibri" panose="020F0502020204030204" pitchFamily="34" charset="0"/>
                <a:ea typeface="Calibri" panose="020F0502020204030204" pitchFamily="34" charset="0"/>
                <a:cs typeface="Calibri" panose="020F0502020204030204" pitchFamily="34" charset="0"/>
                <a:sym typeface="+mn-ea"/>
              </a:rPr>
              <a:t>ollected</a:t>
            </a:r>
            <a:r>
              <a:rPr lang="en-US" altLang="en-US" sz="1800" dirty="0">
                <a:latin typeface="Calibri" panose="020F0502020204030204" pitchFamily="34" charset="0"/>
                <a:ea typeface="Calibri" panose="020F0502020204030204" pitchFamily="34" charset="0"/>
                <a:cs typeface="Calibri" panose="020F0502020204030204" pitchFamily="34" charset="0"/>
                <a:sym typeface="+mn-ea"/>
              </a:rPr>
              <a:t> images for helmet detection and number plate recognition.</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800" dirty="0">
                <a:latin typeface="Calibri" panose="020F0502020204030204" pitchFamily="34" charset="0"/>
                <a:ea typeface="Calibri" panose="020F0502020204030204" pitchFamily="34" charset="0"/>
                <a:cs typeface="Calibri" panose="020F0502020204030204" pitchFamily="34" charset="0"/>
                <a:sym typeface="+mn-ea"/>
              </a:rPr>
              <a:t> </a:t>
            </a:r>
            <a:r>
              <a:rPr lang="en-IN" altLang="en-US" sz="1800" dirty="0">
                <a:latin typeface="Calibri" panose="020F0502020204030204" pitchFamily="34" charset="0"/>
                <a:ea typeface="Calibri" panose="020F0502020204030204" pitchFamily="34" charset="0"/>
                <a:cs typeface="Calibri" panose="020F0502020204030204" pitchFamily="34" charset="0"/>
                <a:sym typeface="+mn-ea"/>
              </a:rPr>
              <a:t> </a:t>
            </a:r>
            <a:r>
              <a:rPr lang="en-US" sz="1800" dirty="0">
                <a:latin typeface="Calibri" panose="020F0502020204030204" pitchFamily="34" charset="0"/>
                <a:ea typeface="Calibri" panose="020F0502020204030204" pitchFamily="34" charset="0"/>
                <a:cs typeface="Calibri" panose="020F0502020204030204" pitchFamily="34" charset="0"/>
                <a:sym typeface="+mn-ea"/>
              </a:rPr>
              <a:t> - </a:t>
            </a:r>
            <a:r>
              <a:rPr lang="en-US" altLang="en-US" sz="1800" dirty="0">
                <a:latin typeface="Calibri" panose="020F0502020204030204" pitchFamily="34" charset="0"/>
                <a:ea typeface="Calibri" panose="020F0502020204030204" pitchFamily="34" charset="0"/>
                <a:cs typeface="Calibri" panose="020F0502020204030204" pitchFamily="34" charset="0"/>
                <a:sym typeface="+mn-ea"/>
              </a:rPr>
              <a:t>Manually labeled collected images using MakeSense.ai for:</a:t>
            </a:r>
            <a:r>
              <a:rPr lang="en-IN" altLang="en-US" sz="1800" dirty="0">
                <a:latin typeface="Calibri" panose="020F0502020204030204" pitchFamily="34" charset="0"/>
                <a:ea typeface="Calibri" panose="020F0502020204030204" pitchFamily="34" charset="0"/>
                <a:cs typeface="Calibri" panose="020F0502020204030204" pitchFamily="34" charset="0"/>
                <a:sym typeface="+mn-ea"/>
              </a:rPr>
              <a:t>Helmet,rider,numberplate</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800" dirty="0">
                <a:latin typeface="Calibri" panose="020F0502020204030204" pitchFamily="34" charset="0"/>
                <a:ea typeface="Calibri" panose="020F0502020204030204" pitchFamily="34" charset="0"/>
                <a:cs typeface="Calibri" panose="020F0502020204030204" pitchFamily="34" charset="0"/>
                <a:sym typeface="+mn-ea"/>
              </a:rPr>
              <a:t>   - </a:t>
            </a:r>
            <a:r>
              <a:rPr lang="en-US" altLang="en-US" sz="1800" dirty="0">
                <a:latin typeface="Calibri" panose="020F0502020204030204" pitchFamily="34" charset="0"/>
                <a:ea typeface="Calibri" panose="020F0502020204030204" pitchFamily="34" charset="0"/>
                <a:cs typeface="Calibri" panose="020F0502020204030204" pitchFamily="34" charset="0"/>
                <a:sym typeface="+mn-ea"/>
              </a:rPr>
              <a:t>Custom dataset created and annotated using  MakeSense.ai, but more data was needed</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a:p>
            <a:pPr marL="0" indent="0">
              <a:buNone/>
            </a:pPr>
            <a:endParaRPr lang="en-US" dirty="0"/>
          </a:p>
          <a:p>
            <a:pPr>
              <a:buFontTx/>
              <a:buChar char="-"/>
            </a:pPr>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624" y="667512"/>
            <a:ext cx="10515600" cy="1325563"/>
          </a:xfrm>
        </p:spPr>
        <p:txBody>
          <a:bodyPr>
            <a:normAutofit/>
          </a:bodyPr>
          <a:lstStyle/>
          <a:p>
            <a:r>
              <a:rPr lang="en-US" sz="4000" dirty="0">
                <a:latin typeface="Cambria" panose="02040503050406030204" pitchFamily="18" charset="0"/>
                <a:ea typeface="Cambria" panose="02040503050406030204" pitchFamily="18" charset="0"/>
              </a:rPr>
              <a:t>Hardware and Software Requirements</a:t>
            </a:r>
            <a:endParaRPr lang="en-IN" sz="4000" dirty="0">
              <a:latin typeface="Cambria" panose="02040503050406030204" pitchFamily="18" charset="0"/>
              <a:ea typeface="Cambria" panose="02040503050406030204" pitchFamily="18" charset="0"/>
            </a:endParaRPr>
          </a:p>
        </p:txBody>
      </p:sp>
      <p:sp>
        <p:nvSpPr>
          <p:cNvPr id="3" name="Content Placeholder 2"/>
          <p:cNvSpPr>
            <a:spLocks noGrp="1"/>
          </p:cNvSpPr>
          <p:nvPr>
            <p:ph sz="half" idx="1"/>
          </p:nvPr>
        </p:nvSpPr>
        <p:spPr/>
        <p:txBody>
          <a:bodyPr>
            <a:normAutofit/>
          </a:bodyPr>
          <a:lstStyle/>
          <a:p>
            <a:pPr marL="0" indent="0">
              <a:buNone/>
            </a:pPr>
            <a:endParaRPr lang="en-US" sz="1800" dirty="0">
              <a:latin typeface="Cambria" panose="02040503050406030204" pitchFamily="18" charset="0"/>
              <a:ea typeface="Cambria" panose="02040503050406030204" pitchFamily="18" charset="0"/>
            </a:endParaRPr>
          </a:p>
          <a:p>
            <a:pPr marL="0" indent="0">
              <a:buNone/>
            </a:pPr>
            <a:r>
              <a:rPr lang="en-US" sz="1800" b="1" dirty="0">
                <a:latin typeface="Cambria" panose="02040503050406030204" pitchFamily="18" charset="0"/>
                <a:ea typeface="Cambria" panose="02040503050406030204" pitchFamily="18" charset="0"/>
              </a:rPr>
              <a:t>Hardware Requirements:</a:t>
            </a:r>
            <a:endParaRPr lang="en-US" sz="1800"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altLang="en-US" sz="1800" dirty="0">
                <a:latin typeface="Calibri" panose="020F0502020204030204" pitchFamily="34" charset="0"/>
                <a:ea typeface="Calibri" panose="020F0502020204030204" pitchFamily="34" charset="0"/>
                <a:cs typeface="Calibri" panose="020F0502020204030204" pitchFamily="34" charset="0"/>
              </a:rPr>
              <a:t>GPU-enabled System</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altLang="en-US" sz="1800" dirty="0">
                <a:latin typeface="Calibri" panose="020F0502020204030204" pitchFamily="34" charset="0"/>
                <a:ea typeface="Calibri" panose="020F0502020204030204" pitchFamily="34" charset="0"/>
                <a:cs typeface="Calibri" panose="020F0502020204030204" pitchFamily="34" charset="0"/>
              </a:rPr>
              <a:t>Storage Device – Atleast 500GB</a:t>
            </a:r>
            <a:r>
              <a:rPr lang="en-IN" altLang="en-US" sz="1800" dirty="0">
                <a:latin typeface="Calibri" panose="020F0502020204030204" pitchFamily="34" charset="0"/>
                <a:ea typeface="Calibri" panose="020F0502020204030204" pitchFamily="34" charset="0"/>
                <a:cs typeface="Calibri" panose="020F0502020204030204" pitchFamily="34" charset="0"/>
              </a:rPr>
              <a:t> SSD</a:t>
            </a:r>
            <a:endParaRPr lang="en-IN" altLang="en-US"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altLang="en-US" sz="1800" dirty="0">
                <a:latin typeface="Calibri" panose="020F0502020204030204" pitchFamily="34" charset="0"/>
                <a:ea typeface="Calibri" panose="020F0502020204030204" pitchFamily="34" charset="0"/>
                <a:cs typeface="Calibri" panose="020F0502020204030204" pitchFamily="34" charset="0"/>
              </a:rPr>
              <a:t>RAM</a:t>
            </a:r>
            <a:r>
              <a:rPr lang="en-IN" altLang="en-US" sz="1800" dirty="0">
                <a:latin typeface="Calibri" panose="020F0502020204030204" pitchFamily="34" charset="0"/>
                <a:ea typeface="Calibri" panose="020F0502020204030204" pitchFamily="34" charset="0"/>
                <a:cs typeface="Calibri" panose="020F0502020204030204" pitchFamily="34" charset="0"/>
              </a:rPr>
              <a:t>-</a:t>
            </a:r>
            <a:r>
              <a:rPr lang="en-US" altLang="en-US" sz="1800" dirty="0">
                <a:latin typeface="Calibri" panose="020F0502020204030204" pitchFamily="34" charset="0"/>
                <a:ea typeface="Calibri" panose="020F0502020204030204" pitchFamily="34" charset="0"/>
                <a:cs typeface="Calibri" panose="020F0502020204030204" pitchFamily="34" charset="0"/>
              </a:rPr>
              <a:t>  8GB </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altLang="en-US" sz="1800" dirty="0">
                <a:latin typeface="Calibri" panose="020F0502020204030204" pitchFamily="34" charset="0"/>
                <a:ea typeface="Calibri" panose="020F0502020204030204" pitchFamily="34" charset="0"/>
                <a:cs typeface="Calibri" panose="020F0502020204030204" pitchFamily="34" charset="0"/>
              </a:rPr>
              <a:t>High-Resolution Camera</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altLang="en-US" sz="1800" dirty="0">
                <a:latin typeface="Calibri" panose="020F0502020204030204" pitchFamily="34" charset="0"/>
                <a:ea typeface="Calibri" panose="020F0502020204030204" pitchFamily="34" charset="0"/>
                <a:cs typeface="Calibri" panose="020F0502020204030204" pitchFamily="34" charset="0"/>
              </a:rPr>
              <a:t>Processor –Intel i5/i7 or AMD Ryzen 5/7</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altLang="en-US" sz="1800" dirty="0">
                <a:latin typeface="Calibri" panose="020F0502020204030204" pitchFamily="34" charset="0"/>
                <a:ea typeface="Calibri" panose="020F0502020204030204" pitchFamily="34" charset="0"/>
                <a:cs typeface="Calibri" panose="020F0502020204030204" pitchFamily="34" charset="0"/>
              </a:rPr>
              <a:t>Windows  10 or 11,Linux ,Ubuntu</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endParaRPr lang="en-US" alt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p:cNvSpPr>
            <a:spLocks noGrp="1"/>
          </p:cNvSpPr>
          <p:nvPr>
            <p:ph sz="half" idx="2"/>
          </p:nvPr>
        </p:nvSpPr>
        <p:spPr/>
        <p:txBody>
          <a:bodyPr>
            <a:normAutofit/>
          </a:bodyPr>
          <a:lstStyle/>
          <a:p>
            <a:pPr marL="0" indent="0">
              <a:buNone/>
            </a:pPr>
            <a:endParaRPr lang="en-US" sz="2600" b="1" dirty="0">
              <a:latin typeface="Cambria" panose="02040503050406030204" pitchFamily="18" charset="0"/>
              <a:ea typeface="Cambria" panose="02040503050406030204" pitchFamily="18" charset="0"/>
            </a:endParaRPr>
          </a:p>
          <a:p>
            <a:pPr marL="0" indent="0">
              <a:buNone/>
            </a:pPr>
            <a:r>
              <a:rPr lang="en-US" sz="1800" b="1" dirty="0">
                <a:latin typeface="Cambria" panose="02040503050406030204" pitchFamily="18" charset="0"/>
                <a:ea typeface="Cambria" panose="02040503050406030204" pitchFamily="18" charset="0"/>
              </a:rPr>
              <a:t>Software Requirements:</a:t>
            </a:r>
            <a:endParaRPr lang="en-US" sz="1800"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Google </a:t>
            </a:r>
            <a:r>
              <a:rPr lang="en-US" sz="1800" dirty="0" err="1">
                <a:latin typeface="Calibri" panose="020F0502020204030204" pitchFamily="34" charset="0"/>
                <a:ea typeface="Calibri" panose="020F0502020204030204" pitchFamily="34" charset="0"/>
                <a:cs typeface="Calibri" panose="020F0502020204030204" pitchFamily="34" charset="0"/>
              </a:rPr>
              <a:t>Colab</a:t>
            </a:r>
            <a:endParaRPr lang="en-US"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r>
              <a:rPr lang="en-US" altLang="en-US" sz="1800" dirty="0">
                <a:latin typeface="Calibri" panose="020F0502020204030204" pitchFamily="34" charset="0"/>
                <a:ea typeface="Calibri" panose="020F0502020204030204" pitchFamily="34" charset="0"/>
                <a:cs typeface="Calibri" panose="020F0502020204030204" pitchFamily="34" charset="0"/>
              </a:rPr>
              <a:t>OCR Tool – Tesseract OCR</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q"/>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2777" y="2545080"/>
            <a:ext cx="4225303" cy="1026886"/>
          </a:xfrm>
        </p:spPr>
        <p:txBody>
          <a:bodyPr/>
          <a:lstStyle/>
          <a:p>
            <a:r>
              <a:rPr lang="en-US" dirty="0">
                <a:latin typeface="Cambria" panose="02040503050406030204" pitchFamily="18" charset="0"/>
                <a:ea typeface="Cambria" panose="02040503050406030204" pitchFamily="18" charset="0"/>
              </a:rPr>
              <a:t>Thank You</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Cambria" panose="02040503050406030204" pitchFamily="18" charset="0"/>
                <a:ea typeface="Cambria" panose="02040503050406030204" pitchFamily="18" charset="0"/>
              </a:rPr>
              <a:t>Agenda</a:t>
            </a:r>
            <a:endParaRPr lang="en-US" sz="40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22899" y="2564296"/>
            <a:ext cx="10778221" cy="3534662"/>
          </a:xfrm>
        </p:spPr>
        <p:txBody>
          <a:bodyPr>
            <a:normAutofit fontScale="77500" lnSpcReduction="20000"/>
          </a:bodyPr>
          <a:lstStyle/>
          <a:p>
            <a:pPr marL="342900" indent="-342900">
              <a:buFont typeface="Wingdings" panose="05000000000000000000" pitchFamily="2" charset="2"/>
              <a:buChar char="Ø"/>
            </a:pPr>
            <a:r>
              <a:rPr lang="en-US" sz="2300" b="1" dirty="0">
                <a:latin typeface="Cambria" panose="02040503050406030204" pitchFamily="18" charset="0"/>
                <a:ea typeface="Cambria" panose="02040503050406030204" pitchFamily="18" charset="0"/>
              </a:rPr>
              <a:t>Problem statement and objectives :</a:t>
            </a:r>
            <a:endParaRPr lang="en-US" sz="2300" b="1" dirty="0">
              <a:latin typeface="Cambria" panose="02040503050406030204" pitchFamily="18" charset="0"/>
              <a:ea typeface="Cambria" panose="02040503050406030204" pitchFamily="18" charset="0"/>
            </a:endParaRPr>
          </a:p>
          <a:p>
            <a:pPr marL="968375" indent="-400050">
              <a:buFont typeface="Arial" panose="020B0604020202020204" pitchFamily="34" charset="0"/>
              <a:buChar char="•"/>
            </a:pPr>
            <a:r>
              <a:rPr lang="en-US" sz="2300" dirty="0">
                <a:latin typeface="Cambria" panose="02040503050406030204" pitchFamily="18" charset="0"/>
                <a:ea typeface="Cambria" panose="02040503050406030204" pitchFamily="18" charset="0"/>
              </a:rPr>
              <a:t>Engineering Knowledge</a:t>
            </a:r>
            <a:endParaRPr lang="en-US" sz="2300" dirty="0">
              <a:latin typeface="Cambria" panose="02040503050406030204" pitchFamily="18" charset="0"/>
              <a:ea typeface="Cambria" panose="02040503050406030204" pitchFamily="18" charset="0"/>
            </a:endParaRPr>
          </a:p>
          <a:p>
            <a:pPr marL="968375" indent="-400050">
              <a:buFont typeface="Arial" panose="020B0604020202020204" pitchFamily="34" charset="0"/>
              <a:buChar char="•"/>
            </a:pPr>
            <a:r>
              <a:rPr lang="en-US" sz="2300" dirty="0">
                <a:latin typeface="Cambria" panose="02040503050406030204" pitchFamily="18" charset="0"/>
                <a:ea typeface="Cambria" panose="02040503050406030204" pitchFamily="18" charset="0"/>
              </a:rPr>
              <a:t>Analysis:</a:t>
            </a:r>
            <a:endParaRPr lang="en-US" sz="2300" dirty="0">
              <a:latin typeface="Cambria" panose="02040503050406030204" pitchFamily="18" charset="0"/>
              <a:ea typeface="Cambria" panose="02040503050406030204" pitchFamily="18" charset="0"/>
            </a:endParaRPr>
          </a:p>
          <a:p>
            <a:pPr marL="1598930" indent="-400050">
              <a:buFont typeface="Arial" panose="020B0604020202020204" pitchFamily="34" charset="0"/>
              <a:buChar char="•"/>
            </a:pPr>
            <a:r>
              <a:rPr lang="en-US" sz="2300" dirty="0">
                <a:latin typeface="Cambria" panose="02040503050406030204" pitchFamily="18" charset="0"/>
                <a:ea typeface="Cambria" panose="02040503050406030204" pitchFamily="18" charset="0"/>
              </a:rPr>
              <a:t>Existing Methodologies</a:t>
            </a:r>
            <a:endParaRPr lang="en-US" sz="2300" dirty="0">
              <a:latin typeface="Cambria" panose="02040503050406030204" pitchFamily="18" charset="0"/>
              <a:ea typeface="Cambria" panose="02040503050406030204" pitchFamily="18" charset="0"/>
            </a:endParaRPr>
          </a:p>
          <a:p>
            <a:pPr marL="1598930" indent="-400050">
              <a:buFont typeface="Arial" panose="020B0604020202020204" pitchFamily="34" charset="0"/>
              <a:buChar char="•"/>
            </a:pPr>
            <a:r>
              <a:rPr lang="en-US" sz="2300" dirty="0">
                <a:latin typeface="Cambria" panose="02040503050406030204" pitchFamily="18" charset="0"/>
                <a:ea typeface="Cambria" panose="02040503050406030204" pitchFamily="18" charset="0"/>
              </a:rPr>
              <a:t>Literature review</a:t>
            </a:r>
            <a:endParaRPr lang="en-US" sz="2300" dirty="0">
              <a:latin typeface="Cambria" panose="02040503050406030204" pitchFamily="18" charset="0"/>
              <a:ea typeface="Cambria" panose="02040503050406030204" pitchFamily="18" charset="0"/>
            </a:endParaRPr>
          </a:p>
          <a:p>
            <a:pPr marL="1598930" indent="-400050">
              <a:buFont typeface="Arial" panose="020B0604020202020204" pitchFamily="34" charset="0"/>
              <a:buChar char="•"/>
            </a:pPr>
            <a:r>
              <a:rPr lang="en-US" sz="2300" dirty="0">
                <a:latin typeface="Cambria" panose="02040503050406030204" pitchFamily="18" charset="0"/>
                <a:ea typeface="Cambria" panose="02040503050406030204" pitchFamily="18" charset="0"/>
              </a:rPr>
              <a:t>Problem formulation with objectives</a:t>
            </a:r>
            <a:endParaRPr lang="en-IN" sz="2300" b="1"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IN" sz="2300" b="1" dirty="0">
                <a:latin typeface="Cambria" panose="02040503050406030204" pitchFamily="18" charset="0"/>
                <a:ea typeface="Cambria" panose="02040503050406030204" pitchFamily="18" charset="0"/>
              </a:rPr>
              <a:t>Design Methodology</a:t>
            </a:r>
            <a:endParaRPr lang="en-IN" sz="23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IN" sz="2300" b="1" dirty="0">
                <a:latin typeface="Cambria" panose="02040503050406030204" pitchFamily="18" charset="0"/>
                <a:ea typeface="Cambria" panose="02040503050406030204" pitchFamily="18" charset="0"/>
              </a:rPr>
              <a:t>Project Planning and Teamwork</a:t>
            </a:r>
            <a:endParaRPr lang="en-IN" sz="2300" b="1"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300" b="1" dirty="0">
                <a:latin typeface="Cambria" panose="02040503050406030204" pitchFamily="18" charset="0"/>
                <a:ea typeface="Cambria" panose="02040503050406030204" pitchFamily="18" charset="0"/>
              </a:rPr>
              <a:t>Hardware and Software Requirements</a:t>
            </a:r>
            <a:endParaRPr lang="en-IN" sz="2300" dirty="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endParaRPr lang="en-IN" dirty="0">
              <a:latin typeface="+mj-lt"/>
              <a:ea typeface="Cambria" panose="02040503050406030204" pitchFamily="18" charset="0"/>
            </a:endParaRPr>
          </a:p>
        </p:txBody>
      </p:sp>
      <p:sp>
        <p:nvSpPr>
          <p:cNvPr id="39" name="Slide Number Placeholder 38"/>
          <p:cNvSpPr>
            <a:spLocks noGrp="1"/>
          </p:cNvSpPr>
          <p:nvPr>
            <p:ph type="sldNum" sz="quarter" idx="4"/>
          </p:nvPr>
        </p:nvSpPr>
        <p:spPr/>
        <p:txBody>
          <a:bodyPr/>
          <a:lstStyle/>
          <a:p>
            <a:fld id="{3A4F6043-7A67-491B-98BC-F933DED7226D}" type="slidenum">
              <a:rPr lang="en-US" smtClean="0"/>
            </a:fld>
            <a:endParaRPr lang="en-US" dirty="0"/>
          </a:p>
        </p:txBody>
      </p:sp>
      <p:sp>
        <p:nvSpPr>
          <p:cNvPr id="4" name="Slide Number Placeholder 5"/>
          <p:cNvSpPr txBox="1"/>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807" y="685800"/>
            <a:ext cx="9733538" cy="1411357"/>
          </a:xfrm>
        </p:spPr>
        <p:txBody>
          <a:bodyPr>
            <a:normAutofit/>
          </a:bodyPr>
          <a:lstStyle/>
          <a:p>
            <a:r>
              <a:rPr lang="en-IN" sz="4000" dirty="0">
                <a:latin typeface="Cambria" panose="02040503050406030204" pitchFamily="18" charset="0"/>
                <a:ea typeface="Cambria" panose="02040503050406030204" pitchFamily="18" charset="0"/>
              </a:rPr>
              <a:t>Problem Statement and Objectives</a:t>
            </a:r>
            <a:br>
              <a:rPr lang="en-IN" b="1" dirty="0"/>
            </a:b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22178" y="1987826"/>
            <a:ext cx="9884797" cy="4004601"/>
          </a:xfrm>
        </p:spPr>
        <p:txBody>
          <a:bodyPr>
            <a:noAutofit/>
          </a:bodyPr>
          <a:lstStyle/>
          <a:p>
            <a:pPr marL="285750" indent="-285750" algn="just">
              <a:lnSpc>
                <a:spcPct val="130000"/>
              </a:lnSpc>
              <a:buClr>
                <a:schemeClr val="accent1"/>
              </a:buClr>
              <a:buSzPct val="101000"/>
              <a:buFont typeface="Wingdings" panose="05000000000000000000" pitchFamily="2" charset="2"/>
              <a:buChar char="Ø"/>
            </a:pPr>
            <a:r>
              <a:rPr lang="en-US" b="1" dirty="0">
                <a:latin typeface="Cambria" panose="02040503050406030204" pitchFamily="18" charset="0"/>
                <a:ea typeface="Cambria" panose="02040503050406030204" pitchFamily="18" charset="0"/>
              </a:rPr>
              <a:t>Problem Statement: </a:t>
            </a:r>
            <a:r>
              <a:rPr lang="en-US" dirty="0">
                <a:latin typeface="Cambria" panose="02040503050406030204" pitchFamily="18" charset="0"/>
                <a:ea typeface="Cambria" panose="02040503050406030204" pitchFamily="18" charset="0"/>
              </a:rPr>
              <a:t>Many two-wheeler riders violate traffic rules by not wearing helmets, leading to increased road accidents. So we are developing a system that detects helmetless riders and extract their number plates.</a:t>
            </a:r>
            <a:endParaRPr lang="en-US" b="1" dirty="0">
              <a:latin typeface="Cambria" panose="02040503050406030204" pitchFamily="18" charset="0"/>
              <a:ea typeface="Cambria" panose="02040503050406030204" pitchFamily="18" charset="0"/>
            </a:endParaRPr>
          </a:p>
          <a:p>
            <a:pPr marL="285750" indent="-285750" algn="just">
              <a:lnSpc>
                <a:spcPct val="130000"/>
              </a:lnSpc>
              <a:buClr>
                <a:schemeClr val="accent1"/>
              </a:buClr>
              <a:buSzPct val="101000"/>
              <a:buFont typeface="Wingdings" panose="05000000000000000000" pitchFamily="2" charset="2"/>
              <a:buChar char="Ø"/>
            </a:pPr>
            <a:r>
              <a:rPr lang="en-IN" b="1" dirty="0">
                <a:latin typeface="Cambria" panose="02040503050406030204" pitchFamily="18" charset="0"/>
                <a:ea typeface="Cambria" panose="02040503050406030204" pitchFamily="18" charset="0"/>
              </a:rPr>
              <a:t>Objectives:</a:t>
            </a:r>
            <a:endParaRPr lang="en-IN" dirty="0">
              <a:latin typeface="Cambria" panose="02040503050406030204" pitchFamily="18" charset="0"/>
              <a:ea typeface="Cambria" panose="02040503050406030204" pitchFamily="18" charset="0"/>
            </a:endParaRPr>
          </a:p>
          <a:p>
            <a:pPr marL="971550" lvl="1" indent="-285750" algn="just">
              <a:lnSpc>
                <a:spcPct val="130000"/>
              </a:lnSpc>
              <a:buClr>
                <a:schemeClr val="accent1"/>
              </a:buClr>
              <a:buSzPct val="101000"/>
              <a:buFont typeface="Arial" panose="020B0604020202020204" pitchFamily="34" charset="0"/>
              <a:buChar char="•"/>
            </a:pPr>
            <a:r>
              <a:rPr lang="en-US" altLang="en-US" sz="1800" dirty="0">
                <a:latin typeface="Calibri" panose="020F0502020204030204" pitchFamily="34" charset="0"/>
                <a:ea typeface="Calibri" panose="020F0502020204030204" pitchFamily="34" charset="0"/>
                <a:cs typeface="Calibri" panose="020F0502020204030204" pitchFamily="34" charset="0"/>
              </a:rPr>
              <a:t>This system aims to reduce manual effort in traffic rule enforcement by providing an automated and accurate solution for identifying violations.</a:t>
            </a:r>
            <a:r>
              <a:rPr lang="en-US" sz="1800" dirty="0">
                <a:latin typeface="Calibri" panose="020F0502020204030204" pitchFamily="34" charset="0"/>
                <a:ea typeface="Calibri" panose="020F0502020204030204" pitchFamily="34" charset="0"/>
                <a:cs typeface="Calibri" panose="020F0502020204030204" pitchFamily="34" charset="0"/>
              </a:rPr>
              <a:t> </a:t>
            </a:r>
            <a:endParaRPr lang="en-US" dirty="0">
              <a:latin typeface="Cambria" panose="02040503050406030204" pitchFamily="18" charset="0"/>
              <a:ea typeface="Cambria" panose="02040503050406030204" pitchFamily="18" charset="0"/>
            </a:endParaRPr>
          </a:p>
          <a:p>
            <a:pPr marL="971550" lvl="1" indent="-285750" algn="just">
              <a:lnSpc>
                <a:spcPct val="130000"/>
              </a:lnSpc>
              <a:buClr>
                <a:schemeClr val="accent1"/>
              </a:buClr>
              <a:buSzPct val="101000"/>
              <a:buFont typeface="Arial" panose="020B0604020202020204" pitchFamily="34" charset="0"/>
              <a:buChar char="•"/>
            </a:pPr>
            <a:r>
              <a:rPr lang="en-US" altLang="en-US" sz="1800" dirty="0">
                <a:latin typeface="Calibri" panose="020F0502020204030204" pitchFamily="34" charset="0"/>
                <a:ea typeface="Calibri" panose="020F0502020204030204" pitchFamily="34" charset="0"/>
                <a:cs typeface="Calibri" panose="020F0502020204030204" pitchFamily="34" charset="0"/>
              </a:rPr>
              <a:t>By ensuring real-time detection of helmetless riders and capturing their number plates, the project seeks to assist traffic authorities in enforcing laws more effectively.</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marL="971550" lvl="1" indent="-285750" algn="just">
              <a:lnSpc>
                <a:spcPct val="130000"/>
              </a:lnSpc>
              <a:buClr>
                <a:schemeClr val="accent1"/>
              </a:buClr>
              <a:buSzPct val="101000"/>
              <a:buFont typeface="Arial" panose="020B0604020202020204" pitchFamily="34" charset="0"/>
              <a:buChar char="•"/>
            </a:pPr>
            <a:r>
              <a:rPr lang="en-US" altLang="en-US" sz="1800" dirty="0">
                <a:latin typeface="Calibri" panose="020F0502020204030204" pitchFamily="34" charset="0"/>
                <a:ea typeface="Calibri" panose="020F0502020204030204" pitchFamily="34" charset="0"/>
                <a:cs typeface="Calibri" panose="020F0502020204030204" pitchFamily="34" charset="0"/>
              </a:rPr>
              <a:t> The ultimate goal is to enhance road safety, encourage helmet compliance, and minimize accidents caused by the negligence of riders.</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marL="971550" lvl="1" indent="-285750" algn="just">
              <a:lnSpc>
                <a:spcPct val="130000"/>
              </a:lnSpc>
              <a:buClr>
                <a:schemeClr val="accent1"/>
              </a:buClr>
              <a:buSzPct val="101000"/>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1428750" lvl="2" indent="-285750" algn="just">
              <a:lnSpc>
                <a:spcPct val="130000"/>
              </a:lnSpc>
              <a:buClr>
                <a:schemeClr val="accent1"/>
              </a:buClr>
              <a:buSzPct val="101000"/>
              <a:buFont typeface="Arial" panose="020B0604020202020204" pitchFamily="34" charset="0"/>
              <a:buChar char="•"/>
            </a:pPr>
            <a:endParaRPr lang="en-US" sz="1700" dirty="0">
              <a:solidFill>
                <a:schemeClr val="tx1"/>
              </a:solidFill>
              <a:ea typeface="Cambria" panose="02040503050406030204" pitchFamily="18" charset="0"/>
            </a:endParaRPr>
          </a:p>
        </p:txBody>
      </p:sp>
      <p:sp>
        <p:nvSpPr>
          <p:cNvPr id="35" name="Slide Number Placeholder 34"/>
          <p:cNvSpPr>
            <a:spLocks noGrp="1"/>
          </p:cNvSpPr>
          <p:nvPr>
            <p:ph type="sldNum" sz="quarter" idx="4"/>
          </p:nvPr>
        </p:nvSpPr>
        <p:spPr/>
        <p:txBody>
          <a:bodyPr/>
          <a:lstStyle/>
          <a:p>
            <a:fld id="{3A4F6043-7A67-491B-98BC-F933DED7226D}" type="slidenum">
              <a:rPr lang="en-US" smtClean="0"/>
            </a:fld>
            <a:endParaRPr lang="en-US" dirty="0"/>
          </a:p>
        </p:txBody>
      </p:sp>
      <p:sp>
        <p:nvSpPr>
          <p:cNvPr id="4" name="Slide Number Placeholder 5"/>
          <p:cNvSpPr txBox="1"/>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51" y="39756"/>
            <a:ext cx="9733538" cy="2328379"/>
          </a:xfrm>
        </p:spPr>
        <p:txBody>
          <a:bodyPr>
            <a:normAutofit/>
          </a:bodyPr>
          <a:lstStyle/>
          <a:p>
            <a:r>
              <a:rPr lang="en-IN" sz="4000" dirty="0">
                <a:latin typeface="Cambria" panose="02040503050406030204" pitchFamily="18" charset="0"/>
                <a:ea typeface="Cambria" panose="02040503050406030204" pitchFamily="18" charset="0"/>
              </a:rPr>
              <a:t>Engineering </a:t>
            </a:r>
            <a:r>
              <a:rPr lang="en-US" sz="4000" dirty="0">
                <a:latin typeface="Cambria" panose="02040503050406030204" pitchFamily="18" charset="0"/>
                <a:ea typeface="Cambria" panose="02040503050406030204" pitchFamily="18" charset="0"/>
              </a:rPr>
              <a:t>Knowledge</a:t>
            </a:r>
            <a:endParaRPr lang="en-US" sz="4000" dirty="0">
              <a:latin typeface="Cambria" panose="02040503050406030204" pitchFamily="18" charset="0"/>
              <a:ea typeface="Cambria" panose="02040503050406030204" pitchFamily="18" charset="0"/>
            </a:endParaRPr>
          </a:p>
        </p:txBody>
      </p:sp>
      <p:sp>
        <p:nvSpPr>
          <p:cNvPr id="35" name="Slide Number Placeholder 34"/>
          <p:cNvSpPr>
            <a:spLocks noGrp="1"/>
          </p:cNvSpPr>
          <p:nvPr>
            <p:ph type="sldNum" sz="quarter" idx="4"/>
          </p:nvPr>
        </p:nvSpPr>
        <p:spPr/>
        <p:txBody>
          <a:bodyPr/>
          <a:lstStyle/>
          <a:p>
            <a:fld id="{3A4F6043-7A67-491B-98BC-F933DED7226D}" type="slidenum">
              <a:rPr lang="en-US" smtClean="0"/>
            </a:fld>
            <a:endParaRPr lang="en-US" dirty="0"/>
          </a:p>
        </p:txBody>
      </p:sp>
      <p:sp>
        <p:nvSpPr>
          <p:cNvPr id="4" name="Slide Number Placeholder 5"/>
          <p:cNvSpPr txBox="1"/>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fld>
            <a:endParaRPr lang="en-US" dirty="0"/>
          </a:p>
        </p:txBody>
      </p:sp>
      <p:sp>
        <p:nvSpPr>
          <p:cNvPr id="7" name="Content Placeholder 6"/>
          <p:cNvSpPr>
            <a:spLocks noGrp="1"/>
          </p:cNvSpPr>
          <p:nvPr>
            <p:ph idx="1"/>
          </p:nvPr>
        </p:nvSpPr>
        <p:spPr>
          <a:xfrm>
            <a:off x="236220" y="1844040"/>
            <a:ext cx="9923780" cy="3900170"/>
          </a:xfrm>
        </p:spPr>
        <p:txBody>
          <a:bodyPr>
            <a:normAutofit lnSpcReduction="20000"/>
          </a:bodyPr>
          <a:lstStyle/>
          <a:p>
            <a:pPr marL="285750" indent="-285750">
              <a:buFont typeface="Wingdings" panose="05000000000000000000" pitchFamily="2" charset="2"/>
              <a:buChar char="Ø"/>
            </a:pPr>
            <a:r>
              <a:rPr lang="en-US" altLang="en-US" dirty="0">
                <a:latin typeface="Cambria" panose="02040503050406030204" pitchFamily="18" charset="0"/>
                <a:ea typeface="Cambria" panose="02040503050406030204" pitchFamily="18" charset="0"/>
              </a:rPr>
              <a:t>The detection of helmetless riders and number plate recognition integrates deep learning models with computer vision techniques to analyze </a:t>
            </a:r>
            <a:r>
              <a:rPr lang="en-IN" altLang="en-US" dirty="0">
                <a:latin typeface="Cambria" panose="02040503050406030204" pitchFamily="18" charset="0"/>
                <a:ea typeface="Cambria" panose="02040503050406030204" pitchFamily="18" charset="0"/>
              </a:rPr>
              <a:t>video</a:t>
            </a:r>
            <a:r>
              <a:rPr lang="en-US" altLang="en-US" dirty="0">
                <a:latin typeface="Cambria" panose="02040503050406030204" pitchFamily="18" charset="0"/>
                <a:ea typeface="Cambria" panose="02040503050406030204" pitchFamily="18" charset="0"/>
              </a:rPr>
              <a:t> frame by frame. This ensures accurate and real-time detection, helping automate traffic law enforcement by identifying violators and extracting vehicle </a:t>
            </a:r>
            <a:r>
              <a:rPr lang="en-IN" altLang="en-US" dirty="0">
                <a:latin typeface="Cambria" panose="02040503050406030204" pitchFamily="18" charset="0"/>
                <a:ea typeface="Cambria" panose="02040503050406030204" pitchFamily="18" charset="0"/>
              </a:rPr>
              <a:t>number</a:t>
            </a:r>
            <a:r>
              <a:rPr lang="en-US" altLang="en-US" dirty="0">
                <a:latin typeface="Cambria" panose="02040503050406030204" pitchFamily="18" charset="0"/>
                <a:ea typeface="Cambria" panose="02040503050406030204" pitchFamily="18" charset="0"/>
              </a:rPr>
              <a:t>.</a:t>
            </a:r>
            <a:endParaRPr lang="en-US" altLang="en-US" dirty="0">
              <a:latin typeface="Cambria" panose="02040503050406030204" pitchFamily="18" charset="0"/>
              <a:ea typeface="Cambria" panose="02040503050406030204" pitchFamily="18" charset="0"/>
            </a:endParaRPr>
          </a:p>
          <a:p>
            <a:pPr>
              <a:buFont typeface="Wingdings" panose="05000000000000000000" pitchFamily="2" charset="2"/>
            </a:pPr>
            <a:r>
              <a:rPr lang="en-US" altLang="en-US" sz="2400" b="1" dirty="0">
                <a:latin typeface="Cambria" panose="02040503050406030204" pitchFamily="18" charset="0"/>
                <a:ea typeface="Cambria" panose="02040503050406030204" pitchFamily="18" charset="0"/>
              </a:rPr>
              <a:t>Key Technologies</a:t>
            </a:r>
            <a:r>
              <a:rPr lang="en-IN" altLang="en-US" sz="2400" b="1" dirty="0">
                <a:latin typeface="Cambria" panose="02040503050406030204" pitchFamily="18" charset="0"/>
                <a:ea typeface="Cambria" panose="02040503050406030204" pitchFamily="18" charset="0"/>
              </a:rPr>
              <a:t>:</a:t>
            </a:r>
            <a:endParaRPr lang="en-IN" altLang="en-US" sz="2400" b="1" dirty="0">
              <a:latin typeface="Cambria" panose="02040503050406030204" pitchFamily="18" charset="0"/>
              <a:ea typeface="Cambria" panose="02040503050406030204" pitchFamily="18" charset="0"/>
            </a:endParaRPr>
          </a:p>
          <a:p>
            <a:pPr>
              <a:buFont typeface="Wingdings" panose="05000000000000000000" pitchFamily="2" charset="2"/>
            </a:pPr>
            <a:r>
              <a:rPr lang="en-US" altLang="en-US" b="1" dirty="0">
                <a:latin typeface="Cambria" panose="02040503050406030204" pitchFamily="18" charset="0"/>
                <a:ea typeface="Cambria" panose="02040503050406030204" pitchFamily="18" charset="0"/>
                <a:sym typeface="+mn-ea"/>
              </a:rPr>
              <a:t>Deep Learning for Object Detection</a:t>
            </a:r>
            <a:r>
              <a:rPr lang="en-IN" altLang="en-US" b="1" dirty="0">
                <a:latin typeface="Cambria" panose="02040503050406030204" pitchFamily="18" charset="0"/>
                <a:ea typeface="Cambria" panose="02040503050406030204" pitchFamily="18" charset="0"/>
                <a:sym typeface="+mn-ea"/>
              </a:rPr>
              <a:t>:</a:t>
            </a:r>
            <a:r>
              <a:rPr lang="en-US" altLang="en-US" dirty="0">
                <a:latin typeface="Cambria" panose="02040503050406030204" pitchFamily="18" charset="0"/>
                <a:ea typeface="Cambria" panose="02040503050406030204" pitchFamily="18" charset="0"/>
              </a:rPr>
              <a:t>We use YOLOv8 (You Only Look Once), a CNN-based object </a:t>
            </a:r>
            <a:r>
              <a:rPr lang="en-IN" altLang="en-US" dirty="0">
                <a:latin typeface="Cambria" panose="02040503050406030204" pitchFamily="18" charset="0"/>
                <a:ea typeface="Cambria" panose="02040503050406030204" pitchFamily="18" charset="0"/>
              </a:rPr>
              <a:t>        </a:t>
            </a:r>
            <a:r>
              <a:rPr lang="en-US" altLang="en-US" dirty="0">
                <a:latin typeface="Cambria" panose="02040503050406030204" pitchFamily="18" charset="0"/>
                <a:ea typeface="Cambria" panose="02040503050406030204" pitchFamily="18" charset="0"/>
              </a:rPr>
              <a:t>detection model, to detect motorcycles, riders, helmets, and number plates with high accuracy.</a:t>
            </a:r>
            <a:endParaRPr lang="en-US" altLang="en-US" dirty="0">
              <a:latin typeface="Cambria" panose="02040503050406030204" pitchFamily="18" charset="0"/>
              <a:ea typeface="Cambria" panose="02040503050406030204" pitchFamily="18" charset="0"/>
            </a:endParaRPr>
          </a:p>
          <a:p>
            <a:pPr>
              <a:buFont typeface="Wingdings" panose="05000000000000000000" pitchFamily="2" charset="2"/>
            </a:pPr>
            <a:r>
              <a:rPr lang="en-US" altLang="en-US" b="1" dirty="0">
                <a:latin typeface="Cambria" panose="02040503050406030204" pitchFamily="18" charset="0"/>
                <a:ea typeface="Cambria" panose="02040503050406030204" pitchFamily="18" charset="0"/>
              </a:rPr>
              <a:t>Optical Character Recognition </a:t>
            </a:r>
            <a:r>
              <a:rPr lang="en-IN" altLang="en-US" b="1" dirty="0">
                <a:latin typeface="Cambria" panose="02040503050406030204" pitchFamily="18" charset="0"/>
                <a:ea typeface="Cambria" panose="02040503050406030204" pitchFamily="18" charset="0"/>
              </a:rPr>
              <a:t>:</a:t>
            </a:r>
            <a:r>
              <a:rPr lang="en-US" altLang="en-US" dirty="0">
                <a:latin typeface="Cambria" panose="02040503050406030204" pitchFamily="18" charset="0"/>
                <a:ea typeface="Cambria" panose="02040503050406030204" pitchFamily="18" charset="0"/>
              </a:rPr>
              <a:t>We use Tesseract OCR, a deep learning-based text </a:t>
            </a:r>
            <a:r>
              <a:rPr lang="en-US" altLang="en-US" dirty="0">
                <a:latin typeface="Cambria" panose="02040503050406030204" pitchFamily="18" charset="0"/>
                <a:ea typeface="Cambria" panose="02040503050406030204" pitchFamily="18" charset="0"/>
                <a:sym typeface="+mn-ea"/>
              </a:rPr>
              <a:t>recognition</a:t>
            </a:r>
            <a:r>
              <a:rPr lang="en-IN" altLang="en-US" dirty="0">
                <a:latin typeface="Cambria" panose="02040503050406030204" pitchFamily="18" charset="0"/>
                <a:ea typeface="Cambria" panose="02040503050406030204" pitchFamily="18" charset="0"/>
                <a:sym typeface="+mn-ea"/>
              </a:rPr>
              <a:t> </a:t>
            </a:r>
            <a:r>
              <a:rPr lang="en-US" altLang="en-US" dirty="0">
                <a:latin typeface="Cambria" panose="02040503050406030204" pitchFamily="18" charset="0"/>
                <a:ea typeface="Cambria" panose="02040503050406030204" pitchFamily="18" charset="0"/>
                <a:sym typeface="+mn-ea"/>
              </a:rPr>
              <a:t>model, to extract alphanumeric characters from number plates.</a:t>
            </a:r>
            <a:r>
              <a:rPr lang="en-US" altLang="en-US" dirty="0">
                <a:latin typeface="Cambria" panose="02040503050406030204" pitchFamily="18" charset="0"/>
                <a:ea typeface="Cambria" panose="02040503050406030204" pitchFamily="18" charset="0"/>
              </a:rPr>
              <a:t> </a:t>
            </a:r>
            <a:r>
              <a:rPr lang="en-IN" altLang="en-US" dirty="0">
                <a:latin typeface="Cambria" panose="02040503050406030204" pitchFamily="18" charset="0"/>
                <a:ea typeface="Cambria" panose="02040503050406030204" pitchFamily="18" charset="0"/>
              </a:rPr>
              <a:t>              </a:t>
            </a:r>
            <a:endParaRPr lang="en-US" altLang="en-US" dirty="0">
              <a:latin typeface="Cambria" panose="02040503050406030204" pitchFamily="18" charset="0"/>
              <a:ea typeface="Cambria" panose="02040503050406030204" pitchFamily="18" charset="0"/>
            </a:endParaRPr>
          </a:p>
          <a:p>
            <a:pPr>
              <a:buFont typeface="Wingdings" panose="05000000000000000000" pitchFamily="2" charset="2"/>
            </a:pPr>
            <a:r>
              <a:rPr lang="en-IN" altLang="en-US" dirty="0">
                <a:latin typeface="Cambria" panose="02040503050406030204" pitchFamily="18" charset="0"/>
                <a:ea typeface="Cambria" panose="02040503050406030204" pitchFamily="18" charset="0"/>
              </a:rPr>
              <a:t> </a:t>
            </a:r>
            <a:r>
              <a:rPr lang="en-US" altLang="en-US" b="1" dirty="0">
                <a:latin typeface="Cambria" panose="02040503050406030204" pitchFamily="18" charset="0"/>
                <a:ea typeface="Cambria" panose="02040503050406030204" pitchFamily="18" charset="0"/>
              </a:rPr>
              <a:t>Computer Vision for Video Handling</a:t>
            </a:r>
            <a:r>
              <a:rPr lang="en-IN" altLang="en-US" dirty="0">
                <a:latin typeface="Cambria" panose="02040503050406030204" pitchFamily="18" charset="0"/>
                <a:ea typeface="Cambria" panose="02040503050406030204" pitchFamily="18" charset="0"/>
                <a:sym typeface="+mn-ea"/>
              </a:rPr>
              <a:t> :</a:t>
            </a:r>
            <a:r>
              <a:rPr lang="en-US" altLang="en-US" dirty="0">
                <a:latin typeface="Cambria" panose="02040503050406030204" pitchFamily="18" charset="0"/>
                <a:ea typeface="Cambria" panose="02040503050406030204" pitchFamily="18" charset="0"/>
                <a:sym typeface="+mn-ea"/>
              </a:rPr>
              <a:t>We use OpenCV (cv2) for handling and displaying video </a:t>
            </a:r>
            <a:r>
              <a:rPr lang="en-IN" altLang="en-US" dirty="0">
                <a:latin typeface="Cambria" panose="02040503050406030204" pitchFamily="18" charset="0"/>
                <a:ea typeface="Cambria" panose="02040503050406030204" pitchFamily="18" charset="0"/>
                <a:sym typeface="+mn-ea"/>
              </a:rPr>
              <a:t> </a:t>
            </a:r>
            <a:r>
              <a:rPr lang="en-US" altLang="en-US" dirty="0">
                <a:latin typeface="Cambria" panose="02040503050406030204" pitchFamily="18" charset="0"/>
                <a:ea typeface="Cambria" panose="02040503050406030204" pitchFamily="18" charset="0"/>
                <a:sym typeface="+mn-ea"/>
              </a:rPr>
              <a:t>frames in Google Colab.</a:t>
            </a:r>
            <a:r>
              <a:rPr lang="en-IN" altLang="en-US" dirty="0">
                <a:latin typeface="Cambria" panose="02040503050406030204" pitchFamily="18" charset="0"/>
                <a:ea typeface="Cambria" panose="02040503050406030204" pitchFamily="18" charset="0"/>
                <a:sym typeface="+mn-ea"/>
              </a:rPr>
              <a:t>        </a:t>
            </a:r>
            <a:endParaRPr lang="en-I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624" y="-377687"/>
            <a:ext cx="10515600" cy="1966791"/>
          </a:xfrm>
        </p:spPr>
        <p:txBody>
          <a:bodyPr>
            <a:normAutofit/>
          </a:bodyPr>
          <a:lstStyle/>
          <a:p>
            <a:r>
              <a:rPr lang="en-US" sz="4000" dirty="0">
                <a:latin typeface="Cambria" panose="02040503050406030204" pitchFamily="18" charset="0"/>
                <a:ea typeface="Cambria" panose="02040503050406030204" pitchFamily="18" charset="0"/>
              </a:rPr>
              <a:t>Analysis</a:t>
            </a:r>
            <a:endParaRPr lang="en-US" sz="40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20624" y="1143000"/>
            <a:ext cx="10649831" cy="5158563"/>
          </a:xfrm>
        </p:spPr>
        <p:txBody>
          <a:bodyPr>
            <a:normAutofit/>
          </a:bodyPr>
          <a:lstStyle/>
          <a:p>
            <a:pPr algn="just" fontAlgn="base">
              <a:lnSpc>
                <a:spcPct val="120000"/>
              </a:lnSpc>
              <a:spcAft>
                <a:spcPts val="1000"/>
              </a:spcAft>
              <a:buSzPct val="101000"/>
              <a:buFont typeface="Wingdings" panose="05000000000000000000" pitchFamily="2" charset="2"/>
              <a:buChar char="Ø"/>
              <a:defRPr sz="2000">
                <a:solidFill>
                  <a:srgbClr val="323232"/>
                </a:solidFill>
              </a:defRPr>
            </a:pPr>
            <a:r>
              <a:rPr lang="en-IN" sz="1800" b="1" dirty="0">
                <a:latin typeface="Cambria" panose="02040503050406030204" pitchFamily="18" charset="0"/>
                <a:ea typeface="Cambria" panose="02040503050406030204" pitchFamily="18" charset="0"/>
              </a:rPr>
              <a:t>Existing Methodologies:</a:t>
            </a:r>
            <a:endParaRPr lang="en-IN" sz="1800" b="1" dirty="0">
              <a:latin typeface="Cambria" panose="02040503050406030204" pitchFamily="18" charset="0"/>
              <a:ea typeface="Cambria" panose="02040503050406030204" pitchFamily="18" charset="0"/>
            </a:endParaRPr>
          </a:p>
          <a:p>
            <a:pPr marL="457200" lvl="1" indent="0" algn="just" fontAlgn="base">
              <a:lnSpc>
                <a:spcPct val="120000"/>
              </a:lnSpc>
              <a:spcAft>
                <a:spcPts val="1000"/>
              </a:spcAft>
              <a:buSzPct val="101000"/>
              <a:buNone/>
              <a:defRPr sz="2000">
                <a:solidFill>
                  <a:srgbClr val="323232"/>
                </a:solidFill>
              </a:defRPr>
            </a:pPr>
            <a:r>
              <a:rPr lang="en-US" altLang="en-US" sz="1800" b="1" dirty="0">
                <a:latin typeface="Cambria" panose="02040503050406030204" pitchFamily="18" charset="0"/>
                <a:ea typeface="Cambria" panose="02040503050406030204" pitchFamily="18" charset="0"/>
              </a:rPr>
              <a:t>YOLOv3</a:t>
            </a:r>
            <a:r>
              <a:rPr lang="en-US" altLang="en-US" sz="1800" dirty="0">
                <a:latin typeface="Cambria" panose="02040503050406030204" pitchFamily="18" charset="0"/>
                <a:ea typeface="Cambria" panose="02040503050406030204" pitchFamily="18" charset="0"/>
              </a:rPr>
              <a:t>, a real-time object detection algorithm, can be trained to identify objects like people, motorcycles, helmets, and number plates in images or video streams.The real-world scenarios (e.g., varying lighting conditions, different vehicle types, etc.) can pose challenges for YOLOv3's performance</a:t>
            </a:r>
            <a:r>
              <a:rPr lang="en-IN" altLang="en-US" sz="1800" dirty="0">
                <a:latin typeface="Cambria" panose="02040503050406030204" pitchFamily="18" charset="0"/>
                <a:ea typeface="Cambria" panose="02040503050406030204" pitchFamily="18" charset="0"/>
              </a:rPr>
              <a:t> .</a:t>
            </a:r>
            <a:endParaRPr lang="en-IN" altLang="en-US" sz="1800" dirty="0">
              <a:latin typeface="Cambria" panose="02040503050406030204" pitchFamily="18" charset="0"/>
              <a:ea typeface="Cambria" panose="02040503050406030204" pitchFamily="18" charset="0"/>
            </a:endParaRPr>
          </a:p>
          <a:p>
            <a:pPr marL="457200" lvl="1" indent="0" algn="just" fontAlgn="base">
              <a:lnSpc>
                <a:spcPct val="120000"/>
              </a:lnSpc>
              <a:spcAft>
                <a:spcPts val="1000"/>
              </a:spcAft>
              <a:buSzPct val="101000"/>
              <a:buNone/>
              <a:defRPr sz="2000">
                <a:solidFill>
                  <a:srgbClr val="323232"/>
                </a:solidFill>
              </a:defRPr>
            </a:pPr>
            <a:r>
              <a:rPr lang="en-US" altLang="en-US" sz="1800" b="1" dirty="0">
                <a:latin typeface="Cambria" panose="02040503050406030204" pitchFamily="18" charset="0"/>
                <a:ea typeface="Cambria" panose="02040503050406030204" pitchFamily="18" charset="0"/>
              </a:rPr>
              <a:t>YOLOv4</a:t>
            </a:r>
            <a:r>
              <a:rPr lang="en-US" altLang="en-US" sz="1800" dirty="0">
                <a:latin typeface="Cambria" panose="02040503050406030204" pitchFamily="18" charset="0"/>
                <a:ea typeface="Cambria" panose="02040503050406030204" pitchFamily="18" charset="0"/>
              </a:rPr>
              <a:t> is a powerful and efficient object detection model that balances speed and accuracy, making it a popular choice for various real-time applications</a:t>
            </a:r>
            <a:r>
              <a:rPr lang="en-IN" altLang="en-US" sz="1800" dirty="0">
                <a:latin typeface="Cambria" panose="02040503050406030204" pitchFamily="18" charset="0"/>
                <a:ea typeface="Cambria" panose="02040503050406030204" pitchFamily="18" charset="0"/>
              </a:rPr>
              <a:t>,but in case of </a:t>
            </a:r>
            <a:r>
              <a:rPr lang="en-US" altLang="en-US" sz="1800" dirty="0">
                <a:latin typeface="Cambria" panose="02040503050406030204" pitchFamily="18" charset="0"/>
                <a:ea typeface="Cambria" panose="02040503050406030204" pitchFamily="18" charset="0"/>
              </a:rPr>
              <a:t>smaller objects, similar objects in close proximity, and varying lighting conditions</a:t>
            </a:r>
            <a:r>
              <a:rPr lang="en-IN" altLang="en-US" sz="1800" dirty="0">
                <a:latin typeface="Cambria" panose="02040503050406030204" pitchFamily="18" charset="0"/>
                <a:ea typeface="Cambria" panose="02040503050406030204" pitchFamily="18" charset="0"/>
              </a:rPr>
              <a:t> it doesnot perform well.</a:t>
            </a:r>
            <a:endParaRPr lang="en-IN" altLang="en-US" sz="1800" dirty="0">
              <a:latin typeface="Cambria" panose="02040503050406030204" pitchFamily="18" charset="0"/>
              <a:ea typeface="Cambria" panose="02040503050406030204" pitchFamily="18" charset="0"/>
            </a:endParaRPr>
          </a:p>
          <a:p>
            <a:pPr marL="457200" lvl="1" indent="0" algn="just" fontAlgn="base">
              <a:lnSpc>
                <a:spcPct val="120000"/>
              </a:lnSpc>
              <a:spcAft>
                <a:spcPts val="1000"/>
              </a:spcAft>
              <a:buSzPct val="101000"/>
              <a:buNone/>
              <a:defRPr sz="2000">
                <a:solidFill>
                  <a:srgbClr val="323232"/>
                </a:solidFill>
              </a:defRPr>
            </a:pPr>
            <a:r>
              <a:rPr lang="en-US" altLang="en-US" sz="1800" b="1" dirty="0">
                <a:latin typeface="Cambria" panose="02040503050406030204" pitchFamily="18" charset="0"/>
                <a:ea typeface="Cambria" panose="02040503050406030204" pitchFamily="18" charset="0"/>
              </a:rPr>
              <a:t>YOLOv5 </a:t>
            </a:r>
            <a:r>
              <a:rPr lang="en-US" altLang="en-US" sz="1800" dirty="0">
                <a:latin typeface="Cambria" panose="02040503050406030204" pitchFamily="18" charset="0"/>
                <a:ea typeface="Cambria" panose="02040503050406030204" pitchFamily="18" charset="0"/>
              </a:rPr>
              <a:t>algorithm performs inference on video frames, predicting bounding boxes around detected helmets</a:t>
            </a:r>
            <a:r>
              <a:rPr lang="en-IN" altLang="en-US" sz="1800" dirty="0">
                <a:latin typeface="Cambria" panose="02040503050406030204" pitchFamily="18" charset="0"/>
                <a:ea typeface="Cambria" panose="02040503050406030204" pitchFamily="18" charset="0"/>
              </a:rPr>
              <a:t>.It is not effective when there are </a:t>
            </a:r>
            <a:r>
              <a:rPr lang="en-US" altLang="en-US" sz="1800" dirty="0">
                <a:latin typeface="Cambria" panose="02040503050406030204" pitchFamily="18" charset="0"/>
                <a:ea typeface="Cambria" panose="02040503050406030204" pitchFamily="18" charset="0"/>
              </a:rPr>
              <a:t>objects with irregular shapes or sizes, as well as potential for false positives/negatives, and a need for large datasets for optimal</a:t>
            </a:r>
            <a:endParaRPr lang="en-US" altLang="en-US" sz="1800"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624" y="365125"/>
            <a:ext cx="10515600" cy="1384162"/>
          </a:xfrm>
        </p:spPr>
        <p:txBody>
          <a:bodyPr>
            <a:normAutofit/>
          </a:bodyPr>
          <a:lstStyle/>
          <a:p>
            <a:br>
              <a:rPr lang="en-IN" sz="800" b="1" dirty="0"/>
            </a:br>
            <a:r>
              <a:rPr lang="en-IN" sz="4000" dirty="0">
                <a:latin typeface="Cambria" panose="02040503050406030204" pitchFamily="18" charset="0"/>
                <a:ea typeface="Cambria" panose="02040503050406030204" pitchFamily="18" charset="0"/>
              </a:rPr>
              <a:t>Literature Review</a:t>
            </a:r>
            <a:br>
              <a:rPr lang="en-IN" sz="800" b="1" dirty="0"/>
            </a:br>
            <a:endParaRPr lang="en-US" sz="1000" dirty="0"/>
          </a:p>
        </p:txBody>
      </p:sp>
      <p:sp>
        <p:nvSpPr>
          <p:cNvPr id="3" name="Content Placeholder 2"/>
          <p:cNvSpPr>
            <a:spLocks noGrp="1"/>
          </p:cNvSpPr>
          <p:nvPr>
            <p:ph idx="1"/>
          </p:nvPr>
        </p:nvSpPr>
        <p:spPr>
          <a:xfrm>
            <a:off x="420624" y="2335696"/>
            <a:ext cx="10515600" cy="3696311"/>
          </a:xfrm>
        </p:spPr>
        <p:txBody>
          <a:bodyPr>
            <a:normAutofit/>
          </a:bodyPr>
          <a:lstStyle/>
          <a:p>
            <a:pPr marL="342900" indent="-342900" algn="just">
              <a:buFont typeface="Wingdings" panose="05000000000000000000" charset="0"/>
              <a:buChar char="Ø"/>
            </a:pPr>
            <a:r>
              <a:rPr lang="en-US" altLang="en-US" sz="1800" dirty="0" err="1">
                <a:latin typeface="Calibri" panose="020F0502020204030204" pitchFamily="34" charset="0"/>
                <a:cs typeface="Calibri" panose="020F0502020204030204" pitchFamily="34" charset="0"/>
                <a:sym typeface="+mn-ea"/>
              </a:rPr>
              <a:t>Rajnandani</a:t>
            </a:r>
            <a:r>
              <a:rPr lang="en-US" altLang="en-US" sz="1800" dirty="0">
                <a:latin typeface="Calibri" panose="020F0502020204030204" pitchFamily="34" charset="0"/>
                <a:cs typeface="Calibri" panose="020F0502020204030204" pitchFamily="34" charset="0"/>
                <a:sym typeface="+mn-ea"/>
              </a:rPr>
              <a:t> Choubey, Saloni Sharma, Saloni Mourya, Aditya Narayan, Dhruv Bhargav</a:t>
            </a:r>
            <a:r>
              <a:rPr lang="en-IN" altLang="en-US" sz="1800" dirty="0">
                <a:latin typeface="Calibri" panose="020F0502020204030204" pitchFamily="34" charset="0"/>
                <a:cs typeface="Calibri" panose="020F0502020204030204" pitchFamily="34" charset="0"/>
                <a:sym typeface="+mn-ea"/>
              </a:rPr>
              <a:t>,   “</a:t>
            </a:r>
            <a:r>
              <a:rPr lang="en-US" altLang="en-US" sz="1800" dirty="0">
                <a:latin typeface="Calibri" panose="020F0502020204030204" pitchFamily="34" charset="0"/>
                <a:cs typeface="Calibri" panose="020F0502020204030204" pitchFamily="34" charset="0"/>
                <a:sym typeface="+mn-ea"/>
              </a:rPr>
              <a:t>Helmet and Number plate detection by using yolo and open cv</a:t>
            </a:r>
            <a:r>
              <a:rPr lang="en-IN" altLang="en-US" sz="1800" dirty="0">
                <a:latin typeface="Calibri" panose="020F0502020204030204" pitchFamily="34" charset="0"/>
                <a:cs typeface="Calibri" panose="020F0502020204030204" pitchFamily="34" charset="0"/>
                <a:sym typeface="+mn-ea"/>
              </a:rPr>
              <a:t>”,</a:t>
            </a:r>
            <a:r>
              <a:rPr lang="en-US" altLang="en-US" sz="1800" dirty="0">
                <a:latin typeface="Calibri" panose="020F0502020204030204" pitchFamily="34" charset="0"/>
                <a:cs typeface="Calibri" panose="020F0502020204030204" pitchFamily="34" charset="0"/>
                <a:sym typeface="+mn-ea"/>
              </a:rPr>
              <a:t>January</a:t>
            </a:r>
            <a:r>
              <a:rPr lang="en-IN" altLang="en-US" sz="1800" dirty="0">
                <a:latin typeface="Calibri" panose="020F0502020204030204" pitchFamily="34" charset="0"/>
                <a:cs typeface="Calibri" panose="020F0502020204030204" pitchFamily="34" charset="0"/>
                <a:sym typeface="+mn-ea"/>
              </a:rPr>
              <a:t> 2025  </a:t>
            </a:r>
            <a:r>
              <a:rPr lang="en-US" altLang="en-US" sz="1800" dirty="0">
                <a:latin typeface="Calibri" panose="020F0502020204030204" pitchFamily="34" charset="0"/>
                <a:cs typeface="Calibri" panose="020F0502020204030204" pitchFamily="34" charset="0"/>
                <a:sym typeface="+mn-ea"/>
              </a:rPr>
              <a:t>International Journal of Engineering Applied Science and Management</a:t>
            </a:r>
            <a:r>
              <a:rPr lang="en-IN" altLang="en-US" sz="1800" dirty="0">
                <a:latin typeface="Calibri" panose="020F0502020204030204" pitchFamily="34" charset="0"/>
                <a:cs typeface="Calibri" panose="020F0502020204030204" pitchFamily="34" charset="0"/>
                <a:sym typeface="+mn-ea"/>
              </a:rPr>
              <a:t>,</a:t>
            </a:r>
            <a:r>
              <a:rPr lang="en-US" altLang="en-US" sz="1800" dirty="0">
                <a:latin typeface="Calibri" panose="020F0502020204030204" pitchFamily="34" charset="0"/>
                <a:cs typeface="Calibri" panose="020F0502020204030204" pitchFamily="34" charset="0"/>
                <a:sym typeface="+mn-ea"/>
              </a:rPr>
              <a:t>ISSN (Online): 2582-6948</a:t>
            </a:r>
            <a:r>
              <a:rPr lang="en-IN" altLang="en-US" sz="1800" dirty="0">
                <a:latin typeface="Calibri" panose="020F0502020204030204" pitchFamily="34" charset="0"/>
                <a:cs typeface="Calibri" panose="020F0502020204030204" pitchFamily="34" charset="0"/>
                <a:sym typeface="+mn-ea"/>
              </a:rPr>
              <a:t> </a:t>
            </a:r>
            <a:r>
              <a:rPr lang="en-US" altLang="en-US" sz="1800" dirty="0">
                <a:latin typeface="Calibri" panose="020F0502020204030204" pitchFamily="34" charset="0"/>
                <a:cs typeface="Calibri" panose="020F0502020204030204" pitchFamily="34" charset="0"/>
                <a:sym typeface="+mn-ea"/>
              </a:rPr>
              <a:t>Vol. 6 Issue 1</a:t>
            </a:r>
            <a:r>
              <a:rPr lang="en-IN" altLang="en-US" sz="1800" dirty="0">
                <a:latin typeface="Calibri" panose="020F0502020204030204" pitchFamily="34" charset="0"/>
                <a:cs typeface="Calibri" panose="020F0502020204030204" pitchFamily="34" charset="0"/>
                <a:sym typeface="+mn-ea"/>
              </a:rPr>
              <a:t>.</a:t>
            </a:r>
            <a:endParaRPr lang="en-US" altLang="en-US" sz="1800" dirty="0">
              <a:latin typeface="Calibri" panose="020F0502020204030204" pitchFamily="34" charset="0"/>
              <a:cs typeface="Calibri" panose="020F0502020204030204" pitchFamily="34" charset="0"/>
            </a:endParaRPr>
          </a:p>
          <a:p>
            <a:pPr marL="342900" indent="-342900" algn="just">
              <a:buFont typeface="Wingdings" panose="05000000000000000000" charset="0"/>
              <a:buChar char="Ø"/>
            </a:pPr>
            <a:r>
              <a:rPr lang="en-US" altLang="en-US" sz="1800" dirty="0">
                <a:latin typeface="Calibri" panose="020F0502020204030204" pitchFamily="34" charset="0"/>
                <a:cs typeface="Calibri" panose="020F0502020204030204" pitchFamily="34" charset="0"/>
                <a:sym typeface="+mn-ea"/>
              </a:rPr>
              <a:t>Priyanshi </a:t>
            </a:r>
            <a:r>
              <a:rPr lang="en-US" altLang="en-US" sz="1800" dirty="0" err="1">
                <a:latin typeface="Calibri" panose="020F0502020204030204" pitchFamily="34" charset="0"/>
                <a:cs typeface="Calibri" panose="020F0502020204030204" pitchFamily="34" charset="0"/>
                <a:sym typeface="+mn-ea"/>
              </a:rPr>
              <a:t>Tripathia,Pragati</a:t>
            </a:r>
            <a:r>
              <a:rPr lang="en-US" altLang="en-US" sz="1800" dirty="0">
                <a:latin typeface="Calibri" panose="020F0502020204030204" pitchFamily="34" charset="0"/>
                <a:cs typeface="Calibri" panose="020F0502020204030204" pitchFamily="34" charset="0"/>
                <a:sym typeface="+mn-ea"/>
              </a:rPr>
              <a:t> </a:t>
            </a:r>
            <a:r>
              <a:rPr lang="en-US" altLang="en-US" sz="1800" dirty="0" err="1">
                <a:latin typeface="Calibri" panose="020F0502020204030204" pitchFamily="34" charset="0"/>
                <a:cs typeface="Calibri" panose="020F0502020204030204" pitchFamily="34" charset="0"/>
                <a:sym typeface="+mn-ea"/>
              </a:rPr>
              <a:t>Singha,Mantsha</a:t>
            </a:r>
            <a:r>
              <a:rPr lang="en-US" altLang="en-US" sz="1800" dirty="0">
                <a:latin typeface="Calibri" panose="020F0502020204030204" pitchFamily="34" charset="0"/>
                <a:cs typeface="Calibri" panose="020F0502020204030204" pitchFamily="34" charset="0"/>
                <a:sym typeface="+mn-ea"/>
              </a:rPr>
              <a:t> </a:t>
            </a:r>
            <a:r>
              <a:rPr lang="en-US" altLang="en-US" sz="1800" dirty="0" err="1">
                <a:latin typeface="Calibri" panose="020F0502020204030204" pitchFamily="34" charset="0"/>
                <a:cs typeface="Calibri" panose="020F0502020204030204" pitchFamily="34" charset="0"/>
                <a:sym typeface="+mn-ea"/>
              </a:rPr>
              <a:t>Banoa,Komal</a:t>
            </a:r>
            <a:r>
              <a:rPr lang="en-US" altLang="en-US" sz="1800" dirty="0">
                <a:latin typeface="Calibri" panose="020F0502020204030204" pitchFamily="34" charset="0"/>
                <a:cs typeface="Calibri" panose="020F0502020204030204" pitchFamily="34" charset="0"/>
                <a:sym typeface="+mn-ea"/>
              </a:rPr>
              <a:t> </a:t>
            </a:r>
            <a:r>
              <a:rPr lang="en-US" altLang="en-US" sz="1800" dirty="0" err="1">
                <a:latin typeface="Calibri" panose="020F0502020204030204" pitchFamily="34" charset="0"/>
                <a:cs typeface="Calibri" panose="020F0502020204030204" pitchFamily="34" charset="0"/>
                <a:sym typeface="+mn-ea"/>
              </a:rPr>
              <a:t>Sharmaa,Abhishek</a:t>
            </a:r>
            <a:r>
              <a:rPr lang="en-US" altLang="en-US" sz="1800" dirty="0">
                <a:latin typeface="Calibri" panose="020F0502020204030204" pitchFamily="34" charset="0"/>
                <a:cs typeface="Calibri" panose="020F0502020204030204" pitchFamily="34" charset="0"/>
                <a:sym typeface="+mn-ea"/>
              </a:rPr>
              <a:t> Shahib</a:t>
            </a:r>
            <a:r>
              <a:rPr lang="en-IN" altLang="en-US" sz="1800" dirty="0">
                <a:latin typeface="Calibri" panose="020F0502020204030204" pitchFamily="34" charset="0"/>
                <a:cs typeface="Calibri" panose="020F0502020204030204" pitchFamily="34" charset="0"/>
                <a:sym typeface="+mn-ea"/>
              </a:rPr>
              <a:t>,”</a:t>
            </a:r>
            <a:r>
              <a:rPr lang="en-US" altLang="en-US" sz="1800" dirty="0">
                <a:latin typeface="Calibri" panose="020F0502020204030204" pitchFamily="34" charset="0"/>
                <a:cs typeface="Calibri" panose="020F0502020204030204" pitchFamily="34" charset="0"/>
                <a:sym typeface="+mn-ea"/>
              </a:rPr>
              <a:t>A Review on Helmet and Number Plate Detection</a:t>
            </a:r>
            <a:r>
              <a:rPr lang="en-IN" altLang="en-US" sz="1800" dirty="0">
                <a:latin typeface="Calibri" panose="020F0502020204030204" pitchFamily="34" charset="0"/>
                <a:cs typeface="Calibri" panose="020F0502020204030204" pitchFamily="34" charset="0"/>
                <a:sym typeface="+mn-ea"/>
              </a:rPr>
              <a:t>”,</a:t>
            </a:r>
            <a:r>
              <a:rPr lang="en-US" altLang="en-US" sz="1800" dirty="0">
                <a:latin typeface="Calibri" panose="020F0502020204030204" pitchFamily="34" charset="0"/>
                <a:cs typeface="Calibri" panose="020F0502020204030204" pitchFamily="34" charset="0"/>
                <a:sym typeface="+mn-ea"/>
              </a:rPr>
              <a:t>International Journal of Research Publication and Reviews, Vol 4, no 5, pp 2473-2484 May 2023</a:t>
            </a:r>
            <a:r>
              <a:rPr lang="en-IN" altLang="en-US" sz="1800" dirty="0">
                <a:latin typeface="Calibri" panose="020F0502020204030204" pitchFamily="34" charset="0"/>
                <a:cs typeface="Calibri" panose="020F0502020204030204" pitchFamily="34" charset="0"/>
                <a:sym typeface="+mn-ea"/>
              </a:rPr>
              <a:t>.</a:t>
            </a:r>
            <a:endParaRPr lang="en-US" altLang="en-US" sz="1800" dirty="0">
              <a:latin typeface="Calibri" panose="020F0502020204030204" pitchFamily="34" charset="0"/>
              <a:cs typeface="Calibri" panose="020F0502020204030204" pitchFamily="34" charset="0"/>
            </a:endParaRPr>
          </a:p>
          <a:p>
            <a:pPr marL="342900" indent="-342900" algn="just">
              <a:buFont typeface="Wingdings" panose="05000000000000000000" charset="0"/>
              <a:buChar char="Ø"/>
            </a:pPr>
            <a:r>
              <a:rPr lang="en-US" altLang="en-US" sz="1800" dirty="0">
                <a:latin typeface="Calibri" panose="020F0502020204030204" pitchFamily="34" charset="0"/>
                <a:cs typeface="Calibri" panose="020F0502020204030204" pitchFamily="34" charset="0"/>
                <a:sym typeface="+mn-ea"/>
              </a:rPr>
              <a:t>A. V. Raju and K. N. A. Rao</a:t>
            </a:r>
            <a:r>
              <a:rPr lang="en-IN" altLang="en-US" sz="1800" dirty="0">
                <a:latin typeface="Calibri" panose="020F0502020204030204" pitchFamily="34" charset="0"/>
                <a:cs typeface="Calibri" panose="020F0502020204030204" pitchFamily="34" charset="0"/>
                <a:sym typeface="+mn-ea"/>
              </a:rPr>
              <a:t> “</a:t>
            </a:r>
            <a:r>
              <a:rPr lang="en-US" altLang="en-US" sz="1800" dirty="0">
                <a:latin typeface="Calibri" panose="020F0502020204030204" pitchFamily="34" charset="0"/>
                <a:cs typeface="Calibri" panose="020F0502020204030204" pitchFamily="34" charset="0"/>
                <a:sym typeface="+mn-ea"/>
              </a:rPr>
              <a:t>Efficient License Plate Recognition Using YOLO Object </a:t>
            </a:r>
            <a:r>
              <a:rPr lang="en-US" altLang="en-US" sz="1800" dirty="0" err="1">
                <a:latin typeface="Calibri" panose="020F0502020204030204" pitchFamily="34" charset="0"/>
                <a:cs typeface="Calibri" panose="020F0502020204030204" pitchFamily="34" charset="0"/>
                <a:sym typeface="+mn-ea"/>
              </a:rPr>
              <a:t>Detectionand</a:t>
            </a:r>
            <a:r>
              <a:rPr lang="en-US" altLang="en-US" sz="1800" dirty="0">
                <a:latin typeface="Calibri" panose="020F0502020204030204" pitchFamily="34" charset="0"/>
                <a:cs typeface="Calibri" panose="020F0502020204030204" pitchFamily="34" charset="0"/>
                <a:sym typeface="+mn-ea"/>
              </a:rPr>
              <a:t> Optical Character Recognition</a:t>
            </a:r>
            <a:r>
              <a:rPr lang="en-IN" altLang="en-US" sz="1800" dirty="0">
                <a:latin typeface="Calibri" panose="020F0502020204030204" pitchFamily="34" charset="0"/>
                <a:cs typeface="Calibri" panose="020F0502020204030204" pitchFamily="34" charset="0"/>
                <a:sym typeface="+mn-ea"/>
              </a:rPr>
              <a:t>” 2021.</a:t>
            </a:r>
            <a:endParaRPr lang="en-US" altLang="en-US" sz="1800" dirty="0">
              <a:latin typeface="Calibri" panose="020F0502020204030204" pitchFamily="34" charset="0"/>
              <a:cs typeface="Calibri" panose="020F0502020204030204" pitchFamily="34" charset="0"/>
            </a:endParaRPr>
          </a:p>
          <a:p>
            <a:pPr marL="0" indent="0">
              <a:buNone/>
            </a:pPr>
            <a:endParaRPr lang="en-US" sz="1800"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 y="365125"/>
            <a:ext cx="10104120" cy="685800"/>
          </a:xfrm>
        </p:spPr>
        <p:txBody>
          <a:bodyPr>
            <a:noAutofit/>
          </a:bodyPr>
          <a:lstStyle/>
          <a:p>
            <a:r>
              <a:rPr lang="en-US" sz="4000" dirty="0">
                <a:latin typeface="Cambria" panose="02040503050406030204" pitchFamily="18" charset="0"/>
                <a:ea typeface="Cambria" panose="02040503050406030204" pitchFamily="18" charset="0"/>
              </a:rPr>
              <a:t>Problem Formulation with Objectives</a:t>
            </a:r>
            <a:endParaRPr lang="en-IN" sz="4000"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20624" y="1403498"/>
            <a:ext cx="10719816" cy="4509622"/>
          </a:xfrm>
        </p:spPr>
        <p:txBody>
          <a:bodyPr>
            <a:normAutofit fontScale="95000"/>
          </a:bodyPr>
          <a:lstStyle/>
          <a:p>
            <a:pPr marL="0" indent="0" algn="just">
              <a:buNone/>
            </a:pPr>
            <a:r>
              <a:rPr lang="en-US" sz="2100" b="1" dirty="0">
                <a:latin typeface="Cambria" panose="02040503050406030204" pitchFamily="18" charset="0"/>
                <a:ea typeface="Cambria" panose="02040503050406030204" pitchFamily="18" charset="0"/>
                <a:cs typeface="Calibri" panose="020F0502020204030204" pitchFamily="34" charset="0"/>
              </a:rPr>
              <a:t>Problem Overview:</a:t>
            </a:r>
            <a:endParaRPr lang="en-US" sz="2100" b="1"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altLang="en-US" sz="1900" dirty="0">
                <a:latin typeface="Calibri" panose="020F0502020204030204" pitchFamily="34" charset="0"/>
                <a:ea typeface="Calibri" panose="020F0502020204030204" pitchFamily="34" charset="0"/>
                <a:cs typeface="Calibri" panose="020F0502020204030204" pitchFamily="34" charset="0"/>
              </a:rPr>
              <a:t>Traffic violations, especially riders not wearing helmets, are a major cause of road accidents and fatalities. Manual enforcement of helmet laws is inefficient, time-consuming, and prone to human error. Additionally, tracking and identifying violators is difficult without an automated system. To enhance road safety, a real-time detection system is needed to automatically identify helmetless riders and extract their number plates for enforcement actions.</a:t>
            </a:r>
            <a:endParaRPr lang="en-US" altLang="en-US" sz="19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2100" b="1" dirty="0">
                <a:latin typeface="Cambria" panose="02040503050406030204" pitchFamily="18" charset="0"/>
                <a:ea typeface="Cambria" panose="02040503050406030204" pitchFamily="18" charset="0"/>
                <a:cs typeface="Calibri" panose="020F0502020204030204" pitchFamily="34" charset="0"/>
              </a:rPr>
              <a:t>Problem Definition:</a:t>
            </a:r>
            <a:endParaRPr lang="en-US" sz="2100" b="1" dirty="0">
              <a:latin typeface="Cambria" panose="02040503050406030204" pitchFamily="18" charset="0"/>
              <a:ea typeface="Cambria" panose="02040503050406030204" pitchFamily="18" charset="0"/>
              <a:cs typeface="Calibri" panose="020F0502020204030204" pitchFamily="34" charset="0"/>
            </a:endParaRPr>
          </a:p>
          <a:p>
            <a:pPr marL="0" indent="0" algn="just">
              <a:buNone/>
            </a:pPr>
            <a:r>
              <a:rPr lang="en-US" altLang="en-US" sz="1900" dirty="0">
                <a:latin typeface="Calibri" panose="020F0502020204030204" pitchFamily="34" charset="0"/>
                <a:ea typeface="Calibri" panose="020F0502020204030204" pitchFamily="34" charset="0"/>
                <a:cs typeface="Calibri" panose="020F0502020204030204" pitchFamily="34" charset="0"/>
              </a:rPr>
              <a:t>The project aims to develop an  automated system that can</a:t>
            </a:r>
            <a:r>
              <a:rPr lang="en-IN" altLang="en-US" sz="1900" dirty="0">
                <a:latin typeface="Calibri" panose="020F0502020204030204" pitchFamily="34" charset="0"/>
                <a:ea typeface="Calibri" panose="020F0502020204030204" pitchFamily="34" charset="0"/>
                <a:cs typeface="Calibri" panose="020F0502020204030204" pitchFamily="34" charset="0"/>
              </a:rPr>
              <a:t> d</a:t>
            </a:r>
            <a:r>
              <a:rPr lang="en-US" altLang="en-US" sz="1900" dirty="0">
                <a:latin typeface="Calibri" panose="020F0502020204030204" pitchFamily="34" charset="0"/>
                <a:ea typeface="Calibri" panose="020F0502020204030204" pitchFamily="34" charset="0"/>
                <a:cs typeface="Calibri" panose="020F0502020204030204" pitchFamily="34" charset="0"/>
              </a:rPr>
              <a:t>etect motorcycle riders without helmets in real-time using YOLOv8</a:t>
            </a:r>
            <a:r>
              <a:rPr lang="en-IN" altLang="en-US" sz="1900" dirty="0">
                <a:latin typeface="Calibri" panose="020F0502020204030204" pitchFamily="34" charset="0"/>
                <a:ea typeface="Calibri" panose="020F0502020204030204" pitchFamily="34" charset="0"/>
                <a:cs typeface="Calibri" panose="020F0502020204030204" pitchFamily="34" charset="0"/>
              </a:rPr>
              <a:t> and i</a:t>
            </a:r>
            <a:r>
              <a:rPr lang="en-US" altLang="en-US" sz="1900" dirty="0">
                <a:latin typeface="Calibri" panose="020F0502020204030204" pitchFamily="34" charset="0"/>
                <a:ea typeface="Calibri" panose="020F0502020204030204" pitchFamily="34" charset="0"/>
                <a:cs typeface="Calibri" panose="020F0502020204030204" pitchFamily="34" charset="0"/>
              </a:rPr>
              <a:t>dentify the vehicle’s number plate using deep learning and OCR (Optical Character Recognition).Store violation details to assist traffic authorities in enforcing helmet laws.Improve road safety by ensuring effective law enforcement with minimal human intervention.</a:t>
            </a:r>
            <a:endParaRPr lang="en-US" altLang="en-US" sz="19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alt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a:p>
            <a:pPr marL="0" indent="0">
              <a:buNone/>
            </a:pPr>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Cambria" panose="02040503050406030204" pitchFamily="18" charset="0"/>
                <a:ea typeface="Cambria" panose="02040503050406030204" pitchFamily="18" charset="0"/>
              </a:rPr>
              <a:t>Design Methodology</a:t>
            </a:r>
            <a:endParaRPr lang="en-IN" sz="3600" dirty="0">
              <a:latin typeface="Cambria" panose="02040503050406030204" pitchFamily="18" charset="0"/>
              <a:ea typeface="Cambria" panose="02040503050406030204" pitchFamily="18" charset="0"/>
            </a:endParaRPr>
          </a:p>
        </p:txBody>
      </p:sp>
      <p:sp>
        <p:nvSpPr>
          <p:cNvPr id="3" name="Content Placeholder 2"/>
          <p:cNvSpPr>
            <a:spLocks noGrp="1"/>
          </p:cNvSpPr>
          <p:nvPr>
            <p:ph sz="half" idx="1"/>
          </p:nvPr>
        </p:nvSpPr>
        <p:spPr/>
        <p:txBody>
          <a:bodyPr>
            <a:normAutofit/>
          </a:bodyPr>
          <a:lstStyle/>
          <a:p>
            <a:pPr marL="0" indent="0">
              <a:buNone/>
            </a:pPr>
            <a:r>
              <a:rPr lang="en-US" altLang="en-US" dirty="0"/>
              <a:t>       </a:t>
            </a:r>
            <a:endParaRPr lang="en-US" altLang="en-US" dirty="0"/>
          </a:p>
        </p:txBody>
      </p:sp>
      <p:sp>
        <p:nvSpPr>
          <p:cNvPr id="4" name="Slide Number Placeholder 3"/>
          <p:cNvSpPr>
            <a:spLocks noGrp="1"/>
          </p:cNvSpPr>
          <p:nvPr>
            <p:ph type="sldNum" sz="quarter" idx="12"/>
          </p:nvPr>
        </p:nvSpPr>
        <p:spPr/>
        <p:txBody>
          <a:bodyPr/>
          <a:lstStyle/>
          <a:p>
            <a:fld id="{3A4F6043-7A67-491B-98BC-F933DED7226D}" type="slidenum">
              <a:rPr lang="en-US" smtClean="0"/>
            </a:fld>
            <a:endParaRPr lang="en-US" dirty="0"/>
          </a:p>
        </p:txBody>
      </p:sp>
      <p:sp>
        <p:nvSpPr>
          <p:cNvPr id="6" name="Content Placeholder 5"/>
          <p:cNvSpPr>
            <a:spLocks noGrp="1"/>
          </p:cNvSpPr>
          <p:nvPr>
            <p:ph sz="half" idx="2"/>
          </p:nvPr>
        </p:nvSpPr>
        <p:spPr/>
        <p:txBody>
          <a:bodyPr/>
          <a:lstStyle/>
          <a:p>
            <a:endParaRPr lang="en-IN"/>
          </a:p>
        </p:txBody>
      </p:sp>
      <p:pic>
        <p:nvPicPr>
          <p:cNvPr id="9" name="Picture 8"/>
          <p:cNvPicPr>
            <a:picLocks noChangeAspect="1"/>
          </p:cNvPicPr>
          <p:nvPr/>
        </p:nvPicPr>
        <p:blipFill>
          <a:blip r:embed="rId1"/>
          <a:stretch>
            <a:fillRect/>
          </a:stretch>
        </p:blipFill>
        <p:spPr>
          <a:xfrm>
            <a:off x="262269" y="1601972"/>
            <a:ext cx="11240883" cy="44420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latin typeface="Cambria" panose="02040503050406030204" pitchFamily="18" charset="0"/>
                <a:ea typeface="Cambria" panose="02040503050406030204" pitchFamily="18" charset="0"/>
                <a:sym typeface="+mn-ea"/>
              </a:rPr>
              <a:t>Activity Diagram</a:t>
            </a:r>
            <a:endParaRPr lang="en-IN" altLang="en-US" dirty="0">
              <a:latin typeface="Cambria" panose="02040503050406030204" pitchFamily="18" charset="0"/>
              <a:ea typeface="Cambria" panose="02040503050406030204" pitchFamily="18" charset="0"/>
              <a:sym typeface="+mn-ea"/>
            </a:endParaRPr>
          </a:p>
        </p:txBody>
      </p:sp>
      <p:sp>
        <p:nvSpPr>
          <p:cNvPr id="5" name="Slide Number Placeholder 4"/>
          <p:cNvSpPr>
            <a:spLocks noGrp="1"/>
          </p:cNvSpPr>
          <p:nvPr>
            <p:ph type="sldNum" sz="quarter" idx="12"/>
          </p:nvPr>
        </p:nvSpPr>
        <p:spPr/>
        <p:txBody>
          <a:bodyPr/>
          <a:p>
            <a:fld id="{3A4F6043-7A67-491B-98BC-F933DED7226D}" type="slidenum">
              <a:rPr lang="en-US" smtClean="0"/>
            </a:fld>
            <a:endParaRPr lang="en-US" dirty="0"/>
          </a:p>
        </p:txBody>
      </p:sp>
      <p:sp>
        <p:nvSpPr>
          <p:cNvPr id="7" name="Content Placeholder 6"/>
          <p:cNvSpPr>
            <a:spLocks noGrp="1"/>
          </p:cNvSpPr>
          <p:nvPr>
            <p:ph sz="half" idx="2"/>
          </p:nvPr>
        </p:nvSpPr>
        <p:spPr/>
        <p:txBody>
          <a:bodyPr/>
          <a:p>
            <a:endParaRPr lang="en-US"/>
          </a:p>
        </p:txBody>
      </p:sp>
      <p:pic>
        <p:nvPicPr>
          <p:cNvPr id="6" name="Content Placeholder 5" descr="Screenshot 2025-03-19 083028"/>
          <p:cNvPicPr>
            <a:picLocks noChangeAspect="1"/>
          </p:cNvPicPr>
          <p:nvPr>
            <p:ph sz="half" idx="1"/>
          </p:nvPr>
        </p:nvPicPr>
        <p:blipFill>
          <a:blip r:embed="rId1"/>
          <a:stretch>
            <a:fillRect/>
          </a:stretch>
        </p:blipFill>
        <p:spPr>
          <a:xfrm>
            <a:off x="202565" y="1531620"/>
            <a:ext cx="11455400" cy="4997450"/>
          </a:xfrm>
          <a:prstGeom prst="rect">
            <a:avLst/>
          </a:prstGeom>
        </p:spPr>
      </p:pic>
    </p:spTree>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CFBFAD-0D5C-4560-A0B6-6D94F8C67324}">
  <ds:schemaRefs/>
</ds:datastoreItem>
</file>

<file path=customXml/itemProps2.xml><?xml version="1.0" encoding="utf-8"?>
<ds:datastoreItem xmlns:ds="http://schemas.openxmlformats.org/officeDocument/2006/customXml" ds:itemID="{8666BB56-E71F-413C-A17E-3C61B4BD4737}">
  <ds:schemaRefs/>
</ds:datastoreItem>
</file>

<file path=customXml/itemProps3.xml><?xml version="1.0" encoding="utf-8"?>
<ds:datastoreItem xmlns:ds="http://schemas.openxmlformats.org/officeDocument/2006/customXml" ds:itemID="{CD6D0E89-8FE5-4564-B75D-6D6A80E92650}">
  <ds:schemaRefs/>
</ds:datastoreItem>
</file>

<file path=docProps/app.xml><?xml version="1.0" encoding="utf-8"?>
<Properties xmlns="http://schemas.openxmlformats.org/officeDocument/2006/extended-properties" xmlns:vt="http://schemas.openxmlformats.org/officeDocument/2006/docPropsVTypes">
  <Template>OffsetVTI</Template>
  <TotalTime>0</TotalTime>
  <Words>6342</Words>
  <Application>WPS Presentation</Application>
  <PresentationFormat>Widescreen</PresentationFormat>
  <Paragraphs>166</Paragraphs>
  <Slides>14</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Wingdings 2</vt:lpstr>
      <vt:lpstr>Dante (Headings)2</vt:lpstr>
      <vt:lpstr>Segoe Print</vt:lpstr>
      <vt:lpstr>Old English Text MT</vt:lpstr>
      <vt:lpstr>Constantia</vt:lpstr>
      <vt:lpstr>Calibri</vt:lpstr>
      <vt:lpstr>Cambria</vt:lpstr>
      <vt:lpstr>Wingdings</vt:lpstr>
      <vt:lpstr>Dante</vt:lpstr>
      <vt:lpstr>Microsoft YaHei</vt:lpstr>
      <vt:lpstr>Arial Unicode MS</vt:lpstr>
      <vt:lpstr>OffsetVTI</vt:lpstr>
      <vt:lpstr>PowerPoint 演示文稿</vt:lpstr>
      <vt:lpstr>Agenda</vt:lpstr>
      <vt:lpstr>Problem Statement and Objectives </vt:lpstr>
      <vt:lpstr>Engineering Knowledge</vt:lpstr>
      <vt:lpstr>Analysis</vt:lpstr>
      <vt:lpstr> Literature Review </vt:lpstr>
      <vt:lpstr>Problem Formulation with Objectives</vt:lpstr>
      <vt:lpstr>Design Methodology</vt:lpstr>
      <vt:lpstr>PowerPoint 演示文稿</vt:lpstr>
      <vt:lpstr>PowerPoint 演示文稿</vt:lpstr>
      <vt:lpstr>PowerPoint 演示文稿</vt:lpstr>
      <vt:lpstr>Planning of Project and Teamwork</vt:lpstr>
      <vt:lpstr>Hardware and Software Requirements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Venkata Balaji Ravipati</cp:lastModifiedBy>
  <cp:revision>8</cp:revision>
  <dcterms:created xsi:type="dcterms:W3CDTF">2024-01-08T20:32:00Z</dcterms:created>
  <dcterms:modified xsi:type="dcterms:W3CDTF">2025-03-20T06:14:26Z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F68920AD5D6F40DBB6ACD6E17A163300_12</vt:lpwstr>
  </property>
  <property fmtid="{D5CDD505-2E9C-101B-9397-08002B2CF9AE}" pid="4" name="KSOProductBuildVer">
    <vt:lpwstr>1033-12.2.0.20326</vt:lpwstr>
  </property>
</Properties>
</file>