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EACACF2-705F-49AE-B4C5-3427A9200372}"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5604EA-628F-4447-A221-91BE3C855B34}" type="slidenum">
              <a:rPr lang="en-IN" smtClean="0"/>
              <a:t>‹#›</a:t>
            </a:fld>
            <a:endParaRPr lang="en-IN"/>
          </a:p>
        </p:txBody>
      </p:sp>
    </p:spTree>
    <p:extLst>
      <p:ext uri="{BB962C8B-B14F-4D97-AF65-F5344CB8AC3E}">
        <p14:creationId xmlns:p14="http://schemas.microsoft.com/office/powerpoint/2010/main" val="3730899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EACACF2-705F-49AE-B4C5-3427A9200372}"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5604EA-628F-4447-A221-91BE3C855B34}" type="slidenum">
              <a:rPr lang="en-IN" smtClean="0"/>
              <a:t>‹#›</a:t>
            </a:fld>
            <a:endParaRPr lang="en-IN"/>
          </a:p>
        </p:txBody>
      </p:sp>
    </p:spTree>
    <p:extLst>
      <p:ext uri="{BB962C8B-B14F-4D97-AF65-F5344CB8AC3E}">
        <p14:creationId xmlns:p14="http://schemas.microsoft.com/office/powerpoint/2010/main" val="226926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EACACF2-705F-49AE-B4C5-3427A9200372}"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5604EA-628F-4447-A221-91BE3C855B34}" type="slidenum">
              <a:rPr lang="en-IN" smtClean="0"/>
              <a:t>‹#›</a:t>
            </a:fld>
            <a:endParaRPr lang="en-IN"/>
          </a:p>
        </p:txBody>
      </p:sp>
    </p:spTree>
    <p:extLst>
      <p:ext uri="{BB962C8B-B14F-4D97-AF65-F5344CB8AC3E}">
        <p14:creationId xmlns:p14="http://schemas.microsoft.com/office/powerpoint/2010/main" val="3978706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EACACF2-705F-49AE-B4C5-3427A9200372}"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5604EA-628F-4447-A221-91BE3C855B34}" type="slidenum">
              <a:rPr lang="en-IN" smtClean="0"/>
              <a:t>‹#›</a:t>
            </a:fld>
            <a:endParaRPr lang="en-IN"/>
          </a:p>
        </p:txBody>
      </p:sp>
    </p:spTree>
    <p:extLst>
      <p:ext uri="{BB962C8B-B14F-4D97-AF65-F5344CB8AC3E}">
        <p14:creationId xmlns:p14="http://schemas.microsoft.com/office/powerpoint/2010/main" val="2021606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ACACF2-705F-49AE-B4C5-3427A9200372}"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5604EA-628F-4447-A221-91BE3C855B34}" type="slidenum">
              <a:rPr lang="en-IN" smtClean="0"/>
              <a:t>‹#›</a:t>
            </a:fld>
            <a:endParaRPr lang="en-IN"/>
          </a:p>
        </p:txBody>
      </p:sp>
    </p:spTree>
    <p:extLst>
      <p:ext uri="{BB962C8B-B14F-4D97-AF65-F5344CB8AC3E}">
        <p14:creationId xmlns:p14="http://schemas.microsoft.com/office/powerpoint/2010/main" val="897195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EACACF2-705F-49AE-B4C5-3427A9200372}" type="datetimeFigureOut">
              <a:rPr lang="en-IN" smtClean="0"/>
              <a:t>12-08-2024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5604EA-628F-4447-A221-91BE3C855B34}" type="slidenum">
              <a:rPr lang="en-IN" smtClean="0"/>
              <a:t>‹#›</a:t>
            </a:fld>
            <a:endParaRPr lang="en-IN"/>
          </a:p>
        </p:txBody>
      </p:sp>
    </p:spTree>
    <p:extLst>
      <p:ext uri="{BB962C8B-B14F-4D97-AF65-F5344CB8AC3E}">
        <p14:creationId xmlns:p14="http://schemas.microsoft.com/office/powerpoint/2010/main" val="536963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EACACF2-705F-49AE-B4C5-3427A9200372}" type="datetimeFigureOut">
              <a:rPr lang="en-IN" smtClean="0"/>
              <a:t>12-08-2024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5604EA-628F-4447-A221-91BE3C855B34}" type="slidenum">
              <a:rPr lang="en-IN" smtClean="0"/>
              <a:t>‹#›</a:t>
            </a:fld>
            <a:endParaRPr lang="en-IN"/>
          </a:p>
        </p:txBody>
      </p:sp>
    </p:spTree>
    <p:extLst>
      <p:ext uri="{BB962C8B-B14F-4D97-AF65-F5344CB8AC3E}">
        <p14:creationId xmlns:p14="http://schemas.microsoft.com/office/powerpoint/2010/main" val="3035072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EACACF2-705F-49AE-B4C5-3427A9200372}" type="datetimeFigureOut">
              <a:rPr lang="en-IN" smtClean="0"/>
              <a:t>12-08-2024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5604EA-628F-4447-A221-91BE3C855B34}" type="slidenum">
              <a:rPr lang="en-IN" smtClean="0"/>
              <a:t>‹#›</a:t>
            </a:fld>
            <a:endParaRPr lang="en-IN"/>
          </a:p>
        </p:txBody>
      </p:sp>
    </p:spTree>
    <p:extLst>
      <p:ext uri="{BB962C8B-B14F-4D97-AF65-F5344CB8AC3E}">
        <p14:creationId xmlns:p14="http://schemas.microsoft.com/office/powerpoint/2010/main" val="409223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ACACF2-705F-49AE-B4C5-3427A9200372}" type="datetimeFigureOut">
              <a:rPr lang="en-IN" smtClean="0"/>
              <a:t>12-08-2024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5604EA-628F-4447-A221-91BE3C855B34}" type="slidenum">
              <a:rPr lang="en-IN" smtClean="0"/>
              <a:t>‹#›</a:t>
            </a:fld>
            <a:endParaRPr lang="en-IN"/>
          </a:p>
        </p:txBody>
      </p:sp>
    </p:spTree>
    <p:extLst>
      <p:ext uri="{BB962C8B-B14F-4D97-AF65-F5344CB8AC3E}">
        <p14:creationId xmlns:p14="http://schemas.microsoft.com/office/powerpoint/2010/main" val="3539943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EACACF2-705F-49AE-B4C5-3427A9200372}" type="datetimeFigureOut">
              <a:rPr lang="en-IN" smtClean="0"/>
              <a:t>12-08-2024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5604EA-628F-4447-A221-91BE3C855B34}" type="slidenum">
              <a:rPr lang="en-IN" smtClean="0"/>
              <a:t>‹#›</a:t>
            </a:fld>
            <a:endParaRPr lang="en-IN"/>
          </a:p>
        </p:txBody>
      </p:sp>
    </p:spTree>
    <p:extLst>
      <p:ext uri="{BB962C8B-B14F-4D97-AF65-F5344CB8AC3E}">
        <p14:creationId xmlns:p14="http://schemas.microsoft.com/office/powerpoint/2010/main" val="1612839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EACACF2-705F-49AE-B4C5-3427A9200372}" type="datetimeFigureOut">
              <a:rPr lang="en-IN" smtClean="0"/>
              <a:t>12-08-2024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5604EA-628F-4447-A221-91BE3C855B34}" type="slidenum">
              <a:rPr lang="en-IN" smtClean="0"/>
              <a:t>‹#›</a:t>
            </a:fld>
            <a:endParaRPr lang="en-IN"/>
          </a:p>
        </p:txBody>
      </p:sp>
    </p:spTree>
    <p:extLst>
      <p:ext uri="{BB962C8B-B14F-4D97-AF65-F5344CB8AC3E}">
        <p14:creationId xmlns:p14="http://schemas.microsoft.com/office/powerpoint/2010/main" val="133778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ACACF2-705F-49AE-B4C5-3427A9200372}" type="datetimeFigureOut">
              <a:rPr lang="en-IN" smtClean="0"/>
              <a:t>12-08-2024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5604EA-628F-4447-A221-91BE3C855B34}" type="slidenum">
              <a:rPr lang="en-IN" smtClean="0"/>
              <a:t>‹#›</a:t>
            </a:fld>
            <a:endParaRPr lang="en-IN"/>
          </a:p>
        </p:txBody>
      </p:sp>
    </p:spTree>
    <p:extLst>
      <p:ext uri="{BB962C8B-B14F-4D97-AF65-F5344CB8AC3E}">
        <p14:creationId xmlns:p14="http://schemas.microsoft.com/office/powerpoint/2010/main" val="894902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Experiment-3</a:t>
            </a:r>
            <a:endParaRPr lang="en-IN" dirty="0"/>
          </a:p>
        </p:txBody>
      </p:sp>
      <p:sp>
        <p:nvSpPr>
          <p:cNvPr id="3" name="Subtitle 2"/>
          <p:cNvSpPr>
            <a:spLocks noGrp="1"/>
          </p:cNvSpPr>
          <p:nvPr>
            <p:ph type="subTitle" idx="1"/>
          </p:nvPr>
        </p:nvSpPr>
        <p:spPr/>
        <p:txBody>
          <a:bodyPr>
            <a:normAutofit/>
          </a:bodyPr>
          <a:lstStyle/>
          <a:p>
            <a:r>
              <a:rPr lang="en-US" sz="4000" b="1" dirty="0">
                <a:latin typeface="Times New Roman" panose="02020603050405020304" pitchFamily="18" charset="0"/>
                <a:cs typeface="Times New Roman" panose="02020603050405020304" pitchFamily="18" charset="0"/>
              </a:rPr>
              <a:t>Simulate</a:t>
            </a:r>
            <a:r>
              <a:rPr lang="en-US" sz="4000" dirty="0">
                <a:latin typeface="Times New Roman" panose="02020603050405020304" pitchFamily="18" charset="0"/>
                <a:cs typeface="Times New Roman" panose="02020603050405020304" pitchFamily="18" charset="0"/>
              </a:rPr>
              <a:t> cross correlation and autocorrelation on discrete time signals.</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1027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What is Correlation?</a:t>
            </a:r>
            <a:r>
              <a:rPr lang="en-IN" dirty="0"/>
              <a:t/>
            </a:r>
            <a:br>
              <a:rPr lang="en-IN" dirty="0"/>
            </a:br>
            <a:endParaRPr lang="en-IN"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a:t>
            </a:r>
            <a:r>
              <a:rPr lang="en-US" i="1" dirty="0">
                <a:latin typeface="Times New Roman" panose="02020603050405020304" pitchFamily="18" charset="0"/>
                <a:cs typeface="Times New Roman" panose="02020603050405020304" pitchFamily="18" charset="0"/>
              </a:rPr>
              <a:t>correlation</a:t>
            </a:r>
            <a:r>
              <a:rPr lang="en-US" dirty="0">
                <a:latin typeface="Times New Roman" panose="02020603050405020304" pitchFamily="18" charset="0"/>
                <a:cs typeface="Times New Roman" panose="02020603050405020304" pitchFamily="18" charset="0"/>
              </a:rPr>
              <a:t> of two functions or signals or waveforms is defined as the measure of similarity between those signals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They are widely used in various applications, such as signal processing, image processing, and pattern recognition.</a:t>
            </a:r>
            <a:endParaRPr lang="en-IN"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There are two types of correlations −</a:t>
            </a:r>
          </a:p>
          <a:p>
            <a:r>
              <a:rPr lang="en-US" dirty="0">
                <a:latin typeface="Times New Roman" panose="02020603050405020304" pitchFamily="18" charset="0"/>
                <a:cs typeface="Times New Roman" panose="02020603050405020304" pitchFamily="18" charset="0"/>
              </a:rPr>
              <a:t>Cross-correlation</a:t>
            </a:r>
          </a:p>
          <a:p>
            <a:r>
              <a:rPr lang="en-US" dirty="0">
                <a:latin typeface="Times New Roman" panose="02020603050405020304" pitchFamily="18" charset="0"/>
                <a:cs typeface="Times New Roman" panose="02020603050405020304" pitchFamily="18" charset="0"/>
              </a:rPr>
              <a:t>Autocorrelation</a:t>
            </a:r>
          </a:p>
        </p:txBody>
      </p:sp>
    </p:spTree>
    <p:extLst>
      <p:ext uri="{BB962C8B-B14F-4D97-AF65-F5344CB8AC3E}">
        <p14:creationId xmlns:p14="http://schemas.microsoft.com/office/powerpoint/2010/main" val="3023474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Cross-correlation</a:t>
            </a: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cross-correlation between two different signals or functions or waveforms is defined as the measure of similarity or coherence between one signal and the time-delayed version of another signal. The cross-correlation between two different signals indicates the degree of relatedness between one signal and the time-delayed version of another signal</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There are also many applications of signal </a:t>
            </a:r>
            <a:r>
              <a:rPr lang="en-US" dirty="0" err="1" smtClean="0">
                <a:latin typeface="Times New Roman" panose="02020603050405020304" pitchFamily="18" charset="0"/>
                <a:cs typeface="Times New Roman" panose="02020603050405020304" pitchFamily="18" charset="0"/>
              </a:rPr>
              <a:t>crosscorrelation</a:t>
            </a:r>
            <a:r>
              <a:rPr lang="en-US" dirty="0" smtClean="0">
                <a:latin typeface="Times New Roman" panose="02020603050405020304" pitchFamily="18" charset="0"/>
                <a:cs typeface="Times New Roman" panose="02020603050405020304" pitchFamily="18" charset="0"/>
              </a:rPr>
              <a:t> in signal processing systems, especially when the signal is corrupted by another undesirable signal (noise) so that the signal estimation (detection) from a noisy signal has to be performed.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32424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Autocorrelation</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autocorrelation function is defined as the measure of similarity or coherence between a signal and its time delayed version. Therefore, the autocorrelation is the correlation of a signal with itself</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Physically, signal autocorrelation indicates how the signal energy (power) is distributed within the signal, and as such is used to measure the signal power. Typical applications of signal autocorrelation are in radar, sonar, satellite, and wireless communications systems. Devices that measure signal power using signal correlation are known as signal correlators.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0858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2"/>
          <a:srcRect l="32564" t="30625" r="11916" b="27124"/>
          <a:stretch/>
        </p:blipFill>
        <p:spPr>
          <a:xfrm>
            <a:off x="535576" y="365125"/>
            <a:ext cx="11358857" cy="4860018"/>
          </a:xfrm>
          <a:prstGeom prst="rect">
            <a:avLst/>
          </a:prstGeom>
        </p:spPr>
      </p:pic>
    </p:spTree>
    <p:extLst>
      <p:ext uri="{BB962C8B-B14F-4D97-AF65-F5344CB8AC3E}">
        <p14:creationId xmlns:p14="http://schemas.microsoft.com/office/powerpoint/2010/main" val="3402101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Flowchart/Steps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flowchart for the program will consist of the following steps</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Define two discrete-time signals (signal 1 and signal 2) or use the same signal for autocorrelation.</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Compute the cross-correlation of the two signals or the autocorrelation of a single signal.</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Plot and display the cross-correlation or autocorrelation signal.</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Save the cross-correlation or autocorrelation signal (optional).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0271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a:t>
            </a:r>
            <a:endParaRPr lang="en-IN" dirty="0"/>
          </a:p>
        </p:txBody>
      </p:sp>
      <p:sp>
        <p:nvSpPr>
          <p:cNvPr id="3" name="Content Placeholder 2"/>
          <p:cNvSpPr>
            <a:spLocks noGrp="1"/>
          </p:cNvSpPr>
          <p:nvPr>
            <p:ph idx="1"/>
          </p:nvPr>
        </p:nvSpPr>
        <p:spPr>
          <a:xfrm>
            <a:off x="838200" y="1825625"/>
            <a:ext cx="5536474" cy="4351338"/>
          </a:xfrm>
        </p:spPr>
        <p:txBody>
          <a:bodyPr>
            <a:normAutofit fontScale="62500" lnSpcReduction="20000"/>
          </a:bodyPr>
          <a:lstStyle/>
          <a:p>
            <a:pPr marL="0" indent="0">
              <a:buNone/>
            </a:pPr>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as np</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matplotlib.pyplot</a:t>
            </a:r>
            <a:r>
              <a:rPr lang="en-US" dirty="0">
                <a:latin typeface="Times New Roman" panose="02020603050405020304" pitchFamily="18" charset="0"/>
                <a:cs typeface="Times New Roman" panose="02020603050405020304" pitchFamily="18" charset="0"/>
              </a:rPr>
              <a:t> as </a:t>
            </a:r>
            <a:r>
              <a:rPr lang="en-US" dirty="0" err="1">
                <a:latin typeface="Times New Roman" panose="02020603050405020304" pitchFamily="18" charset="0"/>
                <a:cs typeface="Times New Roman" panose="02020603050405020304" pitchFamily="18" charset="0"/>
              </a:rPr>
              <a:t>plt</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def</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cross_correlation</a:t>
            </a:r>
            <a:r>
              <a:rPr lang="en-US" dirty="0">
                <a:latin typeface="Times New Roman" panose="02020603050405020304" pitchFamily="18" charset="0"/>
                <a:cs typeface="Times New Roman" panose="02020603050405020304" pitchFamily="18" charset="0"/>
              </a:rPr>
              <a:t>(signal1, signal2):</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 Compute the cross-correlation</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cross_corr</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np.correlate</a:t>
            </a:r>
            <a:r>
              <a:rPr lang="en-US" dirty="0">
                <a:latin typeface="Times New Roman" panose="02020603050405020304" pitchFamily="18" charset="0"/>
                <a:cs typeface="Times New Roman" panose="02020603050405020304" pitchFamily="18" charset="0"/>
              </a:rPr>
              <a:t>(signal1, signal2, mode='full')</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return </a:t>
            </a:r>
            <a:r>
              <a:rPr lang="en-US" dirty="0" err="1">
                <a:latin typeface="Times New Roman" panose="02020603050405020304" pitchFamily="18" charset="0"/>
                <a:cs typeface="Times New Roman" panose="02020603050405020304" pitchFamily="18" charset="0"/>
              </a:rPr>
              <a:t>cross_corr</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def</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autocorrelation(signal):</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 Compute the autocorrelation</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auto_corr</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np.correlate</a:t>
            </a:r>
            <a:r>
              <a:rPr lang="en-US" dirty="0">
                <a:latin typeface="Times New Roman" panose="02020603050405020304" pitchFamily="18" charset="0"/>
                <a:cs typeface="Times New Roman" panose="02020603050405020304" pitchFamily="18" charset="0"/>
              </a:rPr>
              <a:t>(signal, signal, mode='full')</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return </a:t>
            </a:r>
            <a:r>
              <a:rPr lang="en-US" dirty="0" err="1">
                <a:latin typeface="Times New Roman" panose="02020603050405020304" pitchFamily="18" charset="0"/>
                <a:cs typeface="Times New Roman" panose="02020603050405020304" pitchFamily="18" charset="0"/>
              </a:rPr>
              <a:t>auto_corr</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Define the discrete-time signals</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signal1 = </a:t>
            </a:r>
            <a:r>
              <a:rPr lang="en-US" dirty="0" err="1">
                <a:latin typeface="Times New Roman" panose="02020603050405020304" pitchFamily="18" charset="0"/>
                <a:cs typeface="Times New Roman" panose="02020603050405020304" pitchFamily="18" charset="0"/>
              </a:rPr>
              <a:t>np.array</a:t>
            </a:r>
            <a:r>
              <a:rPr lang="en-US" dirty="0">
                <a:latin typeface="Times New Roman" panose="02020603050405020304" pitchFamily="18" charset="0"/>
                <a:cs typeface="Times New Roman" panose="02020603050405020304" pitchFamily="18" charset="0"/>
              </a:rPr>
              <a:t>([1, 2, 3, 4, 5])</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signal2 = </a:t>
            </a:r>
            <a:r>
              <a:rPr lang="en-US" dirty="0" err="1">
                <a:latin typeface="Times New Roman" panose="02020603050405020304" pitchFamily="18" charset="0"/>
                <a:cs typeface="Times New Roman" panose="02020603050405020304" pitchFamily="18" charset="0"/>
              </a:rPr>
              <a:t>np.array</a:t>
            </a:r>
            <a:r>
              <a:rPr lang="en-US" dirty="0">
                <a:latin typeface="Times New Roman" panose="02020603050405020304" pitchFamily="18" charset="0"/>
                <a:cs typeface="Times New Roman" panose="02020603050405020304" pitchFamily="18" charset="0"/>
              </a:rPr>
              <a:t>([2, 4, 6, 8, 10])</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Rectangle 3"/>
          <p:cNvSpPr/>
          <p:nvPr/>
        </p:nvSpPr>
        <p:spPr>
          <a:xfrm>
            <a:off x="6601097" y="762590"/>
            <a:ext cx="5455920" cy="5723233"/>
          </a:xfrm>
          <a:prstGeom prst="rect">
            <a:avLst/>
          </a:prstGeom>
        </p:spPr>
        <p:txBody>
          <a:bodyPr wrap="square">
            <a:spAutoFit/>
          </a:bodyPr>
          <a:lstStyle/>
          <a:p>
            <a:pPr>
              <a:lnSpc>
                <a:spcPct val="107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 Compute the cross-correlation</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r>
              <a:rPr lang="en-US" dirty="0" err="1">
                <a:latin typeface="Times New Roman" panose="02020603050405020304" pitchFamily="18" charset="0"/>
                <a:ea typeface="Calibri" panose="020F0502020204030204" pitchFamily="34" charset="0"/>
                <a:cs typeface="Times New Roman" panose="02020603050405020304" pitchFamily="18" charset="0"/>
              </a:rPr>
              <a:t>cross_corr</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latin typeface="Times New Roman" panose="02020603050405020304" pitchFamily="18" charset="0"/>
                <a:ea typeface="Calibri" panose="020F0502020204030204" pitchFamily="34" charset="0"/>
                <a:cs typeface="Times New Roman" panose="02020603050405020304" pitchFamily="18" charset="0"/>
              </a:rPr>
              <a:t>cross_correlation</a:t>
            </a:r>
            <a:r>
              <a:rPr lang="en-US" dirty="0">
                <a:latin typeface="Times New Roman" panose="02020603050405020304" pitchFamily="18" charset="0"/>
                <a:ea typeface="Calibri" panose="020F0502020204030204" pitchFamily="34" charset="0"/>
                <a:cs typeface="Times New Roman" panose="02020603050405020304" pitchFamily="18" charset="0"/>
              </a:rPr>
              <a:t>(signal1, signal2</a:t>
            </a:r>
            <a:r>
              <a:rPr lang="en-US" dirty="0" smtClean="0">
                <a:latin typeface="Times New Roman" panose="02020603050405020304" pitchFamily="18" charset="0"/>
                <a:ea typeface="Calibri" panose="020F0502020204030204" pitchFamily="34" charset="0"/>
                <a:cs typeface="Times New Roman" panose="02020603050405020304" pitchFamily="18" charset="0"/>
              </a:rPr>
              <a:t>)</a:t>
            </a: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 Compute the autocorrelation</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r>
              <a:rPr lang="en-US" dirty="0" err="1">
                <a:latin typeface="Times New Roman" panose="02020603050405020304" pitchFamily="18" charset="0"/>
                <a:ea typeface="Calibri" panose="020F0502020204030204" pitchFamily="34" charset="0"/>
                <a:cs typeface="Times New Roman" panose="02020603050405020304" pitchFamily="18" charset="0"/>
              </a:rPr>
              <a:t>auto_corr</a:t>
            </a:r>
            <a:r>
              <a:rPr lang="en-US" dirty="0">
                <a:latin typeface="Times New Roman" panose="02020603050405020304" pitchFamily="18" charset="0"/>
                <a:ea typeface="Calibri" panose="020F0502020204030204" pitchFamily="34" charset="0"/>
                <a:cs typeface="Times New Roman" panose="02020603050405020304" pitchFamily="18" charset="0"/>
              </a:rPr>
              <a:t> = autocorrelation(signal1</a:t>
            </a:r>
            <a:r>
              <a:rPr lang="en-US" dirty="0" smtClean="0">
                <a:latin typeface="Times New Roman" panose="02020603050405020304" pitchFamily="18" charset="0"/>
                <a:ea typeface="Calibri" panose="020F0502020204030204" pitchFamily="34" charset="0"/>
                <a:cs typeface="Times New Roman" panose="02020603050405020304" pitchFamily="18" charset="0"/>
              </a:rPr>
              <a:t>)</a:t>
            </a: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 Plot the cross-correlation and autocorrelation signals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r>
              <a:rPr lang="en-US" dirty="0" err="1">
                <a:latin typeface="Times New Roman" panose="02020603050405020304" pitchFamily="18" charset="0"/>
                <a:ea typeface="Calibri" panose="020F0502020204030204" pitchFamily="34" charset="0"/>
                <a:cs typeface="Times New Roman" panose="02020603050405020304" pitchFamily="18" charset="0"/>
              </a:rPr>
              <a:t>plt.figure</a:t>
            </a:r>
            <a:r>
              <a:rPr lang="en-US" dirty="0">
                <a:latin typeface="Times New Roman" panose="02020603050405020304" pitchFamily="18" charset="0"/>
                <a:ea typeface="Calibri" panose="020F0502020204030204" pitchFamily="34" charset="0"/>
                <a:cs typeface="Times New Roman" panose="02020603050405020304" pitchFamily="18" charset="0"/>
              </a:rPr>
              <a:t>(</a:t>
            </a:r>
            <a:r>
              <a:rPr lang="en-US" dirty="0" err="1">
                <a:latin typeface="Times New Roman" panose="02020603050405020304" pitchFamily="18" charset="0"/>
                <a:ea typeface="Calibri" panose="020F0502020204030204" pitchFamily="34" charset="0"/>
                <a:cs typeface="Times New Roman" panose="02020603050405020304" pitchFamily="18" charset="0"/>
              </a:rPr>
              <a:t>figsize</a:t>
            </a:r>
            <a:r>
              <a:rPr lang="en-US" dirty="0">
                <a:latin typeface="Times New Roman" panose="02020603050405020304" pitchFamily="18" charset="0"/>
                <a:ea typeface="Calibri" panose="020F0502020204030204" pitchFamily="34" charset="0"/>
                <a:cs typeface="Times New Roman" panose="02020603050405020304" pitchFamily="18" charset="0"/>
              </a:rPr>
              <a:t>=(10, 6))</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r>
              <a:rPr lang="en-US" dirty="0" err="1">
                <a:latin typeface="Times New Roman" panose="02020603050405020304" pitchFamily="18" charset="0"/>
                <a:ea typeface="Calibri" panose="020F0502020204030204" pitchFamily="34" charset="0"/>
                <a:cs typeface="Times New Roman" panose="02020603050405020304" pitchFamily="18" charset="0"/>
              </a:rPr>
              <a:t>plt.subplot</a:t>
            </a:r>
            <a:r>
              <a:rPr lang="en-US" dirty="0">
                <a:latin typeface="Times New Roman" panose="02020603050405020304" pitchFamily="18" charset="0"/>
                <a:ea typeface="Calibri" panose="020F0502020204030204" pitchFamily="34" charset="0"/>
                <a:cs typeface="Times New Roman" panose="02020603050405020304" pitchFamily="18" charset="0"/>
              </a:rPr>
              <a:t>(2, 1, 1)</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r>
              <a:rPr lang="en-US" dirty="0" err="1">
                <a:latin typeface="Times New Roman" panose="02020603050405020304" pitchFamily="18" charset="0"/>
                <a:ea typeface="Calibri" panose="020F0502020204030204" pitchFamily="34" charset="0"/>
                <a:cs typeface="Times New Roman" panose="02020603050405020304" pitchFamily="18" charset="0"/>
              </a:rPr>
              <a:t>plt.stem</a:t>
            </a:r>
            <a:r>
              <a:rPr lang="en-US" dirty="0">
                <a:latin typeface="Times New Roman" panose="02020603050405020304" pitchFamily="18" charset="0"/>
                <a:ea typeface="Calibri" panose="020F0502020204030204" pitchFamily="34" charset="0"/>
                <a:cs typeface="Times New Roman" panose="02020603050405020304" pitchFamily="18" charset="0"/>
              </a:rPr>
              <a:t>(</a:t>
            </a:r>
            <a:r>
              <a:rPr lang="en-US" dirty="0" err="1">
                <a:latin typeface="Times New Roman" panose="02020603050405020304" pitchFamily="18" charset="0"/>
                <a:ea typeface="Calibri" panose="020F0502020204030204" pitchFamily="34" charset="0"/>
                <a:cs typeface="Times New Roman" panose="02020603050405020304" pitchFamily="18" charset="0"/>
              </a:rPr>
              <a:t>cross_corr</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r>
              <a:rPr lang="en-US" dirty="0" err="1">
                <a:latin typeface="Times New Roman" panose="02020603050405020304" pitchFamily="18" charset="0"/>
                <a:ea typeface="Calibri" panose="020F0502020204030204" pitchFamily="34" charset="0"/>
                <a:cs typeface="Times New Roman" panose="02020603050405020304" pitchFamily="18" charset="0"/>
              </a:rPr>
              <a:t>plt.title</a:t>
            </a:r>
            <a:r>
              <a:rPr lang="en-US" dirty="0">
                <a:latin typeface="Times New Roman" panose="02020603050405020304" pitchFamily="18" charset="0"/>
                <a:ea typeface="Calibri" panose="020F0502020204030204" pitchFamily="34" charset="0"/>
                <a:cs typeface="Times New Roman" panose="02020603050405020304" pitchFamily="18" charset="0"/>
              </a:rPr>
              <a:t>('Cross-correlation')</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r>
              <a:rPr lang="en-US" dirty="0" err="1">
                <a:latin typeface="Times New Roman" panose="02020603050405020304" pitchFamily="18" charset="0"/>
                <a:ea typeface="Calibri" panose="020F0502020204030204" pitchFamily="34" charset="0"/>
                <a:cs typeface="Times New Roman" panose="02020603050405020304" pitchFamily="18" charset="0"/>
              </a:rPr>
              <a:t>plt.xlabel</a:t>
            </a:r>
            <a:r>
              <a:rPr lang="en-US" dirty="0">
                <a:latin typeface="Times New Roman" panose="02020603050405020304" pitchFamily="18" charset="0"/>
                <a:ea typeface="Calibri" panose="020F0502020204030204" pitchFamily="34" charset="0"/>
                <a:cs typeface="Times New Roman" panose="02020603050405020304" pitchFamily="18" charset="0"/>
              </a:rPr>
              <a:t>('Time Lag')</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r>
              <a:rPr lang="en-US" dirty="0" err="1">
                <a:latin typeface="Times New Roman" panose="02020603050405020304" pitchFamily="18" charset="0"/>
                <a:ea typeface="Calibri" panose="020F0502020204030204" pitchFamily="34" charset="0"/>
                <a:cs typeface="Times New Roman" panose="02020603050405020304" pitchFamily="18" charset="0"/>
              </a:rPr>
              <a:t>plt.ylabel</a:t>
            </a:r>
            <a:r>
              <a:rPr lang="en-US" dirty="0">
                <a:latin typeface="Times New Roman" panose="02020603050405020304" pitchFamily="18" charset="0"/>
                <a:ea typeface="Calibri" panose="020F0502020204030204" pitchFamily="34" charset="0"/>
                <a:cs typeface="Times New Roman" panose="02020603050405020304" pitchFamily="18" charset="0"/>
              </a:rPr>
              <a:t>('Magnitude</a:t>
            </a:r>
            <a:r>
              <a:rPr lang="en-US" dirty="0" smtClean="0">
                <a:latin typeface="Times New Roman" panose="02020603050405020304" pitchFamily="18" charset="0"/>
                <a:ea typeface="Calibri" panose="020F0502020204030204" pitchFamily="34" charset="0"/>
                <a:cs typeface="Times New Roman" panose="02020603050405020304" pitchFamily="18" charset="0"/>
              </a:rPr>
              <a:t>')</a:t>
            </a: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r>
              <a:rPr lang="en-US" dirty="0" err="1">
                <a:latin typeface="Times New Roman" panose="02020603050405020304" pitchFamily="18" charset="0"/>
                <a:ea typeface="Calibri" panose="020F0502020204030204" pitchFamily="34" charset="0"/>
                <a:cs typeface="Times New Roman" panose="02020603050405020304" pitchFamily="18" charset="0"/>
              </a:rPr>
              <a:t>plt.subplot</a:t>
            </a:r>
            <a:r>
              <a:rPr lang="en-US" dirty="0">
                <a:latin typeface="Times New Roman" panose="02020603050405020304" pitchFamily="18" charset="0"/>
                <a:ea typeface="Calibri" panose="020F0502020204030204" pitchFamily="34" charset="0"/>
                <a:cs typeface="Times New Roman" panose="02020603050405020304" pitchFamily="18" charset="0"/>
              </a:rPr>
              <a:t>(2, 1, 2)</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r>
              <a:rPr lang="en-US" dirty="0" err="1">
                <a:latin typeface="Times New Roman" panose="02020603050405020304" pitchFamily="18" charset="0"/>
                <a:ea typeface="Calibri" panose="020F0502020204030204" pitchFamily="34" charset="0"/>
                <a:cs typeface="Times New Roman" panose="02020603050405020304" pitchFamily="18" charset="0"/>
              </a:rPr>
              <a:t>plt.stem</a:t>
            </a:r>
            <a:r>
              <a:rPr lang="en-US" dirty="0">
                <a:latin typeface="Times New Roman" panose="02020603050405020304" pitchFamily="18" charset="0"/>
                <a:ea typeface="Calibri" panose="020F0502020204030204" pitchFamily="34" charset="0"/>
                <a:cs typeface="Times New Roman" panose="02020603050405020304" pitchFamily="18" charset="0"/>
              </a:rPr>
              <a:t>(</a:t>
            </a:r>
            <a:r>
              <a:rPr lang="en-US" dirty="0" err="1">
                <a:latin typeface="Times New Roman" panose="02020603050405020304" pitchFamily="18" charset="0"/>
                <a:ea typeface="Calibri" panose="020F0502020204030204" pitchFamily="34" charset="0"/>
                <a:cs typeface="Times New Roman" panose="02020603050405020304" pitchFamily="18" charset="0"/>
              </a:rPr>
              <a:t>auto_corr</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r>
              <a:rPr lang="en-US" dirty="0" err="1">
                <a:latin typeface="Times New Roman" panose="02020603050405020304" pitchFamily="18" charset="0"/>
                <a:ea typeface="Calibri" panose="020F0502020204030204" pitchFamily="34" charset="0"/>
                <a:cs typeface="Times New Roman" panose="02020603050405020304" pitchFamily="18" charset="0"/>
              </a:rPr>
              <a:t>plt.title</a:t>
            </a:r>
            <a:r>
              <a:rPr lang="en-US" dirty="0">
                <a:latin typeface="Times New Roman" panose="02020603050405020304" pitchFamily="18" charset="0"/>
                <a:ea typeface="Calibri" panose="020F0502020204030204" pitchFamily="34" charset="0"/>
                <a:cs typeface="Times New Roman" panose="02020603050405020304" pitchFamily="18" charset="0"/>
              </a:rPr>
              <a:t>('Autocorrelation')</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r>
              <a:rPr lang="en-US" dirty="0" err="1">
                <a:latin typeface="Times New Roman" panose="02020603050405020304" pitchFamily="18" charset="0"/>
                <a:ea typeface="Calibri" panose="020F0502020204030204" pitchFamily="34" charset="0"/>
                <a:cs typeface="Times New Roman" panose="02020603050405020304" pitchFamily="18" charset="0"/>
              </a:rPr>
              <a:t>plt.xlabel</a:t>
            </a:r>
            <a:r>
              <a:rPr lang="en-US" dirty="0">
                <a:latin typeface="Times New Roman" panose="02020603050405020304" pitchFamily="18" charset="0"/>
                <a:ea typeface="Calibri" panose="020F0502020204030204" pitchFamily="34" charset="0"/>
                <a:cs typeface="Times New Roman" panose="02020603050405020304" pitchFamily="18" charset="0"/>
              </a:rPr>
              <a:t>('Time Lag')</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r>
              <a:rPr lang="en-US" dirty="0" err="1">
                <a:latin typeface="Times New Roman" panose="02020603050405020304" pitchFamily="18" charset="0"/>
                <a:ea typeface="Calibri" panose="020F0502020204030204" pitchFamily="34" charset="0"/>
                <a:cs typeface="Times New Roman" panose="02020603050405020304" pitchFamily="18" charset="0"/>
              </a:rPr>
              <a:t>plt.ylabel</a:t>
            </a:r>
            <a:r>
              <a:rPr lang="en-US" dirty="0">
                <a:latin typeface="Times New Roman" panose="02020603050405020304" pitchFamily="18" charset="0"/>
                <a:ea typeface="Calibri" panose="020F0502020204030204" pitchFamily="34" charset="0"/>
                <a:cs typeface="Times New Roman" panose="02020603050405020304" pitchFamily="18" charset="0"/>
              </a:rPr>
              <a:t>('Magnitude')</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plt.tight_layout</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r>
              <a:rPr lang="en-US" dirty="0" err="1">
                <a:latin typeface="Times New Roman" panose="02020603050405020304" pitchFamily="18" charset="0"/>
                <a:ea typeface="Calibri" panose="020F0502020204030204" pitchFamily="34" charset="0"/>
                <a:cs typeface="Times New Roman" panose="02020603050405020304" pitchFamily="18" charset="0"/>
              </a:rPr>
              <a:t>plt.show</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118638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251" y="160338"/>
            <a:ext cx="10767262" cy="6423342"/>
          </a:xfrm>
        </p:spPr>
      </p:pic>
      <p:sp>
        <p:nvSpPr>
          <p:cNvPr id="5" name="AutoShape 2" descr="data:image/png;base64,iVBORw0KGgoAAAANSUhEUgAAA90AAAJOCAYAAACqS2TfAAAAOXRFWHRTb2Z0d2FyZQBNYXRwbG90bGliIHZlcnNpb24zLjcuMSwgaHR0cHM6Ly9tYXRwbG90bGliLm9yZy/bCgiHAAAACXBIWXMAAA9hAAAPYQGoP6dpAACbqElEQVR4nOzdeVyU5f7/8feAwqgsiuyJ4kIaae6Ye+aCZhbVac/QynMiNc06HfudFOlk2mZ6cu/rUmnZ5pJW7lsuqYm4pqaRmiKkKKAG6sz9+8PD5AQoIMMM8Ho+Hvcj5rqv+74/M1e3w4fruq/LZBiGIQAAAAAAUOLcnB0AAAAAAADlFUk3AAAAAAAOQtINAAAAAICDkHQDAAAAAOAgJN0AAAAAADgISTcAAAAAAA5C0g0AAAAAgIOQdAMAAAAA4CAk3QAAAAAAOAhJNwAA5Uy/fv0UHh7u7DBswsPD1a9fP2eHAQCAU5B0AwCAUjd69Gjdc889CgoKkslk0qhRo5wdEgAADkHSDQBAOfPBBx/owIEDzg7jml599VVt27ZNzZs3d3YoAAA4VCVnBwAAAEpW5cqVnR3CdSUnJys8PFynTp1SQECAs8MBAMBh6OkGAKCMycrK0tChQxUeHi5PT08FBgaqe/fuSkxMlJT/M92nT59W37595ePjo+rVqys2NlY7d+6UyWTS7NmzbfX69esnLy8vHT9+XDExMfLy8lJAQIBeeuklWSwWu3O+8847ateunWrWrKkqVaqoZcuW+vLLLwv1HlzpmXMAAByJpBsAgDLm2Wef1ZQpU/TAAw9o8uTJeumll1SlShX99NNP+da3Wq3q06ePPv30U8XGxmr06NFKSUlRbGxsvvUtFouio6NVs2ZNvfPOO+rcubPeffddTZ8+3a7ehAkT1Lx5c7322mt64403VKlSJT344IP65ptvSvw9AwBQVjG8HACAMuabb77RgAED9O6779rKXn755QLrL1y4UJs3b9b48eM1ZMgQSVJcXJy6d++eb/3s7Gw9/PDDGjFihKQrSX6LFi00Y8YMxcXF2eodPHhQVapUsb0eNGiQWrRooXHjxql379439B4BACgv6OkGAKCMqV69urZs2aITJ04Uqv7SpUtVuXJlDRgwwFbm5uamgQMHFnjMs88+a/e6Y8eO+uWXX+zKrk64z5w5o4yMDHXs2NE2zB0AAJB0AwBQ5rz11lvas2ePwsLCFBUVpVGjRuVJiK925MgRhYSEqGrVqnblDRo0yLe+2WzOM7lZjRo1dObMGbuyJUuW6Pbbb5fZbJafn58CAgI0ZcoUZWRkFPOdAQBQ/pB0AwBQxjz00EP65Zdf9P777ys0NFRvv/22br31Vn333Xclcn53d/fr1vn+++91zz33yGw2a/Lkyfr222+1YsUKPfbYYzIMo0TiAACgPCDpBgCgDAoJCdFzzz2nhQsXKjk5WTVr1tTo0aPzrVunTh2lpKTowoULduWHDh0q9vW/+uormc1mLVu2TE899ZR69eqlbt26Fft8AACUVyTdAACUIRaLJc/w7cDAQIWGhionJyffY6Kjo3Xp0iV98MEHtjKr1apJkyYVOw53d3eZTCa7ZcR+/fVXLVy4sNjnBACgPGL2cgAAypCsrCzVqlVLf/vb39S0aVN5eXlp5cqV2rZtm91s5leLiYlRVFSUXnzxRR06dEiNGjXS119/rfT0dEmSyWQqchy9e/fWuHHj1LNnTz322GNKS0vTpEmT1KBBA+3ateu6x3/88cc6cuSIrfd9/fr1ev311yVJffv2VZ06dYocEwAAroikGwCAMqRq1ap67rnntHz5cs2fP19Wq1UNGjTQ5MmT7Zbzupq7u7u++eYbDRkyRB9++KHc3Nx03333KT4+Xu3bt5fZbC5yHHfeeadmzJihsWPHaujQoapbt67efPNN/frrr4VKumfMmKF169bZXq9Zs0Zr1qyRJHXo0IGkGwBQbpgMZjsBAKBCWrhwoe677z5t2LBB7du3d3Y4AACUSyTdAABUAH/88YfdutoWi0U9evTQjz/+qJMnT9rtAwAAJYfh5QAAVACDBw/WH3/8obZt2yonJ0fz58/Xpk2b9MYbb5BwAwDgQPR0AwBQAXzyySd69913dejQIWVnZ6tBgwaKi4vToEGDnB0aAADlGkk3AAAAAAAOwjrdAAAAAAA4CEk3AAAAAAAO4jITqWVnZxdrndBRo0YpISHBrqxhw4bav39/oc9htVp14sQJeXt7y2QyFTkGAAAAAEDFYhiGsrKyFBoaKje3gvuznZp0W61WjR49WlOnTlVqaqoOHjyoevXqacSIEQoPD9fTTz9dqPPceuutWrlype11pUpFe1snTpxQWFhYkY4BAAAAAODYsWOqVatWgfudmnS//vrr+vDDD/XWW29pwIABtvLGjRtr/PjxhU66K1WqpODg4GLH4e3tLenKh+Xj41Ps8wAAAAAAisZiNdTjvXVKzczJd79JUqCPp5a/0Fnubq4zMjkzM1NhYWG2fLIgTk26P/roI02fPl1du3bVs88+aytv2rRpkYaH//zzzwoNDZXZbFbbtm01ZswY1a5du8D6OTk5ysn5s0GzsrIkST4+PiTdAAAAAFCKNh8+rd9z3OXmWbXAOr/nSPtPX1bb+jVLMbLCud4jyk6dSO348eNq0KBBnnKr1apLly4V6hxt2rTR7NmztXTpUk2ZMkXJycnq2LGjLZHOz5gxY+Tr62vbGFoOAAAAAM6RlpVdovVcjVOT7sjISH3//fd5yr/88ks1b968UOfo1auXHnzwQd12222Kjo7Wt99+q7Nnz+rzzz8v8JhXXnlFGRkZtu3YsWPFfg8AAAAAgOIL9C7chNqFredqnDq8fOTIkYqNjdXx48dltVo1f/58HThwQB999JGWLFlSrHNWr15dN998sw4dOlRgHU9PT3l6ehY3bAAAAABACYmq66cQX7NOZmTLyGe/SVKwr1lRdf1KO7QS4dSe7nvvvVeLFy/WypUrVa1aNY0cOVI//fSTFi9erO7duxfrnOfOndPhw4cVEhJSwtECAAAAAEqau5tJ8X0iJV1JsK+W+zq+T6RLTaJWFCbDMPL7Y0KZ8dJLL6lPnz6qU6eOTpw4ofj4eCUlJWnfvn0KCAgo1DkyMzPl6+urjIwMJlIDAAAAACdYuidF8V/vtZvFPMTXrPg+kerZ2PU6VQubRzp1eHlJ+O233/Too4/q9OnTCggIUIcOHfTDDz8UOuEGAAAAADhfz8Yhat/AX01GLZckze7fWh0jAspsD3euUk+6a9Socd0p1XOlp6dft868efNuNCQAAAAAgAu4OsGOqutX5hNuyQlJ9/jx420/nz59Wq+//rqio6PVtm1bSdLmzZu1bNkyjRgxorRDAwAAAEqExWpoa3K60rKyFehtLjfJA4Cic+oz3Q888IC6dOmiQYMG2ZVPnDhRK1eu1MKFC0slDp7pBgAAQElZuidFCYv3KSXjzzWFXfm5VMCVXLh4WZEjl0mS9r0WraoervtEdGHzSKfOXr5s2TL17NkzT3nPnj21cuVKJ0QEAAAAFN/SPSmKm5Nol3BL0smMbMXNSdTSPSlOigyAszg16a5Zs6YWLVqUp3zRokWqWbOmEyICAAAAisdiNZSweF++6wznliUs3ieLtUwvHgSgiJzaV5+QkKBnnnlGa9euVZs2bSRJW7Zs0dKlS/XBBx84MzQAAACgSLYmp+fp4b6aISklI1tbk9PVtj4dTEBF4dSku1+/frrlllv03//+V/Pnz5ck3XLLLdqwYYMtCQcAAADKgrSsghPu4tQDUD44/an0Nm3aaO7cuc4OAwAAALghgd7mEq0HoHxwatJ99OjRa+6vXbt2KUUCAAAA3Jioun4K8TXrZEZ2vs91myQF+15ZPgxAxeHUpDs8PFwmU8HrFVosllKMBgAAACg+dzeT4vtEKm5OokySXeKd+xtvfJ9I1usGKhinJt07duywe33p0iXt2LFD48aN0+jRo50UFQAAAFA8PRuHaMoTLRT/9V6lZubYyoNZpxuosJyadDdt2jRPWatWrRQaGqq3335b999/vxOiAgAAAIqvZ+MQtW/gryajlkuSZvdvrY4RAfRwAxWUU9fpLkjDhg21bds2Z4cBAAAAFMvVCXZUXT8SbqACc2pPd2Zmpt1rwzCUkpKiUaNGKSIiwklRAQAASbJYDW1NTldaVrYCvc0kDgAAFINTk+7q1avnmUjNMAyFhYVp3rx5TooKAAAs3ZOihMX7lJLx53rCITyTCgBAkTk16V6zZo3dazc3NwUEBKhBgwaqVMnpS4gDAFAhLd2Torg5iXmWPDqZka24OYma8kQLEm8AAArJqZmtyWRSu3bt8iTYly9f1vr169WpUycnRQYAQMVksRpKWLwv3zWGDV1Z9ihh8T51jwxmqDkAAIXg1InUunTpovT09DzlGRkZ6tKlixMiAgCgYtuanG43pPyvDEkpGdnampz3+xsAAOTl1KTbMIw8z3RL0unTp1WtWjUnRAQAQMWWllVwwl2cegAAVHROGV6eu/62yWRSv3795OnpadtnsVi0a9cutWvXzhmhAQBQoQV6m0u0HgAAFZ1Tkm5fX19JV3q6vb29VaVKFds+Dw8P3X777RowYIAzQgMAoEKLquunEF+zTmZk5/tct0lSsO+V5cMAAMD1OSXpnjVrliQpPDxcL730EkPJAQBwEe5uJsX3iVTcnESZJLvEO/eBsPg+kUyiBgBAITn1me74+HgSbgAAXEzPxiGa8kQLBfp42pUH+5pZLgwAgCIq9Z7uFi1aaNWqVapRo4aaN2+e70RquRITE0sxMgAAkKtn4xC1b+CvJqOWS5Jm92+tjhEB9HADAFBEpZ5033vvvbaJ02JiYkr78gAAoJCuTrCj6vqRcAMAUAylnnTHx8fn+zMAOILFamhrcrrSsrIV6G0mcQAAAECpcspEan918eJFpaWlyWq12pXXrl3bSREBKA+W7klRwuJ9Ssn4cz3hEF+z4vtE8kwqAAAASoVTk+6DBw/q6aef1qZNm+zKDcOQyWSSxWJxUmQAyrqle1IUNycxz5JHJzOyFTcnkcmgAAAAUCqcmnT3799flSpV0pIlSxQSEnLNSdUAoLAsVkMJi/flu8awoSvLHiUs3qfukcEMNQcAAIBDOTXpTkpK0vbt29WoUSNnhgGgnNmanG43pPyvDEkpGdnampyutvVrll5gAAAAqHCcuk53ZGSkTp065cwQAJRDaVkFJ9zFqQcAAAAUl1OT7jfffFMvv/yy1q5dq9OnTyszM9NuA4DiCPQ2l2g9AAAAoLicOry8W7dukqSuXbvalTORGoAbEVXXTyG+Zp3MyM73uW6TpGDfK8uHAQAAAI7k1KR7zZo1zrw8gHLK3c2k+D6RipuTKJNkl3jnTpsW3yeSSdQAAADgcE5Nujt37uzMywMox3o2DtGUJ1oo/uu9Ss3MsZUHs043AAAASpFTk+5du3blW24ymWQ2m1W7dm15enqWclQAyouejUPUvoG/moxaLkma3b+1OkYE0MMNAACAUuPUpLtZs2bXXJu7cuXKevjhhzVt2jSZzUx4BKDork6wo+r6kXADAACgVDl19vIFCxYoIiJC06dPV1JSkpKSkjR9+nQ1bNhQn3zyiWbMmKHVq1fr1VdfdWaYTmexGtp8+LQWJR3X5sOnZbHmNzUUAAAAAMDVOLWne/To0ZowYYKio6NtZU2aNFGtWrU0YsQIbd26VdWqVdOLL76od955x4mROs/SPSlKWLxPKRl/riccwjOpAAAAAFAmOLWne/fu3apTp06e8jp16mj37t2SrgxBT0lJKe3QXMLSPSmKm5Nol3BL0smMbMXNSdTSPRXzcwEAAACAssKpSXejRo00duxYXbx40VZ26dIljR07Vo0aNZIkHT9+XEFBQc4K0WksVkMJi/flu8ZwblnC4n0MNQcAAAAAF+bU4eWTJk3SPffco1q1aum2226TdKX322KxaMmSJZKkX375Rc8995wzw3SKrcnpeXq4r2ZISsnI1tbkdLWtX7P0AgMAAAAAFJpTk+527dopOTlZc+fO1cGDByVJDz74oB577DF5e3tLkvr27evMEJ0mLavghLs49QAAAAAApc+pSbckeXt769lnn3V2GC4n0LtwS6QVth4AAAAAoPQ5PemWpH379uno0aN2z3ZL0j333OOkiJwvqq6fQnzNOpmRne9z3SZJwb5mRdX1K+3QAAAAAACF5NSk+5dfftF9992n3bt3y2QyyTCupJcmk0mSZLFYnBmeU7m7mRTfJ1JxcxJlkuwSb9P//hvfJ1LubqZ8jgYAAAAAuAKnzl4+ZMgQ1a1bV2lpaapatar27t2r9evXq1WrVlq7dq0zQ3MJPRuHaMoTLRTo42lXHuxr1pQnWrBONwAAAAC4OKf2dG/evFmrV6+Wv7+/3Nzc5Obmpg4dOmjMmDF6/vnntWPHDmeG5xJ6Ng5R+wb+ajJquSRpdv/W6hgRQA83AAAAAJQBTu3ptlgstlnK/f39deLECUlSnTp1dODAAWeG5lKuTrCj6vqRcAMAAABAGeHUpLtx48bauXOnJKlNmzZ66623tHHjRr322muqV69ekc41adIkhYeHy2w2q02bNtq6dasjQgYAAAAAoNCcmnS/+uqrslqtkqSEhAQlJyerY8eO+vbbbzVhwoRCn+ezzz7TsGHDFB8fr8TERDVt2lTR0dFKS0tzVOgAAAAAAFyXU5/pjo6Otv0cERGh/fv3Kz09XTVq1LDNYF4Y48aN04ABA9S/f39J0tSpU/XNN99o5syZGj58eInHDQAAAABAYTgl6X7qqacKVW/mzJnXrXPx4kVt375dr7zyiq3Mzc1N3bp10+bNm4sdoysxDEOel3MkSdYLF2S97BLLqwNlgvXiZe4foJi4f4Di4/4Biufqeyd3SemyzmQ44Z24ubmpTp06at68+TU/yAULFlz3XCdOnNBNN92kTZs2qW3btrbyl19+WevWrdOWLVvyHJOTk6OcnBzb68zMTIWFhSkjI0M+Pj5FfDeOd+5spo7d3sbZYQAAAABAqQn7YYu8qrtefpYrMzNTvr6+180jnfInt7i4OH366adKTk5W//799cQTT8jPz6/Urj9mzBglJCSU2vVuVFUP/jIKAAAAoGIpL3mQU3q6pSu9zfPnz9fMmTO1adMm9e7dW08//bR69OhRpOe5L168qKpVq+rLL79UTEyMrTw2NlZnz57VokWL8r12WerpNgxDxh9/ODsMAAAAACg1pipVipQblrbC9nQ7Lem+2pEjRzR79mx99NFHunz5svbu3SsvL69CH9+mTRtFRUXp/ffflyRZrVbVrl1bgwYNKtREahkZGapevbqOHTvmkkk3AAAAAMC15Hbenj17Vr6+vgXWc4n+ejc3N5lMJhmGIYvFUuTjhw0bptjYWLVq1UpRUVEaP368zp8/b5vN/HqysrIkSWFhYUW+NgAAAACg4srKynLNpPvq4eUbNmzQ3XffrYkTJ6pnz55ycyva8uEPP/ywfv/9d40cOVInT55Us2bNtHTpUgUFBRXq+NDQUB07dkze3t4uO3wh968o9Ma7JtrHtdE+ro32cW20j2ujfVwb7ePaaB/XVVbaxjAMZWVlKTQ09Jr1nJJ0P/fcc5o3b57CwsL01FNP6dNPP5W/v/8NnXPQoEEaNGhQsY51c3NTrVq1buj6pcXHx8el/8er6Ggf10b7uDbax7XRPq6N9nFttI9ro31cV1lom2v1cOdyStI9depU1a5dW/Xq1dO6deu0bt26fOvNnz+/lCMDAAAAAKDkOCXpfvLJJ112GDcAAAAAACXFKUn37NmznXHZMs3T01Px8fHy9PR0dijIB+3j2mgf10b7uDbax7XRPq6N9nFttI/rKm9t4xJLhgEAAAAAUB4VbZpwAAAAAABQaCTdAAAAAAA4CEk3AAAAAAAOQtINAAAAAICDkHS7kEmTJik8PFxms1lt2rTR1q1br1n/iy++UKNGjWQ2m9WkSRN9++23pRRpxVSU9pk9e7ZMJpPdZjabSzHaimX9+vXq06ePQkNDZTKZtHDhwuses3btWrVo0UKenp5q0KABqyo4SFHbZu3atXnuHZPJpJMnT5ZOwBXMmDFj1Lp1a3l7eyswMFAxMTE6cODAdY/j+6d0FKd9+P4pPVOmTNFtt90mHx8f+fj4qG3btvruu++ueQz3Tukpavtw7zjP2LFjZTKZNHTo0GvWK8v3D0m3i/jss880bNgwxcfHKzExUU2bNlV0dLTS0tLyrb9p0yY9+uijevrpp7Vjxw7FxMQoJiZGe/bsKeXIK4aito8k+fj4KCUlxbYdOXKkFCOuWM6fP6+mTZtq0qRJhaqfnJys3r17q0uXLkpKStLQoUP1zDPPaNmyZQ6OtOIpatvkOnDggN39ExgY6KAIK7Z169Zp4MCB+uGHH7RixQpdunRJPXr00Pnz5ws8hu+f0lOc9pH4/ikttWrV0tixY7V9+3b9+OOPuvPOO3Xvvfdq7969+dbn3ildRW0fiXvHGbZt26Zp06bptttuu2a9Mn//GHAJUVFRxsCBA22vLRaLERoaaowZMybf+g899JDRu3dvu7I2bdoY//jHPxwaZ0VV1PaZNWuW4evrW0rR4WqSjAULFlyzzssvv2zceuutdmUPP/ywER0d7cDIUJi2WbNmjSHJOHPmTKnEBHtpaWmGJGPdunUF1uH7x3kK0z58/zhXjRo1jP/7v//Ldx/3jvNdq324d0pfVlaWERERYaxYscLo3LmzMWTIkALrlvX7h55uF3Dx4kVt375d3bp1s5W5ubmpW7du2rx5c77HbN682a6+JEVHRxdYH8VXnPaRpHPnzqlOnToKCwu77l9WUbq4f1xfs2bNFBISou7du2vjxo3ODqfCyMjIkCT5+fkVWIf7x3kK0z4S3z/OYLFYNG/ePJ0/f15t27bNtw73jvMUpn0k7p3SNnDgQPXu3TvPfZGfsn7/kHS7gFOnTslisSgoKMiuPCgoqMDnGE+ePFmk+ii+4rRPw4YNNXPmTC1atEhz5syR1WpVu3bt9Ntvv5VGyLiOgu6fzMxM/fHHH06KCpIUEhKiqVOn6quvvtJXX32lsLAw3XHHHUpMTHR2aOWe1WrV0KFD1b59ezVu3LjAenz/OEdh24fvn9K1e/dueXl5ydPTU88++6wWLFigyMjIfOty75S+orQP907pmjdvnhITEzVmzJhC1S/r908lZwcAlEdt27a1+0tqu3btdMstt2jatGn6z3/+48TIANfWsGFDNWzY0Pa6Xbt2Onz4sN577z19/PHHToys/Bs4cKD27NmjDRs2ODsU5KOw7cP3T+lq2LChkpKSlJGRoS+//FKxsbFat25dgYkdSldR2od7p/QcO3ZMQ4YM0YoVKyrMZHUk3S7A399f7u7uSk1NtStPTU1VcHBwvscEBwcXqT6Krzjt81eVK1dW8+bNdejQIUeEiCIq6P7x8fFRlSpVnBQVChIVFUUi6GCDBg3SkiVLtH79etWqVeuadfn+KX1FaZ+/4vvHsTw8PNSgQQNJUsuWLbVt2zZNmDBB06ZNy1OXe6f0FaV9/op7x3G2b9+utLQ0tWjRwlZmsVi0fv16TZw4UTk5OXJ3d7c7pqzfPwwvdwEeHh5q2bKlVq1aZSuzWq1atWpVgc+dtG3b1q6+JK1YseKaz6mgeIrTPn9lsVi0e/duhYSEOCpMFAH3T9mSlJTEveMghmFo0KBBWrBggVavXq26dete9xjun9JTnPb5K75/SpfValVOTk6++7h3nO9a7fNX3DuO07VrV+3evVtJSUm2rVWrVnr88ceVlJSUJ+GWysH94+yZ3HDFvHnzDE9PT2P27NnGvn37jL///e9G9erVjZMnTxqGYRh9+/Y1hg8fbqu/ceNGo1KlSsY777xj/PTTT0Z8fLxRuXJlY/fu3c56C+VaUdsnISHBWLZsmXH48GFj+/btxiOPPGKYzWZj7969znoL5VpWVpaxY8cOY8eOHYYkY9y4ccaOHTuMI0eOGIZhGMOHDzf69u1rq//LL78YVatWNf75z38aP/30kzFp0iTD3d3dWLp0qbPeQrlV1LZ57733jIULFxo///yzsXv3bmPIkCGGm5ubsXLlSme9hXItLi7O8PX1NdauXWukpKTYtgsXLtjq8P3jPMVpH75/Ss/w4cONdevWGcnJycauXbuM4cOHGyaTyVi+fLlhGNw7zlbU9uHeca6/zl5e3u4fkm4X8v777xu1a9c2PDw8jKioKOOHH36w7evcubMRGxtrV//zzz83br75ZsPDw8O49dZbjW+++aaUI65YitI+Q4cOtdUNCgoy7rrrLiMxMdEJUVcMuctM/XXLbZPY2Fijc+fOeY5p1qyZ4eHhYdSrV8+YNWtWqcddERS1bd58802jfv36htlsNvz8/Iw77rjDWL16tXOCrwDyaxtJdvcD3z/OU5z24fun9Dz11FNGnTp1DA8PDyMgIMDo2rWrLaEzDO4dZytq+3DvONdfk+7ydv+YDMMwSq9fHQAAAACAioNnugEAAAAAcBCSbgAAAAAAHISkGwAAAAAAByHpBgAAAADAQUi6AQAAAABwEJJuAAAAAAAchKQbAAAAAAAHIekGAKAc6Nevn2JiYpwdBgAA+ItKzg4AAABcm8lkuub++Ph4TZgwQYZhlFJEf1q7dq26dOmiM2fOqHr16qV+fQAAXB1JNwAALi4lJcX282effaaRI0fqwIEDtjIvLy95eXk5IzQAAHAdDC8HAMDFBQcH2zZfX1+ZTCa7Mi8vrzzDy++44w4NHjxYQ4cOVY0aNRQUFKQPPvhA58+fV//+/eXt7a0GDRrou+++s7vWnj171KtXL3l5eSkoKEh9+/bVqVOnih37tm3b1L17d/n7+8vX11edO3dWYmKiXZ39+/erQ4cOMpvNioyM1MqVK2UymbRw4cJiXxcAAFdB0g0AQDn14Ycfyt/fX1u3btXgwYMVFxenBx98UO3atVNiYqJ69Oihvn376sKFC5Kks2fP6s4771Tz5s31448/aunSpUpNTdVDDz1U7BiysrIUGxurDRs26IcfflBERITuuusuZWVlSZIsFotiYmJUtWpVbdmyRdOnT9e///3vEnn/AAC4AoaXAwBQTjVt2lSvvvqqJOmVV17R2LFj5e/vrwEDBkiSRo4cqSlTpmjXrl26/fbbNXHiRDVv3lxvvPGG7RwzZ85UWFiYDh48qJtvvrnIMdx55512r6dPn67q1atr3bp1uvvuu7VixQodPnxYa9euVXBwsCRp9OjR6t69e3HfNgAALoWebgAAyqnbbrvN9rO7u7tq1qypJk2a2MqCgoIkSWlpaZKknTt3as2aNbZnxL28vNSoUSNJ0uHDh4sVQ2pqqgYMGKCIiAj5+vrKx8dH586d09GjRyVJBw4cUFhYmC3hlqSoqKhiXQsAAFdETzcAAOVU5cqV7V6bTCa7stxZ0a1WqyTp3Llz6tOnj95888085woJCSlWDLGxsTp9+rQmTJigOnXqyNPTU23bttXFixeLdT4AAMoakm4AACBJatGihb766iuFh4erUqWS+RVh48aNmjx5su666y5J0rFjx+wmZmvYsKGOHTum1NRUW8/7tm3bSuTaAAC4AoaXAwAASdLAgQOVnp6uRx99VNu2bdPhw4e1bNky9e/fXxaL5ZrH7t69W0lJSbZt586dkqSIiAh9/PHH+umnn7RlyxY9/vjjqlKliu247t27q379+oqNjdWuXbu0ceNG23Po11ufHACAsoCkGwAASJJCQ0O1ceNGWSwW9ejRQ02aNNHQoUNVvXp1ubld+1eGTp06qXnz5ratZcuWkqQZM2bozJkzatGihfr27avnn39egYGBtuPc3d21cOFCnTt3Tq1bt9Yzzzxjm73cbDY77s0CAFBKTIZhGM4OAgAAINfGjRvVoUMHHTp0SPXr13d2OAAA3BCSbgAA4FQLFiyQl5eXIiIidOjQIQ0ZMkQ1atTQhg0bnB0aAAA3jInUAACAU2VlZelf//qXjh49Kn9/f3Xr1k3vvvuus8MCAKBE0NMNAAAAAICDMJEaAAAAAAAOQtINAAAAAICDkHQDAAAAAOAgJN0AAAAAADgISTcAAAAAAA5C0g0AAAAAgIOQdAMAAAAA4CAk3QAAAAAAOAhJNwAAAAAADkLSDQAAAACAg5B0AwAAAADgICTdAAAAAAA4CEk3AAAAAAAOQtINAAAAAICDkHQDAFDO9OvXT+Hh4c4OwyY8PFz9+vVzdhgAADgFSTcAAChV+/fv18svv6xmzZrJ29tbISEh6t27t3788UdnhwYAQIkj6QYAoJz54IMPdODAAWeHUaD/+7//0wcffKBWrVrp3Xff1bBhw3TgwAHdfvvtWrlypbPDAwCgRJkMwzCcHQQAACi/wsPDdccdd2j27NmSpO3bt6thw4by8vKy1Tl9+rRuueUW3XzzzdqwYYOTIgUAoOTR0w0AQBmTlZWloUOHKjw8XJ6engoMDFT37t2VmJgoKf9nuk+fPq2+ffvKx8dH1atXV2xsrHbu3CmTyWRLhnOP9fLy0vHjxxUTEyMvLy8FBATopZdeksVisTvnO++8o3bt2qlmzZqqUqWKWrZsqS+//PK68bds2dIu4ZakmjVrqmPHjvrpp5+K96EAAOCiSLoBAChjnn32WU2ZMkUPPPCAJk+erJdeeklVqlQpMGG1Wq3q06ePPv30U8XGxmr06NFKSUlRbGxsvvUtFouio6NVs2ZNvfPOO+rcubPeffddTZ8+3a7ehAkT1Lx5c7322mt64403VKlSJT344IP65ptvivW+Tp48KX9//2IdCwCAq6rk7AAAAEDRfPPNNxowYIDeffddW9nLL79cYP2FCxdq8+bNGj9+vIYMGSJJiouLU/fu3fOtn52drYcfflgjRoyQdCXJb9GihWbMmKG4uDhbvYMHD6pKlSq214MGDVKLFi00btw49e7du0jv6fvvv9fmzZv16quvFuk4AABcHT3dAACUMdWrV9eWLVt04sSJQtVfunSpKleurAEDBtjK3NzcNHDgwAKPefbZZ+1ed+zYUb/88otd2dUJ95kzZ5SRkaGOHTvahrkXVlpamh577DHVrVv3mn88AACgLCLpBgCgjHnrrbe0Z88ehYWFKSoqSqNGjcqTEF/tyJEjCgkJUdWqVe3KGzRokG99s9msgIAAu7IaNWrozJkzdmVLlizR7bffLrPZLD8/PwUEBGjKlCnKyMgo9Hs5f/687r77bmVlZWnRokV5nvUGAKCsI+kGAKCMeeihh/TLL7/o/fffV2hoqN5++23deuut+u6770rk/O7u7tet8/333+uee+6R2WzW5MmT9e2332rFihV67LHHVNiFUS5evKj7779fu3bt0qJFi9S4ceMbDR0AAJdD0g0AQBkUEhKi5557TgsXLlRycrJq1qyp0aNH51u3Tp06SklJ0YULF+zKDx06VOzrf/XVVzKbzVq2bJmeeuop9erVS926dSv08VarVU8++aRWrVqlTz75RJ07dy52LAAAuDKSbgAAyhCLxZJn+HZgYKBCQ0OVk5OT7zHR0dG6dOmSPvjgA1uZ1WrVpEmTih2Hu7u7TCaT3TJiv/76qxYuXFio4wcPHqzPPvtMkydP1v3331/sOAAAcHXMXg4AQBmSlZWlWrVq6W9/+5uaNm0qLy8vrVy5Utu2bbObzfxqMTExioqK0osvvqhDhw6pUaNG+vrrr5Weni5JMplMRY6jd+/eGjdunHr27KnHHntMaWlpmjRpkho0aKBdu3Zd89jx48dr8uTJatu2rapWrao5c+bY7b/vvvtUrVq1IscEAIArIukGAKAMqVq1qp577jktX75c8+fPl9VqVYMGDTR58mS75byu5u7urm+++UZDhgzRhx9+KDc3N913332Kj49X+/btZTabixzHnXfeqRkzZmjs2LEaOnSo6tatqzfffFO//vrrdZPupKQkSdLmzZu1efPmPPuTk5NJugEA5YbJKOxsJwAAoFxZuHCh7rvvPm3YsEHt27d3djgAAJRLJN0AAFQAf/zxh9262haLRT169NCPP/6okydP2u0DAAAlh+HlAABUAIMHD9Yff/yhtm3bKicnR/Pnz9emTZv0xhtvkHADAOBA9HQDAFABfPLJJ3r33Xd16NAhZWdnq0GDBoqLi9OgQYOcHRoAAOUaSTcAAAAAAA7COt0AAAAAADgISTcAAAAAAA5SKkl3dnZ2sY9dv369+vTpo9DQUJlMJi1cuNBuv2EYGjlypEJCQlSlShV169ZNP//88w1GDAAAAADAjXPY7OVWq1WjR4/W1KlTlZqaqoMHD6pevXoaMWKEwsPD9fTTTxfqPOfPn1fTpk311FNP6f7778+z/6233tJ///tfffjhh6pbt65GjBih6Oho7du3T2azudCxnjhxQt7e3jKZTEV6nwAAAACAiscwDGVlZSk0NFRubtfozzYcJCEhwahXr54xZ84co0qVKsbhw4cNwzCMefPmGbfffnuxzinJWLBgge211Wo1goODjbfffttWdvbsWcPT09P49NNPC33eY8eOGZLY2NjY2NjY2NjY2NjY2Iq0HTt27Jr5psN6uj/66CNNnz5dXbt21bPPPmsrb9q0qfbv318i10hOTtbJkyfVrVs3W5mvr6/atGmjzZs365FHHinUeby9vSVJx44dk4+PT4nEBgAAAAC4PovVUI/31ik1Myff/SZJgT6eWv5CZ7m7uc7I5MzMTIWFhdnyyYI4LOk+fvy4GjRokKfcarXq0qVLJXKNkydPSpKCgoLsyoOCgmz78pOTk6OcnD8bNCsrS5Lk4+ND0g0AAAAApWjz4dP6Pcddbp5VC6zze460//Rlta1fsxQjK5zrPaLssInUIiMj9f333+cp//LLL9W8eXNHXbZQxowZI19fX9sWFhbm1HgAAAAAoKJKyyrcxNuFredqHNbTPXLkSMXGxur48eOyWq2aP3++Dhw4oI8++khLliwpkWsEBwdLklJTUxUSEmIrT01NVbNmzQo87pVXXtGwYcNsr3OHBQAAAAAASlegd+EmwC5sPVfjsJ7ue++9V4sXL9bKlStVrVo1jRw5Uj/99JMWL16s7t27l8g16tatq+DgYK1atcpWlpmZqS1btqht27YFHufp6WkbSs6QcgAAAABwnqi6fgrxNaugQdomSSG+ZkXV9SvNsEqMw3q6Jaljx45asWLFDZ3j3LlzOnTokO11cnKykpKS5Ofnp9q1a2vo0KF6/fXXFRERYVsyLDQ0VDExMTcYPQAAAADA0dzdTIrvE6m4OYky6cqU4LlyE/H4PpEuNYlaUZj+txSXy1q7dq26dOmSpzw2NlazZ8+WYRiKj4/X9OnTdfbsWXXo0EGTJ0/WzTffXOhrZGZmytfXVxkZGfR6AwAAAIATLN2Toviv99rNYh7ia1Z8n0j1bBxyjSOdo7B5ZIkm3TVq1LjuzG250tPTS+qyN4ykGwAAAACcLyv7kpqMWi5Jmt2/tTpGBLhsD3dh88gSHV4+fvx428+nT5/W66+/rujoaNvz1Zs3b9ayZcs0YsSIkrwsAAAAAKAcuDrBjqrr57IJd1E4bHj5Aw88oC5dumjQoEF25RMnTtTKlSu1cOFCR1y2WOjpBgAAQEmyWA1tTU5XWla2Ar3N5SZ5ABztwsXLihy5TJK077VoVfVw6DRkN8QpPd1XW7Zsmd5888085T179tTw4cMddVkAAADAqZbuSVHC4n1KyfhzTWFXfi4VgGM5bMmwmjVratGiRXnKFy1apJo1azrqsgAAAIDTLN2Torg5iXYJtySdzMhW3JxELd2T4qTIADiLw3q6ExIS9Mwzz2jt2rVq06aNJGnLli1aunSpPvjgA0ddFgAAAHAKi9VQwuJ9yu/ZTUNXlj5KWLxP3SODGWoOVCAO6+nu16+fNm7cKB8fH82fP1/z58+Xj4+PNmzYoH79+jnqsgAAAIBTbE1Oz9PDfTVDUkpGtrYmu84qPgAcz6FPpbdp00Zz58515CUAAAAAl5CWVXDCXZx6AMoHhyXdR48eveb+2rVrO+rSAAAAQKkL9DaXaD0A5YPDku7w8HCZTAU/q2KxWBx1aQAAAKDURdX1U4ivWSczsvN9rtskKdj3yvJhACoOhyXdO3bssHt96dIl7dixQ+PGjdPo0aMddVkAAADAKdzdTIrvE6m4OYkySXaJd25XVHyfSCZRAyoYhyXdTZs2zVPWqlUrhYaG6u2339b999/vqEsDAAAATtGzcYimPNFC8V/vVWpmjq08mHW6gQrLoROp5adhw4batm1baV8WAAAAKBU9G4eofQN/NRm1XJI0u39rdYwIoIcbqKAclnRnZmbavTYMQykpKRo1apQiIiIcdVkAAFBCLFZDW5PTlZaVrUDvK8+hkjQAhXP1vcK9A1RsDku6q1evnmciNcMwFBYWpnnz5jnqsgAAoAQs3ZOihMX77NYcDmF4LAAAReawpHvNmjV2r93c3BQQEKAGDRqoUqVSH9UOAAAKaemeFMXNScwz+/LJjGzFzUnUlCdakHgDAFBIDst+TSaT2rVrlyfBvnz5stavX69OnTo56tIAAKCYLFZDCYv35bvckaErMzAnLN6n7pHBDJcFAKAQ3Bx14i5duig9PT1PeUZGhrp06eKoywIAgBuwNTndbkj5XxmSUjKytTU573c8AADIy2FJt2EYeZ7plqTTp0+rWrVqjrosAAC4AWlZBSfcxakHAEBFV+LDy3PX3zaZTOrXr588PT1t+ywWi3bt2qV27dqV9GUBAEAJCPQ2l2g9AAAquhJPun19fSVd6en29vZWlSpVbPs8PDx0++23a8CAASV9WQAAUAKi6vopxNeskxnZ+T7XbZIU7Htl+TAAAHB9JZ50z5o1S5IUHh6ul156iaHkAACUIe5uJsX3iVTcnESZJLvEO/ehsfg+kUyiBgBAITnsme74+HgSbgAAyqCejUM05YkWCvTxtCsP9jWzXBgAAEVUoj3dLVq00KpVq1SjRg01b94834nUciUmJpbkpQEAQAnq2ThE7Rv4q8mo5ZKk2f1bq2NEAD3cAAAUUYkm3ffee69t4rSYmJiSPDUAAChlVyfYUXX9SLgBACiGEk264+Pj8/0ZAJzFYjW0NTldaVnZCvQ2kzgAAACgVJX4RGp/dfHiRaWlpclqtdqV165d29GXBlDBLd2TooTF+5SS8ed6wiG+ZsX3ieSZVAAAAJQKhyXdBw8e1NNPP61NmzbZlRuGIZPJJIvF4qhLA4CW7klR3JzEPEsenczIVtycRCaDAgAAQKlwWNLdv39/VapUSUuWLFFISMg1J1UDgJJksRpKWLwv3zWGDV1Z9ihh8T51jwxmqDkAAAAcymFJd1JSkrZv365GjRo56hIAkK+tyel2Q8r/ypCUkpGtrcnpalu/ZukFBgAAgArHYet0R0ZG6tSpU446PQAUKC2r4IS7OPUAAACA4nJY0v3mm2/q5Zdf1tq1a3X69GllZmbabQDgKIHe5hKtBwAAABSXw4aXd+vWTZLUtWtXu3ImUgPgaFF1/RTia9bJjOx8n+s2SQr2vbJ8GAAAAOBIDku616xZ46hTA8A1ubuZFN8nUnFzEmWS7BLv3GnT4vtEMokaAAAAHM5hSXfnzp0ddWoAuK6ejUM05YkWiv96r1Izc2zlwazTDQAAgFLksKR7165d+ZabTCaZzWbVrl1bnp6ejro8AKhn4xC1b+CvJqOWS5Jm92+tjhEB9HADAACg1Dgs6W7WrNk11+auXLmyHn74YU2bNk1mM5MZAXCMqxPsqLp+JNwAAAAoVQ6bvXzBggWKiIjQ9OnTlZSUpKSkJE2fPl0NGzbUJ598ohkzZmj16tV69dVXHRVCuWGxGtp8+LQWJR3X5sOnZbHmNzUUAAAAAMDVOKyne/To0ZowYYKio6NtZU2aNFGtWrU0YsQIbd26VdWqVdOLL76od955x1FhlHlL96QoYfE+pWT8uZ5wCM+kAgAAAECZ4LCe7t27d6tOnTp5yuvUqaPdu3dLujIEPSUlxVEhlHlL96Qobk6iXcItSSczshU3J1FL9/DZAQAAAIArc1jS3ahRI40dO1YXL160lV26dEljx45Vo0aNJEnHjx9XUFCQo0Io0yxWQwmL9+W7xnBuWcLifQw1BwAAAAAX5rDh5ZMmTdI999yjWrVq6bbbbpN0pffbYrFoyZIlkqRffvlFzz33nKNCKNO2Jqfn6eG+miEpJSNbW5PT1bZ+zdILDAAAAABQaA5Lutu1a6fk5GTNnTtXBw8elCQ9+OCDeuyxx+Tt7S1J6tu3r6MuX+alZRWccBenHgAAAACg9Dks6ZYkb29vPfvss468RLkV6F24ZdQKWw8AAAAAUPocmnRL0r59+3T06FG7Z7sl6Z577nH0pcu0qLp+CvE162RGdr7PdZskBfuaFVXXr7RDAwAAAAAUksOS7l9++UX33Xefdu/eLZPJJMO4kjqaTCZJksVicdSlywV3N5Pi+0Qqbk6iTJJd4m3633/j+0TK3c2Uz9EAAAAAAFfgsNnLhwwZorp16yotLU1Vq1bV3r17tX79erVq1Upr16511GXLlZ6NQzTliRYK9PG0Kw/2NWvKEy1YpxsAAAAAXJzDero3b96s1atXy9/fX25ubnJzc1OHDh00ZswYPf/889qxY4ejLl2u9GwcovYN/NVk1HJJ0uz+rdUxIoAebgAAAAAoAxzW022xWGyzlPv7++vEiROSpDp16ujAgQOOumy5dHWCHVXXj4QbAAAAAMoIh/V0N27cWDt37lTdunXVpk0bvfXWW/Lw8ND06dNVr149R10WAAAAAACX4bCe7ldffVVWq1WSlJCQoOTkZHXs2FHffvutJkyYUOLXmzRpksLDw2U2m9WmTRtt3bq1xK8BAAAAAEBROKynOzo62vZzRESE9u/fr/T0dNWoUcM2g3lJ+eyzzzRs2DBNnTpVbdq00fjx4xUdHa0DBw4oMDCwRK8FAAAAAEBhlXjS/dRTTxWq3syZM0vsmuPGjdOAAQPUv39/SdLUqVP1zTffaObMmRo+fHiJXcdZDMOQ5+UcSZL1wgVZLzt8eXWg3LBevMz9AxQT9w9QfNw/QPFcfe/kLjtd1pmMEn4nbm5uqlOnjpo3b37ND2nBggUlcr2LFy+qatWq+vLLLxUTE2Mrj42N1dmzZ7Vo0aI8x+Tk5CgnJ8f2OjMzU2FhYcrIyJCPj0+JxFWSzp3N1LHb2zg7DAAAAAAoNWE/bJFXddfLz3JlZmbK19f3unlkif/JLS4uTp9++qmSk5PVv39/PfHEE/Lz8yvpy9icOnVKFotFQUFBduVBQUHav39/vseMGTNGCQkJDouppFX14C+jAAAAACqW8pIHlXhPt3SlJ3n+/PmaOXOmNm3apN69e+vpp59Wjx49Svx57hMnTuimm27Spk2b1LZtW1v5yy+/rHXr1mnLli35xleWeroNw5Dxxx/ODgMAAAAASo2pSpUSzx9LktN6uiXJ09NTjz76qB599FEdOXJEs2fP1nPPPafLly9r79698vLyKrFr+fv7y93dXampqXblqampCg4OLjA+T09P2+vcvztkZmaWWFwAAAAAgBuQleXsCK4pN3+8Xj+2w/vr3dzcZDKZZBiGLBZLiZ/fw8NDLVu21KpVq2zPdFutVq1atUqDBg0q1Dmy/teYYWFhJR4fAAAAAKD8ysrKkq+vb4H7HZJ0Xz28fMOGDbr77rs1ceJE9ezZU25uJb80+LBhwxQbG6tWrVopKipK48eP1/nz522zmV9PaGiojh07Jm9vb5cdvpA7BP7YsWMuOQS+oqN9XBvt49poH9dG+7g22se10T6ujfZxXWWlbQzDUFZWlkJDQ69Zr8ST7ueee07z5s1TWFiYnnrqKX366afy9/cv6cvYefjhh/X7779r5MiROnnypJo1a6alS5fmmVytIG5ubqpVq5ZDYywpPj4+Lv0/XkVH+7g22se10T6ujfZxbbSPa6N9XBvt47rKQttcq4c7V4kn3VOnTlXt2rVVr149rVu3TuvWrcu33vz580v0uoMGDSr0cHIAAAAAAEpDiSfdTz75pMsO0QYAAAAAoDSVeNI9e/bskj4ldGXG9fj4eLtZ1+E6aB/XRvu4NtrHtdE+ro32cW20j2ujfVxXeWsbh6zTDQAAAAAApJKfShwAAAAAAEgi6QYAAAAAwGFIugEAAAAAcBCSbgAAAAAAHISk24VMmjRJ4eHhMpvNatOmjbZu3XrN+l988YUaNWoks9msJk2a6Ntvvy2lSCumorTP7NmzZTKZ7Daz2VyK0VYs69evV58+fRQaGiqTyaSFCxde95i1a9eqRYsW8vT0VIMGDVh5wUGK2jZr167Nc++YTCadPHmydAKuYMaMGaPWrVvL29tbgYGBiomJ0YEDB657HN8/paM47cP3T+mZMmWKbrvtNvn4+MjHx0dt27bVd999d81juHdKT1Hbh3vHecaOHSuTyaShQ4des15Zvn9Iul3EZ599pmHDhik+Pl6JiYlq2rSpoqOjlZaWlm/9TZs26dFHH9XTTz+tHTt2KCYmRjExMdqzZ08pR14xFLV9JMnHx0cpKSm27ciRI6UYccVy/vx5NW3aVJMmTSpU/eTkZPXu3VtdunRRUlKShg4dqmeeeUbLli1zcKQVT1HbJteBAwfs7p/AwEAHRVixrVu3TgMHDtQPP/ygFStW6NKlS+rRo4fOnz9f4DF8/5Se4rSPxPdPaalVq5bGjh2r7du368cff9Sdd96pe++9V3v37s23PvdO6Spq+0jcO86wbds2TZs2Tbfddts165X5+8eAS4iKijIGDhxoe22xWIzQ0FBjzJgx+dZ/6KGHjN69e9uVtWnTxvjHP/7h0DgrqqK2z6xZswxfX99Sig5Xk2QsWLDgmnVefvll49Zbb7Ure/jhh43o6GgHRobCtM2aNWsMScaZM2dKJSbYS0tLMyQZ69atK7AO3z/OU5j24fvHuWrUqGH83//9X777uHec71rtw71T+rKysoyIiAhjxYoVRufOnY0hQ4YUWLes3z/0dLuAixcvavv27erWrZutzM3NTd26ddPmzZvzPWbz5s129SUpOjq6wPoovuK0jySdO3dOderUUVhY2HX/sorSxf3j+po1a6aQkBB1795dGzdudHY4FUZGRoYkyc/Pr8A63D/OU5j2kfj+cQaLxaJ58+bp/Pnzatu2bb51uHecpzDtI3HvlLaBAweqd+/eee6L/JT1+4ek2wWcOnVKFotFQUFBduVBQUEFPsd48uTJItVH8RWnfRo2bKiZM2dq0aJFmjNnjqxWq9q1a6fffvutNELGdRR0/2RmZuqPP/5wUlSQpJCQEE2dOlVfffWVvvrqK4WFhemOO+5QYmKis0Mr96xWq4YOHar27durcePGBdbj+8c5Cts+fP+Urt27d8vLy0uenp569tlntWDBAkVGRuZbl3un9BWlfbh3Ste8efOUmJioMWPGFKp+Wb9/Kjk7AKA8atu2rd1fUtu1a6dbbrlF06ZN03/+8x8nRga4toYNG6phw4a21+3atdPhw4f13nvv6eOPP3ZiZOXfwIEDtWfPHm3YsMHZoSAfhW0fvn9KV8OGDZWUlKSMjAx9+eWXio2N1bp16wpM7FC6itI+3Dul59ixYxoyZIhWrFhRYSarI+l2Af7+/nJ3d1dqaqpdeWpqqoKDg/M9Jjg4uEj1UXzFaZ+/qly5spo3b65Dhw45IkQUUUH3j4+Pj6pUqeKkqFCQqKgoEkEHGzRokJYsWaL169erVq1a16zL90/pK0r7/BXfP47l4eGhBg0aSJJatmypbdu2acKECZo2bVqeutw7pa8o7fNX3DuOs337dqWlpalFixa2MovFovXr12vixInKycmRu7u73TFl/f5heLkL8PDwUMuWLbVq1SpbmdVq1apVqwp87qRt27Z29SVpxYoV13xOBcVTnPb5K4vFot27dyskJMRRYaIIuH/KlqSkJO4dBzEMQ4MGDdKCBQu0evVq1a1b97rHcP+UnuK0z1/x/VO6rFarcnJy8t3HveN812qfv+LecZyuXbtq9+7dSkpKsm2tWrXS448/rqSkpDwJt1QO7h9nz+SGK+bNm2d4enoas2fPNvbt22f8/e9/N6pXr26cPHnSMAzD6Nu3rzF8+HBb/Y0bNxqVKlUy3nnnHeOnn34y4uPjjcqVKxu7d+921lso14raPgkJCcayZcuMw4cPG9u3bzceeeQRw2w2G3v37nXWWyjXsrKyjB07dhg7duwwJBnjxo0zduzYYRw5csQwDMMYPny40bdvX1v9X375xahatarxz3/+0/jpp5+MSZMmGe7u7sbSpUud9RbKraK2zXvvvWcsXLjQ+Pnnn43du3cbQ4YMMdzc3IyVK1c66y2Ua3FxcYavr6+xdu1aIyUlxbZduHDBVofvH+cpTvvw/VN6hg8fbqxbt85ITk42du3aZQwfPtwwmUzG8uXLDcPg3nG2orYP945z/XX28vJ2/5B0u5D333/fqF27tuHh4WFERUUZP/zwg21f586djdjYWLv6n3/+uXHzzTcbHh4exq233mp88803pRxxxVKU9hk6dKitblBQkHHXXXcZiYmJToi6YshdZuqvW26bxMbGGp07d85zTLNmzQwPDw+jXr16xqxZs0o97oqgqG3z5ptvGvXr1zfMZrPh5+dn3HHHHcbq1audE3wFkF/bSLK7H/j+cZ7itA/fP6XnqaeeMurUqWN4eHgYAQEBRteuXW0JnWFw7zhbUduHe8e5/pp0l7f7x2QYhlF6/eoAAAAAAFQcPNMNAAAAAICDkHQDAAAAAOAgJN0AAAAAADgISTcAAAAAAA5C0g0AAAAAgIOQdAMAAAAA4CAk3QAAAAAAOAhJNwAAAAAADkLSDQBAOdCvXz/FxMQ4OwwAAPAXlZwdAAAAuDaTyXTN/fHx8ZowYYIMwyiliP60du1adenSRWfOnFH16tVL/foAALg6km4AAFxcSkqK7efPPvtMI0eO1IEDB2xlXl5e8vLyckZoAADgOhheDgCAiwsODrZtvr6+MplMdmVeXl55hpffcccdGjx4sIYOHaoaNWooKChIH3zwgc6fP6/+/fvL29tbDRo00HfffWd3rT179qhXr17y8vJSUFCQ+vbtq1OnThU79m3btql79+7y9/eXr6+vOnfurMTERLs6+/fvV4cOHWQ2mxUZGamVK1fKZDJp4cKFxb4uAACugqQbAIBy6sMPP5S/v7+2bt2qwYMHKy4uTg8++KDatWunxMRE9ejRQ3379tWFCxckSWfPntWdd96p5s2b68cff9TSpUuVmpqqhx56qNgxZGVlKTY2Vhs2bNAPP/ygiIgI3XXXXcrKypIkWSwWxcTEqGrVqtqyZYumT5+uf//73yXy/gEAcAUMLwcAoJxq2rSpXn31VUnSK6+8orFjx8rf318DBgyQJI0cOVJTpkzRrl27dPvtt2vixIlq3ry53njjDds5Zs6cqbCwMB08eFA333xzkWO488477V5Pnz5d1atX17p163T33XdrxYoVOnz4sNauXavg4GBJ0ujRo9W9e/fivm0AAFwKPd0AAJRTt912m+1nd3d31axZU02aNLGVBQUFSZLS0tIkSTt37tSaNWtsz4h7eXmpUaNGkqTDhw8XK4bU1FQNGDBAERER8vX1lY+Pj86dO6ejR49Kkg4cOKCwsDBbwi1JUVFRxboWAACuiJ5uAADKqcqVK9u9NplMdmW5s6JbrVZJ0rlz59SnTx+9+eabec4VEhJSrBhiY2N1+vRpTZgwQXXq1JGnp6fatm2rixcvFut8AACUNSTdAABAktSiRQt99dVXCg8PV6VKJfMrwsaNGzV58mTdddddkqRjx47ZTczWsGFDHTt2TKmpqbae923btpXItQEAcAUMLwcAAJKkgQMHKj09XY8++qi2bdumw4cPa9myZerfv78sFss1j929e7eSkpJs286dOyVJERER+vjjj/XTTz9py5Ytevzxx1WlShXbcd27d1f9+vUVGxurXbt2aePGjbbn0K+3PjkAAGUBSTcAAJAkhYaGauPGjbJYLOrRo4eaNGmioUOHqnr16nJzu/avDJ06dVLz5s1tW8uWLSVJM2bM0JkzZ9SiRQv17dtXzz//vAIDA23Hubu7a+HChTp37pxat26tZ555xjZ7udlsdtybBQCglJgMwzCcHQQAAECujRs3qkOHDjp06JDq16/v7HAAALghJN0AAMCpFixYIC8vL0VEROjQoUMaMmSIatSooQ0bNjg7NAAAbhgTqQEAAKfKysrSv/71Lx09elT+/v7q1q2b3n33XWeHBQBAiaCnGwAAAAAAB2EiNQAAAAAAHISkGwAAAAAAByHpBgAAAADAQUi6AQAAAABwEJJuAAAAAAAchKQbAAAAAAAHIekGAAAAAMBBSLoBAAAAAHAQkm4AAAAAAByEpBsAAAAAAAch6QYAAAAAwEFIugEAAAAAcBCSbgAAAAAAHISkGwAAONXatWtlMpm0du3aEj2vyWTSqFGjSvScAAAUFUk3AAD5OHz4sP7xj3+oXr16MpvN8vHxUfv27TVhwgT98ccfzg4P//Ptt9+SWAMAXFolZwcAAICr+eabb/Tggw/K09NTTz75pBo3bqyLFy9qw4YN+uc//6m9e/dq+vTpzg4TupJ0T5o0Kd/E+48//lClSvyqAwBwLr6JAAC4SnJysh555BHVqVNHq1evVkhIiG3fwIEDdejQIX3zzTf5Hmu1WnXx4kWZzebSCtepLly4oKpVq+Ypv3z5sqxWqzw8PJwQ1Z8qSjsAAFwbw8sBALjKW2+9pXPnzmnGjBl2CXeuBg0aaMiQIZKuPDM8aNAgzZ07V7feeqs8PT21dOlSSdKOHTvUq1cv+fj4yMvLS127dtUPP/xgd65Lly4pISFBERERMpvNqlmzpjp06KAVK1bY6pw8eVL9+/dXrVq15OnpqZCQEN1777369ddfC/V+5syZo6ioKFWtWlU1atRQp06dtHz5crs6kydPtsUfGhqqgQMH6uzZs3Z17rjjDjVu3Fjbt29Xp06dVLVqVf2///f/9Ouvv8pkMumdd97R+PHjVb9+fXl6emrfvn2SpP379+tvf/ub/Pz8ZDab1apVK3399dfXjfv777/Xgw8+qNq1a8vT01NhYWF64YUX7Ib29+vXT5MmTbK1Re6WK79nugvTLrNnz5bJZNLGjRs1bNgwBQQEqFq1arrvvvv0+++/Xzd2AACuRk83AABXWbx4serVq6d27doVqv7q1av1+eefa9CgQfL391d4eLj27t2rjh07ysfHRy+//LIqV66sadOm6Y477tC6devUpk0bSdKoUaM0ZswYPfPMM4qKilJmZqZ+/PFHJSYmqnv37pKkBx54QHv37tXgwYMVHh6utLQ0rVixQkePHlV4ePg1Y0tISNCoUaPUrl07vfbaa/Lw8NCWLVu0evVq9ejRwxZDQkKCunXrpri4OB04cEBTpkzRtm3btHHjRlWuXNl2vtOnT6tXr1565JFH9MQTTygoKMi2b9asWcrOztbf//53eXp6ys/PT3v37lX79u110003afjw4apWrZo+//xzxcTE6KuvvtJ9991XYOxffPGFLly4oLi4ONWsWVNbt27V+++/r99++01ffPGFJOkf//iHTpw4oRUrVujjjz++blsVtl1yDR48WDVq1FB8fLx+/fVXjR8/XoMGDdJnn3123WsBAGBjAAAAwzAMIyMjw5Bk3HvvvYWqL8lwc3Mz9u7da1ceExNjeHh4GIcPH7aVnThxwvD29jY6depkK2vatKnRu3fvAs9/5swZQ5Lx9ttvF+2NGIbx888/G25ubsZ9991nWCwWu31Wq9UwDMNIS0szPDw8jB49etjVmThxoiHJmDlzpq2sc+fOhiRj6tSpdudKTk42JBk+Pj5GWlqa3b6uXbsaTZo0MbKzs+2u3a5dOyMiIsJWtmbNGkOSsWbNGlvZhQsX8rynMWPGGCaTyThy5IitbODAgUZBv85IMuLj422vC9sus2bNMiQZ3bp1s31WhmEYL7zwguHu7m6cPXs23+sBAJAfhpcDAPA/mZmZkiRvb+9CH9O5c2dFRkbaXlssFi1fvlwxMTGqV6+erTwkJESPPfaYNmzYYLtO9erVtXfvXv3888/5nrtKlSry8PDQ2rVrdebMmSK9l4ULF8pqtWrkyJFyc7P/us8dgr1y5UpdvHhRQ4cOtaszYMAA+fj45Hl23dPTU/3798/3eg888IACAgJsr9PT07V69Wo99NBDysrK0qlTp3Tq1CmdPn1a0dHR+vnnn3X8+PEC469SpYrt5/Pnz+vUqVNq166dDMPQjh07Cv9B/E9R2iXX3//+d7vh6h07dpTFYtGRI0eKfH0AQMVF0g0AwP/4+PhIkrKysgp9TN26de1e//7777pw4YIaNmyYp+4tt9wiq9WqY8eOSZJee+01nT17VjfffLOaNGmif/7zn9q1a5etvqenp95880199913CgoKUqdOnfTWW2/p5MmTtjoZGRk6efKkbUtPT5d0ZckzNzc3uz8I/FVu8vjXWD08PFSvXr08yeVNN91U4ORof/0cDh06JMMwNGLECAUEBNht8fHxkqS0tLQCYzt69Kj69esnPz8/eXl5KSAgQJ07d7a956IqSrvkql27tt3rGjVqSFKR/wACAKjYeKYbAID/8fHxUWhoqPbs2VPoY67ukS2qTp066fDhw1q0aJGWL1+u//u//9N7772nqVOn6plnnpEkDR06VH369NHChQu1bNkyjRgxQmPGjNHq1avVvHlzDRkyRB9++KHtnJ07d9batWuLHdO1XOu9/nWf1WqVJL300kuKjo7O95gGDRrkW26xWNS9e3elp6frX//6lxo1aqRq1arp+PHj6tevn+3cjubu7p5vuWEYpXJ9AED5QNINAMBV7r77bk2fPl2bN29W27Zti3x8QECAqlatqgMHDuTZt3//frm5uSksLMxW5ufnp/79+6t///46d+6cOnXqpFGjRtmSbkmqX7++XnzxRb344ov6+eef1axZM7377ruaM2eOXn75ZT3xxBO2urm9sfXr15fVatW+ffvUrFmzfGOtU6eOJOnAgQN2Q64vXryo5ORkdevWrcjvP1fu+SpXrlzk8+zevVsHDx7Uhx9+qCeffNJWfvWs7rmuHv59LUVtFwAASgrDywEAuMrLL7+satWq6ZlnnlFqamqe/YcPH9aECRMKPN7d3V09evTQokWL7Jb1Sk1N1SeffKIOHTrYhrGfPn3a7lgvLy81aNBAOTk5kq6sg52dnW1Xp379+vL29rbViYyMVLdu3Wxby5YtJUkxMTFyc3PTa6+9lqdnOLentlu3bvLw8NB///tfu97bGTNmKCMjQ717977mZ3UtgYGBuuOOOzRt2jSlpKTk2X+tpbdye5ivjskwjHw/92rVqklSniXO8jtnYdsFAICSRE83AABXqV+/vj755BM9/PDDuuWWW/Tkk0+qcePGunjxojZt2qQvvvhC/fr1u+Y5Xn/9da1YsUIdOnTQc889p0qVKmnatGnKycnRW2+9ZasXGRmpO+64Qy1btpSfn59+/PFHffnllxo0aJAk6eDBg+rataseeughRUZGqlKlSlqwYIFSU1P1yCOPXDOGBg0a6N///rf+85//qGPHjrr//vvl6empbdu2KTQ0VGPGjFFAQIBeeeUVJSQkqGfPnrrnnnt04MABTZ48Wa1bt7brQS+OSZMmqUOHDmrSpIkGDBigevXqKTU1VZs3b9Zvv/2mnTt35ntco0aNVL9+fb300ks6fvy4fHx89NVXX+X7LHXuHxmef/55RUdHy93dvcDPprDtAgBAiXLizOkAALisgwcPGgMGDDDCw8MNDw8Pw9vb22jfvr3x/vvv25bAkmQMHDgw3+MTExON6Ohow8vLy6hatarRpUsXY9OmTXZ1Xn/9dSMqKsqoXr26UaVKFaNRo0bG6NGjjYsXLxqGYRinTp0yBg4caDRq1MioVq2a4evra7Rp08b4/PPPC/0+Zs6caTRv3tzw9PQ0atSoYXTu3NlYsWKFXZ2JEycajRo1MipXrmwEBQUZcXFxxpkzZ+zqdO7c2bj11lvznD93ybCCljU7fPiw8eSTTxrBwcFG5cqVjZtuusm4++67jS+//NJWJ78lw/bt22d069bN8PLyMvz9/Y0BAwYYO3fuNCQZs2bNstW7fPmyMXjwYCMgIMAwmUx2y4fpL0uGGUbh2iV3ybBt27bZlecXJwAA12MyDGYDAQAAAADAEXimGwAAAAAAByHpBgAAAADAQUi6AQAAAABwEJJuAAAAAAAchKQbAAAAAAAHIekGAAAAAMBBSLoBAAAAAHCQSjd6guzsbJnN5pKIxWmsVqtOnDghb29vmUwmZ4cDAAAAAHBxhmEoKytLoaGhcnMruD+7WEm31WrV6NGjNXXqVKWmpurgwYOqV6+eRowYofDwcD399NPFDtwZTpw4obCwMGeHAQAAAAAoY44dO6ZatWoVuL9YSffrr7+uDz/8UG+99ZYGDBhgK2/cuLHGjx9f5pJub29vSVc+LB8fHydHAwCA81ishnq8t06pmTn57jdJCvTx1PIXOsvdjdFhAICKKzMzU2FhYbZ8siDFSro/+ugjTZ8+XV27dtWzzz5rK2/atKn2799fnFM6Ve6Qch8fH5JuAECFtvnwaf2e4y43z6oF1vk9R9p/+rLa1q9ZipEBAOCarveIcrEmUjt+/LgaNGiQp9xqterSpUvFOSUAAHABaVnZJVoPAICKrlhJd2RkpL7//vs85V9++aWaN29e6POsX79effr0UWhoqEwmkxYuXGi33zAMjRw5UiEhIapSpYq6deumn3/+2a5Oenq6Hn/8cfn4+Kh69ep6+umnde7cueK8LQAAKrxA78JNjlrYegAAVHTFSrpHjhypQYMG6c0335TVatX8+fM1YMAAjR49WiNHjiz0ec6fP6+mTZtq0qRJ+e5/66239N///ldTp07Vli1bVK1aNUVHRys7+8+/rj/++OPau3evVqxYoSVLlmj9+vX6+9//Xpy3BQBAhRdV108hvmYVNFDOJCnE16youn6lGRYAAGWWyTAMozgHfv/993rttde0c+dOnTt3Ti1atNDIkSPVo0eP4gViMmnBggWKiYmRdKWXOzQ0VC+++KJeeuklSVJGRoaCgoI0e/ZsPfLII/rpp58UGRmpbdu2qVWrVpKkpUuX6q677tJvv/2m0NDQQl07MzNTvr6+ysjI4JluAECFt3RPiuLmJEqSrv4lITcRn/JEC/VsHFLqcQEA4EoKm0cWq6dbkjp27KgVK1YoLS1NFy5c0IYNG4qdcOcnOTlZJ0+eVLdu3Wxlvr6+atOmjTZv3ixJ2rx5s6pXr25LuCWpW7ducnNz05YtWwo8d05OjjIzM+02AABwRc/GIZryRAsF+njalQf7mkm4AQAoomIn3Y528uRJSVJQUJBdeVBQkG3fyZMnFRgYaLe/UqVK8vPzs9XJz5gxY+Tr62vbWKMbAAB7PRuHaOWwzrbXs/u31oZ/3UnCDQBAERV6ybAaNWpcdyr0XOnp6cUOqDS88sorGjZsmO117vpqAADgT1evwx1V1491uQEAKIZCJ93jx4+3/Xz69Gm9/vrrio6OVtu2bSVdGeq9bNkyjRgxokQCCw4OliSlpqYqJOTPv6qnpqaqWbNmtjppaWl2x12+fFnp6em24/Pj6ekpT0/PAvcDAAAAAFASCp10x8bG2n5+4IEH9Nprr2nQoEG2sueff14TJ07UypUr9cILL9xwYHXr1lVwcLBWrVplS7IzMzO1ZcsWxcXFSZLatm2rs2fPavv27WrZsqUkafXq1bJarWrTps0NxwAAAAAAwI0o1jPdy5YtU8+ePfOU9+zZUytXriz0ec6dO6ekpCQlJSVJujJ5WlJSko4ePSqTyaShQ4fq9ddf19dff63du3frySefVGhoqG2G81tuuUU9e/bUgAEDtHXrVm3cuFGDBg3SI488UuiZywEAAAAAcJRiJd01a9bUokWL8pQvWrRINWvWLPR5fvzxRzVv3lzNmzeXJA0bNkzNmze3rfX98ssva/Dgwfr73/+u1q1b69y5c1q6dKnMZrPtHHPnzlWjRo3UtWtX3XXXXerQoYOmT59enLcFAAAAAECJKtY63bNnz9YzzzyjXr162YZxb9myRUuXLtUHH3ygfv36lXScDsU63QDgHBaroa3J6UrLylagt5nJulzMhYuXFTlymSRp32vRqupR6KfSUAq4fwDAuQqbRxbr27Nfv3665ZZb9N///lfz58+XdGWo94YNG3iWGgBQKEv3pChh8T6lZGTbykJ8zYrvE8myVMB1cP8AQNlRrJ7u8oaebgAoXUv3pChuTqL++gWU20c35YkWJA4ugJ5u18T9AwCuwaE93UePHr3m/tq1axfntACACsBiNZSweF+ehEGSDF1JHBIW71P3yGCGygJ/wf0DAGVPsZLu8PBwmUwF/0NusViKHRAAoHzbmpxuNyT2rwxJKRnZ2pqcrrb1Cz85J1ARcP8AQNlTrKR7x44ddq8vXbqkHTt2aNy4cRo9enSJBAYAKJ/SsgpOGIpTD6hIuH8AoOwpVtLdtGnTPGWtWrVSaGio3n77bd1///03HBgAoHwK9DZfv1IR6gEVCfcPAJQ9xVqnuyANGzbUtm3bSvKUAIByJqqun0J8zSroISWTrszCHFXXrzTDAsoE7h8AKHuKlXRnZmbabRkZGdq/f79effVVRURElHSMAIByxN3NpPg+kZKUJ3HIfR3fJ5JJoIB8cP8AQNlTrKS7evXqqlGjhm3z8/NTZGSkNm/erClTppR0jACAcqZn4xBNeaKFAn087cqDfc0sdwRcB/cPAJQtxXqme82aNXav3dzcFBAQoAYNGqhSJdbwBABcX8/GIWrfwF9NRi2XJM3u31odIwLooQMKgfsHAMqOYmXIJpNJ7dq1y5NgX758WevXr1enTp1KJDgAQPl2dYIQVdePhAEoAu4fACgbijW8vEuXLkpPT89TnpGRoS5dutxwUAAAAAAAlAfFSroNw5DJlPevqadPn1a1atVuOCgAAAAAAMqDIg0vz11/22QyqV+/fvL0/HMCD4vFol27dqldu3YlGyEAAAAAAGVUkZJuX19fSVd6ur29vVWlShXbPg8PD91+++0aMGBAyUYIADfAYjW0NTldaVnZCvQ289wjAKBU8P0DIFeRku5Zs2ZJksLDw/XSSy8xlByAS1u6J0UJi/cpJSPbVhbia1Z8n0iW1AEAOAzfPwCuVqxnuuPj40m4Abi0pXtSFDcn0e4XHkk6mZGtuDmJWronxUmRAQDKM75/APxVoXu6W7RooVWrVqlGjRpq3rx5vhOp5UpMTCyR4ACgOCxWQwmL98nIZ58hySQpYfE+dY8MZqgfAKDE8P0DID+FTrrvvfde28RpMTExjooHAG7Y1uT0PD0MVzMkpWRka2tyutrWr1l6gQEAyjW+fwDkp9BJd3x8fL4/A4CrScsq+Bee4tQDAKAw+P4BkJ8iTaT2VxcvXlRaWpqsVqtdee3atW8oKAC4EYHe5hKtBwBAYfD9AyA/xUq6Dx48qKefflqbNm2yKzcMQyaTSRaLpUSCA4DiiKrrpxBfs05mZOf7XJ1JUrDvleVbAAAoKXz/AMhPsZLu/v37q1KlSlqyZIlCQkKuOakaAJQ2dzeT4vtEKm5OokyS3S8+uf9axfeJZBIbAECJ4vsHQH6KlXQnJSVp+/btatSoUUnHAwAlomfjEE15ooXiv96r1MwcW3kw66QCAByI7x8Af1WspDsyMlKnTp0q6VgAoET1bByi9g381WTUcknS7P6t1TEigB4GAIBD8f0D4GpuxTnozTff1Msvv6y1a9fq9OnTyszMtNsAwFVc/QtOVF0/fuEBAJQKvn8A5CpWT3e3bt0kSV27drUrZyI1AAAAAAD+VKyke82aNSUdB1BmWayGtianKy0rW4HeZv6aDQAA4OL4/Q2lqVhJd+fOnUs6DqBMWronRQmL9yklI9tWFsJEKQAAAC6L399Q2oqVdO/atSvfcpPJJLPZrNq1a8vT0/OGAgNc3dI9KYqbk5hnHc6TGdmKm5OoKU+04B9uAAAAF8Lvb3CGYiXdzZo1u+ba3JUrV9bDDz+sadOmyWw2Fzs4wFVZrIYSFu/L8w+2dGVNTpOkhMX71D0ymKFKAAAALoDf3+AsxZq9fMGCBYqIiND06dOVlJSkpKQkTZ8+XQ0bNtQnn3yiGTNmaPXq1Xr11VdLOl7AJWxNTrcbkvRXhqSUjGxtTU4vvaAAAABQIH5/g7MUq6d79OjRmjBhgqKjo21lTZo0Ua1atTRixAht3bpV1apV04svvqh33nmnxIIFXEVaVsH/YBenHgAAAByL39/gLMXq6d69e7fq1KmTp7xOnTravXu3pCtD0FNSUm4sOsBFBXoX7rGJwtYDAACAY/H7G5ylWEl3o0aNNHbsWF28eNFWdunSJY0dO1aNGjWSJB0/flxBQUElEyXgYqLq+inE16yCnvYx6cosmFF1/UozLAAAABSA39/gLMUaXj5p0iTdc889qlWrlm677TZJV3q/LRaLlixZIkn65Zdf9Nxzz5VcpIALcXczKb5PpOLmJMok2U3IkfsPeXyfSCbhAAAAcBH8/gZnKVbS3a5dOyUnJ2vu3Lk6ePCgJOnBBx/UY489Jm9vb0lS3759Sy5KwAX1bByiKU+0UPzXe5WamWMrD2adRwAAAJfE729whmIl3ZLk7e2tZ599tiRjQQEsVkNbk9OVlpWtQO8rQ174C5xr6Nk4RO0b+KvJqOWSpNn9W6tjRADtAwAA4KL4/c21lcfcp9hJtyTt27dPR48etXu2W5LuueeeGwoKf1q6J0UJi/fZLW8Qwl/iXMrV/wiUh38UAAAAyjt+f3NN5TX3KVbS/csvv+i+++7T7t27ZTKZZBhXnogwma78z2qxWEouwgps6Z4Uxc1JtHveRJJOZmQrbk6ipjzRokz/zwcAAAAAUvnOfYo1e/mQIUNUt25dpaWlqWrVqtq7d6/Wr1+vVq1aae3atSUcYsVksRpKWLwvz/900p+TPiQs3ieLNb8aAAAAAFA2lPfcp1hJ9+bNm/Xaa6/J399fbm5ucnNzU4cOHTRmzBg9//zzJR1jhbQ1Od1uWMVfGZJSMrK1NTm99IICAAAAgBJW3nOfYiXdFovFNku5v7+/Tpw4IUmqU6eODhw4UHLRVWBpWQX/T1ecegAAAADgisp77lOspLtx48bauXOnJKlNmzZ66623tHHjRr322muqV69eiQZYWJMmTVJ4eLjMZrPatGmjrVu3OiWOkhLobS7RegAAAADgisp77lOspPvVV1+V1WqVJCUkJCg5OVkdO3bUt99+qwkTJpRogIXx2WefadiwYYqPj1diYqKaNm2q6OhopaWllXosJSWqrp9CfM0qaB5Fk67M5BdV1680wwIAAACAElXec59izV4eHR1t+zkiIkL79+9Xenq6atSoYZvBvDSNGzdOAwYMUP/+/SVJU6dO1TfffKOZM2dq+PDhpR5PSXB3Mym+T6Ti5iTKZBjysPy5LFvuJzyq+y0yZf8hq3NCxP9YL16W5+WcKz9fuCDr5RtaiQ8ljPZxbbSPa6N9XBvt49poH9dG+7gWk6RR3etqyLwkSX9Onpbj7mHLL+P7RJbZpd1MRu56X4Xw1FNPFarezJkzix1QUV28eFFVq1bVl19+qZiYGFt5bGyszp49q0WLFuU5JicnRzk5ObbXmZmZCgsLU0ZGhnx8fEoj7EJbuidFo79K1PRPX3J2KAAAAABQamLuHi2/mr4uu053ZmamfH19r5tHFulPOrNnz1adOnXUvHlzFSFXd6hTp07JYrEoKCjIrjwoKEj79+/P95gxY8YoISGhNMK7YT0bh6hr+B069KmzIwEAAACA0jO7f5SibrmpzPZw5ypS0h0XF6dPP/1UycnJ6t+/v5544gn5+ZW9cfWvvPKKhg0bZnud29PtqipVq6qGidudHQYAAAAAlBpTlSpOeXy5pBUp6Z40aZLGjRun+fPna+bMmXrllVfUu3dvPf300+rRo4dTPhB/f3+5u7srNTXVrjw1NVXBwcH5HuPp6SlPT0/b69xe+8zMTMcFCgAAAAAovKwsZ0dwTbn54/VGgRfpme6/OnLkiGbPnq2PPvpIly9f1t69e+Xl5VXc0xVbmzZtFBUVpffff1+SZLVaVbt2bQ0aNKhQE6n99ttvLt3TDQAAAABwTceOHVOtWrUK3H9D0/S5ubnJZDLJMAxZLJYbOdUNGTZsmGJjY9WqVStFRUVp/PjxOn/+vG028+sJDQ3VsWPH5O3t7bLDF3KHwB87dszlJnsD7ePqaB/XRvu4NtrHtdE+ro32cW20j+sqK21jGIaysrIUGhp6zXpFTrpzcnJsw8s3bNigu+++WxMnTlTPnj3l5lasZb9v2MMPP6zff/9dI0eO1MmTJ9WsWTMtXbo0z+RqBXFzc7vmXyZciY+Pj0v/j1fR0T6ujfZxbbSPa6N9XBvt49poH9dG+7iustA2vr6+161TpKT7ueee07x58xQWFqannnpKn376qfz9/YsdYEkaNGiQBg0a5OwwAAAAAACwKVLSPXXqVNWuXVv16tXTunXrtG7dunzrzZ8/v0SCAwAAAACgLCtS0v3kk0+67DPP5Z2np6fi4+PtZl2H66B9XBvt49poH9dG+7g22se10T6ujfZxXeWtbW5o9nIAAAAAAFAw58x8BgAAAABABUDSDQAAAACAg5B0AwAAAADgICTdAAAAAAA4CEl3GTFp0iSFh4fLbDarTZs22rp1q7NDgqT169erT58+Cg0Nlclk0sKFC50dEq4yZswYtW7dWt7e3goMDFRMTIwOHDjg7LDwP1OmTNFtt90mHx8f+fj4qG3btvruu++cHRbyMXbsWJlMJg0dOtTZoUDSqFGjZDKZ7LZGjRo5Oyxc5fjx43riiSdUs2ZNValSRU2aNNGPP/7o7LAgKTw8PM/9YzKZNHDgQGeHBkkWi0UjRoxQ3bp1VaVKFdWvX1//+c9/VNbn/ibpLgM+++wzDRs2TPHx8UpMTFTTpk0VHR2ttLQ0Z4dW4Z0/f15NmzbVpEmTnB0K8rFu3ToNHDhQP/zwg1asWKFLly6pR48eOn/+vLNDg6RatWpp7Nix2r59u3788Ufdeeeduvfee7V3715nh4arbNu2TdOmTdNtt93m7FBwlVtvvVUpKSm2bcOGDc4OCf9z5swZtW/fXpUrV9Z3332nffv26d1331WNGjWcHRp05d+0q++dFStWSJIefPBBJ0cGSXrzzTc1ZcoUTZw4UT/99JPefPNNvfXWW3r//fedHdoNYcmwMqBNmzZq3bq1Jk6cKEmyWq0KCwvT4MGDNXz4cCdHh1wmk0kLFixQTEyMs0NBAX7//XcFBgZq3bp16tSpk7PDQT78/Pz09ttv6+mnn3Z2KJB07tw5tWjRQpMnT9brr7+uZs2aafz48c4Oq8IbNWqUFi5cqKSkJGeHgnwMHz5cGzdu1Pfff+/sUFAIQ4cO1ZIlS/Tzzz/LZDI5O5wK7+6771ZQUJBmzJhhK3vggQdUpUoVzZkzx4mR3Rh6ul3cxYsXtX37dnXr1s1W5ubmpm7dumnz5s1OjAwoezIyMiRdSezgWiwWi+bNm6fz58+rbdu2zg4H/zNw4ED17t3b7jsIruHnn39WaGio6tWrp8cff1xHjx51dkj4n6+//lqtWrXSgw8+qMDAQDVv3lwffPCBs8NCPi5evKg5c+boqaeeIuF2Ee3atdOqVat08OBBSdLOnTu1YcMG9erVy8mR3ZhKzg4A13bq1ClZLBYFBQXZlQcFBWn//v1Oigooe6xWq4YOHar27durcePGzg4H/7N79261bdtW2dnZ8vLy0oIFCxQZGenssCBp3rx5SkxM1LZt25wdCv6iTZs2mj17tho2bKiUlBQlJCSoY8eO2rNnj7y9vZ0dXoX3yy+/aMqUKRo2bJj+3//7f9q2bZuef/55eXh4KDY21tnh4SoLFy7U2bNn1a9fP2eHgv8ZPny4MjMz1ahRI7m7u8tisWj06NF6/PHHnR3aDSHpBlAhDBw4UHv27OG5RxfTsGFDJSUlKSMjQ19++aViY2O1bt06Em8nO3bsmIYMGaIVK1bIbDY7Oxz8xdU9PrfddpvatGmjOnXq6PPPP+fRDBdgtVrVqlUrvfHGG5Kk5s2ba8+ePZo6dSpJt4uZMWOGevXqpdDQUGeHgv/5/PPPNXfuXH3yySe69dZblZSUpKFDhyo0NLRM3z8k3S7O399f7u7uSk1NtStPTU1VcHCwk6ICypZBgwZpyZIlWr9+vWrVquXscHAVDw8PNWjQQJLUsmVLbdu2TRMmTNC0adOcHFnFtn37dqWlpalFixa2MovFovXr12vixInKycmRu7u7EyPE1apXr66bb75Zhw4dcnYokBQSEpLnD4e33HKLvvrqKydFhPwcOXJEK1eu1Pz5850dCq7yz3/+U8OHD9cjjzwiSWrSpImOHDmiMWPGlOmkm2e6XZyHh4datmypVatW2cqsVqtWrVrFc4/AdRiGoUGDBmnBggVavXq16tat6+yQcB1Wq1U5OTnODqPC69q1q3bv3q2kpCTb1qpVKz3++ONKSkoi4XYx586d0+HDhxUSEuLsUCCpffv2eZanPHjwoOrUqeOkiJCfWbNmKTAwUL1793Z2KLjKhQsX5OZmn6K6u7vLarU6KaKSQU93GTBs2DDFxsaqVatWioqK0vjx43X+/Hn179/f2aFVeOfOnbPrWUhOTlZSUpL8/PxUu3ZtJ0YG6cqQ8k8++USLFi2St7e3Tp48KUny9fVVlSpVnBwdXnnlFfXq1Uu1a9dWVlaWPvnkE61du1bLli1zdmgVnre3d565D6pVq6aaNWsyJ4ILeOmll9SnTx/VqVNHJ06cUHx8vNzd3fXoo486OzRIeuGFF9SuXTu98cYbeuihh7R161ZNnz5d06dPd3Zo+B+r1apZs2YpNjZWlSqRDrmSPn36aPTo0apdu7ZuvfVW7dixQ+PGjdNTTz3l7NBujIEy4f333zdq165teHh4GFFRUcYPP/zg7JBgGMaaNWsMSXm22NhYZ4cGw8i3bSQZs2bNcnZoMAzjqaeeMurUqWN4eHgYAQEBRteuXY3ly5c7OywUoHPnzsaQIUOcHQYMw3j44YeNkJAQw8PDw7jpppuMhx9+2Dh06JCzw8JVFi9ebDRu3Njw9PQ0GjVqZEyfPt3ZIeEqy5YtMyQZBw4ccHYo+IvMzExjyJAhRu3atQ2z2WzUq1fP+Pe//23k5OQ4O7QbwjrdAAAAAAA4CM90AwAAAADgICTdAAAAAAA4CEk3AAAAAAAOQtINAAAAAICDkHQDAAAAAOAgJN0AAAAAADgISTcAAAAAAA5C0g0AAAAAgIOQdAMAUA7069dPMTExzg4DAAD8RSVnBwAAAK7NZDJdc398fLwmTJggwzBKKaI/rV27Vl26dNGZM2dUvXr1Ur8+AACujqQbAAAXl5KSYvv5s88+08iRI3XgwAFbmZeXl7y8vJwRGgAAuA6GlwMA4OKCg4Ntm6+vr0wmk12Zl5dXnuHld9xxhwYPHqyhQ4eqRo0aCgoK0gcffKDz58+rf//+8vb2VoMGDfTdd9/ZXWvPnj3q1auXvLy8FBQUpL59++rUqVPFjn3btm3q3r27/P395evrq86dOysxMdGuzv79+9WhQweZzWZFRkZq5cqVMplMWrhwYbGvCwCAqyDpBgCgnPrwww/l7++vrVu3avDgwYqLi9ODDz6odu3aKTExUT169FDfvn114cIFSdLZs2d15513qnnz5vrxxx+1dOlSpaam6qGHHip2DFlZWYqNjdWGDRv0ww8/KCIiQnfddZeysrIkSRaLRTExMapataq2bNmi6dOn69///neJvH8AAFwBw8sBACinmjZtqldffVWS9Morr2js2LHy9/fXgAEDJEkjR47UlClTtGvXLt1+++2aOHGimjdvrjfeeMN2jpkzZyosLEwHDx7UzTffXOQY7rzzTrvX06dPV/Xq1bVu3TrdfffdWrFihQ4fPqy1a9cqODhYkjR69Gh17969uG8bAACXQk83AADl1G233Wb72d3dXTVr1lSTJk1sZUFBQZKktLQ0SdLOnTu1Zs0a2zPiXl5eatSokSTp8OHDxYohNTVVAwYMUEREhHx9feXj46Nz587p6NGjkqQDBw4oLCzMlnBLUlRUVLGuBQCAK6KnGwCAcqpy5cp2r00mk11Z7qzoVqtVknTu3Dn16dNHb775Zp5zhYSEFCuG2NhYnT59WhMmTFCdOnXk6emptm3b6uLFi8U6HwAAZQ1JNwAAkCS1aNFCX331lcLDw1WpUsn8irBx40ZNnjxZd911lyTp2LFjdhOzNWzYUMeOHVNqaqqt533btm0lcm0AAFwBw8sBAIAkaeDAgUpPT9ejjz6qbdu26fDhw1q2bJn69+8vi8VyzWN3796tpKQk27Zz505JUkREhD7++GP99NNP2rJlix5//HFVqVLFdlz37t1Vv359xcbGateuXdq4caPtOfTrrU8OAEBZQNINAAAkSaGhodq4caMsFot69OihJk2aaOjQoapevbrc3K79K0OnTp3UvHlz29ayZUtJ0owZM3TmzBm1aNFCffv21fPPP6/AwEDbce7u7lq4cKHOnTun1q1b65lnnrHNXm42mx33ZgEAKCUmwzAMZwcBAACQa+PGjerQoYMOHTqk+vXrOzscAABuCEk3AABwqgULFsjLy0sRERE6dOiQhgwZoho1amjDhg3ODg0AgBvGRGoAAMCpsrKy9K9//UtHjx6Vv7+/unXrpnfffdfZYQEAUCLo6QYAAAAAwEGYSA0AAAAAAAch6QYAAAAAwEFIugEAAAAAcBCSbgAAAAAAHISkGwAAAAAAByHpBgAAAADAQUi6AQAAAABwEJJuAAAAAAAchKQbAAAAAAAHIekGAAAAAMBBSLoBAAAAAHAQkm4AAAAAAByEpBsAAAAAAAch6QYAAAAAwEFIugEAgMOtXbtWJpNJa9euLdHzmkwmjRo1qkTPCQBASSLpBgCgiCZPniyTyaQ2bdrc0Hm+/fZbEsZC4HMCAJRlJN0AABTR3LlzFR4erq1bt+rQoUPFPs+3336rhISEEoysfLrW5/THH3/o1VdfLeWIAAAoPJJuAACKIDk5WZs2bdK4ceMUEBCguXPnOjskh7pw4UK+5ZcvX9bFixdLOZq8zGazKlWq5OwwAAAoEEk3AABFMHfuXNWoUUO9e/fW3/72tzxJd0HPLv/6668ymUyaPXu2JKlfv36aNGmSpCvPJeduuc6fP68XX3xRYWFh8vT0VMOGDfXOO+/IMIw8Mc2ZM0dRUVGqWrWqatSooU6dOmn58uV2dSZPnqxbb71Vnp6eCg0N1cCBA3X27Fm7OnfccYcaN26s7du3q1OnTqpatar+3//7f7bY33nnHY0fP17169eXp6en9u3bJ0nav3+//va3v8nPz09ms1mtWrXS119/fd3P8vvvv9eDDz6o2rVry9PTU2FhYXrhhRf0xx9/2Opc73PK75nuHTt2qFevXvLx8ZGXl5e6du2qH374wa7O7NmzZTKZtHHjRg0bNkwBAQGqVq2a7rvvPv3+++/XjR0AgMLiT8MAABTB3Llzdf/998vDw0OPPvqopkyZom3btql169ZFOs8//vEPnThxQitWrNDHH39st88wDN1zzz1as2aNnn76aTVr1kzLli3TP//5Tx0/flzvvfeerW5CQoJGjRqldu3a6bXXXpOHh4e2bNmi1atXq0ePHpKkUaNGKSEhQd26dVNcXJwOHDhgi3vjxo2qXLmy7XynT59Wr1699Mgjj+iJJ55QUFCQbd+sWbOUnZ2tv//97/L09JSfn5/27t2r9u3b66abbtLw4cNVrVo1ff7554qJidFXX32l++67r8DP4IsvvtCFCxcUFxenmjVrauvWrXr//ff122+/6Ysvvrju55SfvXv3qmPHjvLx8dHLL7+sypUra9q0abrjjju0bt26PM/hDx48WDVq1FB8fLx+/fVXjR8/XoMGDdJnn3123WsBAFAoBgAAKJQff/zRkGSsWLHCMAzDsFqtRq1atYwhQ4bY6qxZs8aQZKxZs8bu2OTkZEOSMWvWLFvZwIEDjfy+ihcuXGhIMl5//XW78r/97W+GyWQyDh06ZBiGYfz888+Gm5ubcd999xkWi8WurtVqNQzDMNLS0gwPDw+jR48ednUmTpxoSDJmzpxpK+vcubMhyZg6dWq+sfv4+BhpaWl2+7p27Wo0adLEyM7Otrt2u3btjIiIiGt+LhcuXMjz3seMGWOYTCbjyJEj1/2cDMMwJBnx8fG21zExMYaHh4dx+PBhW9mJEycMb29vo1OnTrayWbNmGZKMbt262T4rwzCMF154wXB3dzfOnj2b7/UAACgqhpcDAFBIc+fOVVBQkLp06SLpytDmhx9+WPPmzZPFYimx63z77bdyd3fX888/b1f+4osvyjAMfffdd5KkhQsXymq1auTIkXJzs/9Kzx2CvXLlSl28eFFDhw61qzNgwAD5+Pjom2++sTvO09NT/fv3zzeuBx54QAEBAbbX6enpWr16tR566CFlZWXp1KlTOnXqlE6fPq3o6Gj9/PPPOn78eIHvs0qVKrafz58/r1OnTqldu3YyDEM7duy41keUL4vFouXLlysmJkb16tWzlYeEhOixxx7Thg0blJmZaXfM3//+d7vh6h07dpTFYtGRI0eKfH0AAPJD0g0AQCFYLBbNmzdPXbp0UXJysg4dOqRDhw6pTZs2Sk1N1apVq0rsWkeOHFFoaKi8vb3tym+55Rbbfkk6fPiw3NzcFBkZec1zSVLDhg3tyj08PFSvXr08yeVNN90kDw+PfM9Vt25du9eHDh2SYRgaMWKEAgIC7Lb4+HhJUlpaWoGxHT16VP369ZOfn5+8vLwUEBCgzp07S5IyMjIKPK4gv//+uy5cuJDnvUpXPjur1apjx47ZldeuXdvudY0aNSRJZ86cKfL1AQDID890AwBQCKtXr1ZKSormzZunefPm5dk/d+5c9ejRw67X9Gol2RPuSFf3Pl9vn9VqlSS99NJLio6OzveYBg0a5FtusVjUvXt3paen61//+pcaNWqkatWq6fjx4+rXr5/t3I7m7u6eb7mRz4R1AAAUB0k3AACFMHfuXAUGBtpm0r7a/PnztWDBAk2dOtXWU/rXmcHzG65cUIJep04drVy5UllZWXa93fv377ftl6T69evLarVq3759atasWYHnkqQDBw7YDbm+ePGikpOT1a1btwLe8fXlnq9y5cpFPs/u3bt18OBBffjhh3ryySdt5StWrMhTt6DP6a8CAgJUtWpVHThwIM++/fv3y83NTWFhYUWKEwCAG8XwcgAAruOPP/7Q/Pnzdffdd+tvf/tbnm3QoEHKysrS119/rTp16sjd3V3r16+3O8fkyZPznLdatWqS8ibod911lywWiyZOnGhX/t5778lkMqlXr16SpJiYGLm5uem1117L0zOc21PbrVs3eXh46L///a9d7+2MGTOUkZGh3r17F+9DkRQYGKg77rhD06ZNU0pKSp7911p6K7eH+eqYDMPQhAkT8tQt6HPK75w9evTQokWL9Ouvv9rKU1NT9cknn6hDhw7y8fG55jkAAChp9HQDAHAdX3/9tbKysnTPPffku//2229XQECA5s6dq4cfflgPPvig3n//fZlMJtWvX19LlizJ99nmli1bSpKef/55RUdHy93dXY888oj69OmjLl266N///rd+/fVXNW3aVMuXL9eiRYs0dOhQ1a9fX9KVodv//ve/9Z///EcdO3bU/fffL09PT23btk2hoaEaM2aMAgIC9MorryghIUE9e/bUPffcowMHDmjy5Mlq3bq1nnjiiRv6bCZNmqQOHTqoSZMmGjBggOrVq6fU1FRt3rxZv/32m3bu3JnvcY0aNVL9+vX10ksv6fjx4/Lx8dFXX32V77PUBX1O+Xn99de1YsUKdejQQc8995wqVaqkadOmKScnR2+99dYNvVcAAIrFeROnAwBQNvTp08cwm83G+fPnC6zTr18/o3LlysapU6eM33//3XjggQeMqlWrGjVq1DD+8Y9/GHv27MmzZNjly5eNwYMHGwEBAYbJZLJbFisrK8t44YUXjNDQUKNy5cpGRESE8fbbb9stb5Vr5syZRvPmzQ1PT0+jRo0aRufOnW3LmuWaOHGi0ahRI6Ny5cpGUFCQERcXZ5w5c8auTufOnY1bb701z/lzlwx7++23833vhw8fNp588kkjODjYqFy5snHTTTcZd999t/Hll1/a6uS3ZNi+ffuMbt26GV5eXoa/v78xYMAAY+fOnUX6nPSXJcMMwzASExON6Ohow8vLy6hatarRpUsXY9OmTXZ1cpcM27Ztm115QUu+AQBQXCbDYKYQAAAAAAAcgWe6AQAAAABwEJJuAAAAAAAchKQbAAAAAAAHIekGAAAAAMBBSLoBAAAAAHAQkm4AAAAAABykUmlcJDs7W2azuTQuVSxWq1UnTpyQt7e3TCaTs8MBAAAAALg4wzCUlZWl0NBQubkV3J/tsKTbarVq9OjRmjp1qlJTU3Xw4EHVq1dPI0aMUHh4uJ5++mlHXbrITpw4obCwMGeHAQAAAAAoY44dO6ZatWoVuN9hSffrr7+uDz/8UG+99ZYGDBhgK2/cuLHGjx/vUkm3t7e3pCsflo+Pj5OjAQDAeSxWQz3eW6fUzJx895skBfp4avkLneXuxugwAEDFlZmZqbCwMFs+WRCHJd0fffSRpk+frq5du+rZZ5+1lTdt2lT79+931GWLJXdIuY+PD0k3AKBC23z4tH7PcZebZ9UC6/yeI+0/fVlt69csxcgAAHBN13tE2WETqR0/flwNGjTIU261WnXp0iVHXRYAANyAtKzsEq0HAEBF57CkOzIyUt9//32e8i+//FLNmzcv1DlGjRolk8lktzVq1Mi2Pzs7WwMHDlTNmjXl5eWlBx54QKmpqSX2HgAAqGgCvQs38Wlh6wEAUNE5bHj5yJEjFRsbq+PHj8tqtWr+/Pk6cOCAPvroIy1ZsqTQ57n11lu1cuVK2+tKlf4M+YUXXtA333yjL774Qr6+vho0aJDuv/9+bdy4sUTfCwAAFUVUXT+F+Jp1MiNbRj77TZKCfc2KqutX2qEBAFAmOayn+95779XixYu1cuVKVatWTSNHjtRPP/2kxYsXq3v37oU+T6VKlRQcHGzb/P39JUkZGRmaMWOGxo0bpzvvvFMtW7bUrFmztGnTJv3www+OelsAAJRr7m4mxfeJlHQlwb5a7uv4PpFMogYAQCE5LOmWpI4dO2rFihVKS0vThQsXtGHDBvXo0aNI5/j5558VGhqqevXq6fHHH9fRo0clSdu3b9elS5fUrVs3W91GjRqpdu3a2rx58zXPmZOTo8zMTLsNAABc0bNxiKY80UKBPp525cG+Zk15ooV6Ng5xUmQAAJQ9Dk26b1SbNm00e/ZsLV26VFOmTFFycrI6duyorKwsnTx5Uh4eHqpevbrdMUFBQTp58uQ1zztmzBj5+vraNtboBgDAXs/GIVo5rLPt9ez+rbXhX3eScAMAUEQl+kx3jRo1rjtdeq709PTr1unVq5ft59tuu01t2rRRnTp19Pnnn6tKlSrFjvOVV17RsGHDbK9z11cDAAB/unoIeVRdP4aUAwBQDCWadI8fP9728+nTp/X6668rOjpabdu2lSRt3rxZy5Yt04gRI4p1/ur/v717j6qqzv8//jqgcDAQVOSWgjeSSDQQQbRsyntJWX7NcdRBNNca09Scpq9NFuGMt5qanDSMlunMmFmrvIz+Js1McbxCEiqZmsakkyiZiqBfpc7Zvz/MMyBopmezD/h8rHXW8nzYZ39e+GGfvd9n7/PZQUG67bbbdPDgQfXu3VsVFRU6ffp0lbPdx48fV1hY2FXX4+vrK19f36suAwAAAADAjXJr0Z2Wlub696BBgzRt2jSNHz/e1TZhwgTNnTtXH3/8sZ588smfvf7y8nIdOnRII0aMUOfOndWwYUOtX79egwYNkiTt379fhw8fdhX5AAAAAABYybTvdK9du1b9+vWr1t6vX78qtwC7mqeeeko5OTn697//ra1bt+rhhx+Wt7e3hg4dqsDAQI0ePVqTJ0/Whg0btHPnTqWnpyslJUVdu3Z1968DAAAAAMDPZlrR3axZM61cubJa+8qVK9WsWbNrWsd//vMfDR06VO3bt9ejjz6qZs2aafv27WrevLkk6c9//rMGDBigQYMGqUePHgoLC9OyZcvc+nsAAAAAAHC93Hp5eWWZmZl67LHHtHHjRiUnJ0uSduzYoTVr1ujNN9+8pnUsXbr0qj+32+2aN2+e5s2bd8N5AQC1z+E0lFt0UiVl5xUSYGeyLuBnYPsBgLrBtKJ75MiRuv322/WXv/zFdfb59ttv1+bNm11FOADg5rWmsFiZq/aquPS8qy080K6M1FhuSwX8BLYfAKg7bIZhGFaHsNqZM2cUGBio0tJSNW7c2Oo4AFDvrSks1tjF+bp8B3TpHF3W8AQKBw9wruIHxT6/VpK0d1pfNfIx7bN6/AxsPwDgGa61jjRt73n48OGr/jwyMtKsrgEAHszhNJS5am+1gkGSDF0sHDJX7VXv2DAulQUuw/YDAHWPaUV3q1atZLNd+c3e4XCY1TUAwIPlFp2sckns5QxJxaXnlVt0Uiltr23iTeBmwfYDAHWPaUX3Z599VuX5999/r88++0yvvPKKpk+fbla3AAAPV1J25YLhepYDbiZsPwBQ95hWdHfq1KlaW2JioiIiIvTSSy/pkUceMatrAIAHCwmwu3U54GbC9gMAdY9p9+m+kvbt2ysvL6+2uwUAeIik1k0VHmjXlb6AZNPFWZiTWjetzVhAncD2AwB1j2lF95kzZ6o8SktLtW/fPk2dOlXR0dFmdQsA8HDeXjZlpMZKUrXC4dLzjNRYJoECasD2AwB1j2lFd1BQkJo0aeJ6NG3aVLGxsdq2bZuysrLM6hYAUAf06xCurOEJCmnsW6U9LNDO7Y6An8D2AwB1i2nf6d6wYUOV515eXmrevLnatWunBg24zycA3Oz6dQhX93bBinvhI0nSovQuuju6OWfogGvA9gMAdYdp1a/NZlO3bt2qFdg//PCDNm3apB49epjVNQCgjqhcICS1bkrBAPwMbD8AUDeYdnn5vffeq5MnT1ZrLy0t1b333mtWtwAAAAAAeAzTim7DMGSzVf/E9bvvvtMtt9xiVrcAAAAAAHgMt19efun+2zabTSNHjpSv738n+XA4HNq9e7e6devm7m4BAAAAAPA4bi+6AwMDJV080x0QECA/Pz/Xz3x8fNS1a1eNGTPG3d0CAAAAAOBx3F50L1y4UJLUqlUrPfXUU1xKDsBSDqeh3KKTKik7r5AAO5MNAQBqBfsfAJeYNnt5RkaGWasGgGuyprBYmav2qrj0vKstPNCujNRY7mMLADAN+x8Albm16E5ISND69evVpEkTxcfH1ziR2iX5+fnu7BoAqlhTWKyxi/NlXNZ+rPS8xi7OV9bwBA58AABux/4HwOXcWnQ/9NBDronTBg4c6M5VA8A1czgNZa7aW+2AR5IMSTZJmav2qndsGJf6AQDchv0PgJq4teiufEk5l5cDsEpu0ckql/RdzpBUXHpeuUUnldK2We0FAwDUa+x/ANTEtO90X1JRUaGSkhI5nc4q7ZGRkWZ3DeAmVVJ25QOe61kOAIBrwf4HQE1MK7oPHDig0aNHa+vWrVXaDcOQzWaTw+Ewq2sAN7mQALtblwMA4Fqw/wFQE9OK7vT0dDVo0ECrV69WeHj4VSdVAwB3SmrdVOGBdh0rPV/j9+psksICL96+BQAAd2H/A6AmphXdBQUF2rlzp2JiYszqAgBq5O1lU0ZqrMYuzpdNqnLgc+njv4zUWCaxAQC4FfsfADXxMmvFsbGxOnHihFmrB4Cr6tchXFnDExTS2LdKe1igndu1AABMw/4HwOVMO9M9e/ZsPf3005oxY4bi4uLUsGHDKj9v3LixWV0DgKSLBz7d2wUr7oWPJEmL0rvo7ujmnGEAAJiK/Q+Aykwrunv16iVJ6tmzZ5V2JlIDUJsqH+AktW7KAQ8AoFaw/wFwiWlF94YNG8xaNQAAAAAAdYJpRfc999xj1qoBj+JwGsotOqmSsvMKCbDzaTYAAICH4/gNtcm0onv37t01tttsNtntdkVGRsrX17fGZYC6Yk1hsTJX7VVx6XlXW3igXRmpsUyUAgAA4IE4fkNtM63ovvPOO696b+6GDRtqyJAheuONN2S3282KAZhmTWGxxi7Or3YfzmOl5zV2cT4zlAIAAHgYjt9gBdNuGbZ8+XJFR0crOztbBQUFKigoUHZ2ttq3b68lS5ZowYIF+uSTTzR16lSzIgCmcTgNZa7aW+0NW/rvPTkzV+2Vw1nTEgAAAKhtHL/BKqad6Z4+fbrmzJmjvn37utri4uLUokULPffcc8rNzdUtt9yi3/72t/rTn/5kVgzAFLlFJ6tcknQ5Q1Jx6XnlFp1USttmtRcMAAAANeL4DVYx7Uz3nj17FBUVVa09KipKe/bskXTxEvTi4mKzIgCmKSm78hv29SwHAAAAc3H8BquYVnTHxMRo1qxZqqiocLV9//33mjVrlmJiYiRJ33zzjUJDQ82KAJgmJODa5iG41uUAAABgLo7fYBXTLi+fN2+eHnzwQbVo0UIdO3aUdPHst8Ph0OrVqyVJX331lR5//HGzIgCmSWrdVOGBdh0rPV/j94JsksICL95+AgAAANbj+A1WMa3o7tatm4qKivT222/rwIEDkqTBgwfrV7/6lQICAiRJI0aMMKt7wFTeXjZlpMZq7OJ82aQqb9yX5uzPSI3lfo8AAAAeguM3WMW0oluSAgIC9Jvf/MbMLm4KDqeh3KKTKik7r5CAi5++8WZgvX4dwpU1PEEZ//hcx89ccLWHcZ9HAAAAj8Txm+erj7WPqUW3JO3du1eHDx+u8t1uSXrwwQfN7rpeWFNYrMxVe6vMtBjOm4LH6NchXN3bBSvuhY8kSYvSu+ju6OZ1/o0BAACgvuL4zXPV19rHtKL7q6++0sMPP6w9e/bIZrPJMC5ewGGzXfxjdjgcZnVdb6wpLNbYxfnVvnNyrPS8xi7OV9bwhDr9x1dfVH6Drg+fxAEAANR3HL95nvpc+5g2e/nEiRPVunVrlZSUqFGjRvr888+1adMmJSYmauPGjWZ1W284nIYyV+2tcZKHS22Zq/bK4axpCQAAAACoG+p77WNa0b1t2zZNmzZNwcHB8vLykpeXl+666y7NnDlTEyZMMKvbeiO36GSVyyouZ0gqLj2v3KKTtRcKAAAAANysvtc+phXdDofDNUt5cHCwjh49KkmKiorS/v37zeq23igpu/If3fUsBwAAAACeqL7XPqYV3R06dNCuXbskScnJyXrxxRe1ZcsWTZs2TW3atHF7f/PmzVOrVq1kt9uVnJys3Nxct/dRm0IC7G5dDgAAAAA8UX2vfUwruqdOnSqn0ylJyszMVFFRke6++27985//1Jw5c9za17vvvqvJkycrIyND+fn56tSpk/r27auSkhK39lObklo3VXigXVea0sGmizP5JbVuWpuxAAAAAMCt6nvtY1rR3bdvXz3yyCOSpOjoaO3bt08nTpxQSUmJevbs6da+XnnlFY0ZM0bp6emKjY3V/Pnz1ahRI7311ltu7ac2eXvZlJEaK0nV/vguPc9IjWWmRQAAAAB1Wn2vfdx+y7BRo0Zd03LuKogrKiq0c+dOPfPMM642Ly8v9erVS9u2bXNLH1bp1yFcWcMTlLGyUKdPlbnawxrb9fv7Y9S7TaCc585ZmBCS5Kz4Qb4/XLj473Pn5PzBtDvx4TowPp6N8fFsjI9nY3w8G+Pj2Rgfz9OnTaDm/8/t+uP/+0IlZRfH5oK3j8KC/Or8fbptxqUbaLuJl5eXoqKiFB8fr6utevny5W7p7+jRo7r11lu1detWpaSkuNqffvpp5eTkaMeOHdVec+HCBV24cMH1/MyZM2rZsqVKS0vVuHFjt+Ryp9JTpTqa0tXqGAAAAABQa46/u0Z3x0V67BnuM2fOKDAw8CfrSLd/pDN27Fi98847KioqUnp6uoYPH66mTT3r2vuZM2cqMzPT6hjXLMC3odURAAAAAKBW9YhuLi8PLbh/Dref6ZYunkletmyZ3nrrLW3dulUPPPCARo8erT59+shmc+9/WkVFhRo1aqT3339fAwcOdLWnpaXp9OnTWrlyZY356tKZbsMwZPzf/1kdAwAAAABqjc3Pz+31oztd65luU4ruyr7++mstWrRIf/vb3/TDDz/o888/l7+/v1v7SE5OVlJSkl577TVJktPpVGRkpMaPH68pU6b85OtLS0sVFBSkI0eOeGTRDQAAAADwLJdO3p4+fVqBgYFXXM70GQO8vLxks9lkGIYcDocpfUyePFlpaWlKTExUUlKSXn31VZ09e1bp6enX9PqysouTlLVs2dKUfAAAAACA+qmsrKz2i+7Kl5dv3rxZAwYM0Ny5c9WvXz95ebn/LmVDhgzRt99+q+eff17Hjh3TnXfeqTVr1ig0NPSaXh8REaEjR44oICDAYy9fuPQpCmfjPRPj49kYH8/G+Hg2xsezMT6ejfHxbIyP56orY2MYhsrKyhQREXHV5dxedD/++ONaunSpWrZsqVGjRumdd95RcHCwu7upZvz48Ro/fvx1vdbLy0stWrRwcyJzNG7c2KP/8G52jI9nY3w8G+Pj2Rgfz8b4eDbGx7MxPp6rLozN1c5wX+L2onv+/PmKjIxUmzZtlJOTo5ycnBqXW7Zsmbu7BgAAAADAo7i96P71r3/tsZdoAwAAAABQm9xedC9atMjdq4QkX19fZWRkyNfX1+ooqAHj49kYH8/G+Hg2xsezMT6ejfHxbIyP56pvY2P6LcMAAAAAALhZuX8qcQAAAAAAIImiGwAAAAAA01B0AwAAAABgEoruOmLevHlq1aqV7Ha7kpOTlZuba3UkSNq0aZNSU1MVEREhm82mFStWWB0JlcycOVNdunRRQECAQkJCNHDgQO3fv9/qWPhRVlaWOnbs6LoHZ0pKij788EOrY6EGs2bNks1m06RJk6yOAkkvvPCCbDZblUdMTIzVsVDJN998o+HDh6tZs2by8/NTXFycPv30U6tjQVKrVq2qbT82m03jxo2zOhokORwOPffcc2rdurX8/PzUtm1b/eEPf1Bdn4aMorsOePfddzV58mRlZGQoPz9fnTp1Ut++fVVSUmJ1tJve2bNn1alTJ82bN8/qKKhBTk6Oxo0bp+3bt2vdunX6/vvv1adPH509e9bqaJDUokULzZo1Szt37tSnn36q++67Tw899JA+//xzq6Ohkry8PL3xxhvq2LGj1VFQyR133KHi4mLXY/PmzVZHwo9OnTql7t27q2HDhvrwww+1d+9evfzyy2rSpInV0aCL72mVt51169ZJkgYPHmxxMkjS7NmzlZWVpblz5+qLL77Q7Nmz9eKLL+q1116zOtoNYfbyOiA5OVldunTR3LlzJUlOp1MtW7bUE088oSlTplicDpfYbDYtX75cAwcOtDoKruDbb79VSEiIcnJy1KNHD6vjoAZNmzbVSy+9pNGjR1sdBZLKy8uVkJCg119/XX/84x9155136tVXX7U61k3vhRde0IoVK1RQUGB1FNRgypQp2rJli/71r39ZHQXXYNKkSVq9erW+/PJL2Ww2q+Pc9AYMGKDQ0FAtWLDA1TZo0CD5+flp8eLFFia7MZzp9nAVFRXauXOnevXq5Wrz8vJSr169tG3bNguTAXVPaWmppIuFHTyLw+HQ0qVLdfbsWaWkpFgdBz8aN26cHnjggSr7IHiGL7/8UhEREWrTpo2GDRumw4cPWx0JP/rHP/6hxMREDR48WCEhIYqPj9ebb75pdSzUoKKiQosXL9aoUaMouD1Et27dtH79eh04cECStGvXLm3evFn9+/e3ONmNaWB1AFzdiRMn5HA4FBoaWqU9NDRU+/btsygVUPc4nU5NmjRJ3bt3V4cOHayOgx/t2bNHKSkpOn/+vPz9/bV8+XLFxsZaHQuSli5dqvz8fOXl5VkdBZdJTk7WokWL1L59exUXFyszM1N33323CgsLFRAQYHW8m95XX32lrKwsTZ48Wb///e+Vl5enCRMmyMfHR2lpaVbHQyUrVqzQ6dOnNXLkSKuj4EdTpkzRmTNnFBMTI29vbzkcDk2fPl3Dhg2zOtoNoegGcFMYN26cCgsL+d6jh2nfvr0KCgpUWlqq999/X2lpacrJyaHwttiRI0c0ceJErVu3Tna73eo4uEzlMz4dO3ZUcnKyoqKi9N577/HVDA/gdDqVmJioGTNmSJLi4+NVWFio+fPnU3R7mAULFqh///6KiIiwOgp+9N577+ntt9/WkiVLdMcdd6igoECTJk1SREREnd5+KLo9XHBwsLy9vXX8+PEq7cePH1dYWJhFqYC6Zfz48Vq9erU2bdqkFi1aWB0Hlfj4+Khdu3aSpM6dOysvL09z5szRG2+8YXGym9vOnTtVUlKihIQEV5vD4dCmTZs0d+5cXbhwQd7e3hYmRGVBQUG67bbbdPDgQaujQFJ4eHi1Dw5vv/12ffDBBxYlQk2+/vprffzxx1q2bJnVUVDJ7373O02ZMkW//OUvJUlxcXH6+uuvNXPmzDpddPOdbg/n4+Ojzp07a/369a42p9Op9evX871H4CcYhqHx48dr+fLl+uSTT9S6dWurI+EnOJ1OXbhwweoYN72ePXtqz549KigocD0SExM1bNgwFRQUUHB7mPLych06dEjh4eFWR4Gk7t27V7s95YEDBxQVFWVRItRk4cKFCgkJ0QMPPGB1FFRy7tw5eXlVLVG9vb3ldDotSuQenOmuAyZPnqy0tDQlJiYqKSlJr776qs6ePav09HSro930ysvLq5xZKCoqUkFBgZo2barIyEgLk0G6eEn5kiVLtHLlSgUEBOjYsWOSpMDAQPn5+VmcDs8884z69++vyMhIlZWVacmSJdq4caPWrl1rdbSbXkBAQLW5D2655RY1a9aMORE8wFNPPaXU1FRFRUXp6NGjysjIkLe3t4YOHWp1NEh68skn1a1bN82YMUOPPvqocnNzlZ2drezsbKuj4UdOp1MLFy5UWlqaGjSgHPIkqampmj59uiIjI3XHHXfos88+0yuvvKJRo0ZZHe3GGKgTXnvtNSMyMtLw8fExkpKSjO3bt1sdCYZhbNiwwZBU7ZGWlmZ1NBhGjWMjyVi4cKHV0WAYxqhRo4yoqCjDx8fHaN68udGzZ0/jo48+sjoWruCee+4xJk6caHUMGIYxZMgQIzw83PDx8TFuvfVWY8iQIcbBgwetjoVKVq1aZXTo0MHw9fU1YmJijOzsbKsjoZK1a9cakoz9+/dbHQWXOXPmjDFx4kQjMjLSsNvtRps2bYxnn33WuHDhgtXRbgj36QYAAAAAwCR8pxsAAAAAAJNQdAMAAAAAYBKKbgAAAAAATELRDQAAAACASSi6AQAAAAAwCUU3AAAAAAAmoegGAAAAAMAkFN0AAAAAAJiEohsAgHpg5MiRGjhwoNUxAADAZRpYHQAAAFydzWa76s8zMjI0Z84cGYZRS4n+a+PGjbr33nt16tQpBQUF1Xr/AAB4OopuAAA8XHFxsevf7777rp5//nnt37/f1ebv7y9/f38rogEAgJ/A5eUAAHi4sLAw1yMwMFA2m61Km7+/f7XLy3/xi1/oiSee0KRJk9SkSROFhobqzTff1NmzZ5Wenq6AgAC1a9dOH374YZW+CgsL1b9/f/n7+ys0NFQjRozQiRMnrjt7Xl6eevfureDgYAUGBuqee+5Rfn5+lWX27dunu+66S3a7XbGxsfr4449ls9m0YsWK6+4XAABPQdENAEA99de//lXBwcHKzc3VE088obFjx2rw4MHq1q2b8vPz1adPH40YMULnzp2TJJ0+fVr33Xef4uPj9emnn2rNmjU6fvy4Hn300evOUFZWprS0NG3evFnbt29XdHS07r//fpWVlUmSHA6HBg4cqEaNGmnHjh3Kzs7Ws88+65bfHwAAT8Dl5QAA1FOdOnXS1KlTJUnPPPOMZs2apeDgYI0ZM0aS9PzzzysrK0u7d+9W165dNXfuXMXHx2vGjBmudbz11ltq2bKlDhw4oNtuu+1nZ7jvvvuqPM/OzlZQUJBycnI0YMAArVu3TocOHdLGjRsVFhYmSZo+fbp69+59vb82AAAehTPdAADUUx07dnT929vbW82aNVNcXJyrLTQ0VJJUUlIiSdq1a5c2bNjg+o64v7+/YmJiJEmHDh26rgzHjx/XmDFjFB0drcDAQDVu3Fjl5eU6fPiwJGn//v1q2bKlq+CWpKSkpOvqCwAAT8SZbgAA6qmGDRtWeW6z2aq0XZoV3el0SpLKy8uVmpqq2bNnV1tXeHj4dWVIS0vTd999pzlz5igqKkq+vr5KSUlRRUXFda0PAIC6hqIbAABIkhISEvTBBx+oVatWatDAPYcIW7Zs0euvv677779fknTkyJEqE7O1b99eR44c0fHjx11n3vPy8tzSNwAAnoDLywEAgCRp3LhxOnnypIYOHaq8vDwdOnRIa9euVXp6uhwOx1Vfu2fPHhUUFLgeu3btkiRFR0fr73//u7744gvt2LFDw4YNk5+fn+t1vXv3Vtu2bZWWlqbdu3dry5Ytru+h/9T9yQEAqAsougEAgCQpIiJCW7ZskcPhUJ8+fRQXF6dJkyYpKChIXl5XP2To0aOH4uPjXY/OnTtLkhYsWKBTp04pISFBI0aM0IQJExQSEuJ6nbe3t1asWKHy8nJ16dJFjz32mGv2crvdbt4vCwBALbEZhmFYHQIAAOCSLVu26K677tLBgwfVtm1bq+MAAHBDKLoBAIClli9fLn9/f0VHR+vgwYOaOHGimjRpos2bN1sdDQCAG8ZEagAAwFJlZWX63//9Xx0+fFjBwcHq1auXXn75ZatjAQDgFpzpBgAAAADAJEykBgAAAACASSi6AQAAAAAwCUU3AAAAAAAmoegGAAAAAMAkFN0AAAAAAJiEohsAAAAAAJNQdAMAAAAAYBKKbgAAAAAATELRDQAAAACASf4/XUb6pDE31jM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3790829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292</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Experiment-3</vt:lpstr>
      <vt:lpstr>What is Correlation? </vt:lpstr>
      <vt:lpstr>Cross-correlation</vt:lpstr>
      <vt:lpstr>Autocorrelation </vt:lpstr>
      <vt:lpstr>PowerPoint Presentation</vt:lpstr>
      <vt:lpstr>Flowchart/Steps</vt:lpstr>
      <vt:lpstr>Program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Experiment-3</dc:title>
  <dc:creator>Admin</dc:creator>
  <cp:lastModifiedBy>Admin</cp:lastModifiedBy>
  <cp:revision>4</cp:revision>
  <dcterms:created xsi:type="dcterms:W3CDTF">2023-08-01T05:45:56Z</dcterms:created>
  <dcterms:modified xsi:type="dcterms:W3CDTF">2024-08-12T07:56:01Z</dcterms:modified>
</cp:coreProperties>
</file>