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85" r:id="rId3"/>
    <p:sldId id="286" r:id="rId4"/>
    <p:sldId id="287" r:id="rId5"/>
    <p:sldId id="288" r:id="rId6"/>
    <p:sldId id="289" r:id="rId7"/>
    <p:sldId id="291" r:id="rId8"/>
    <p:sldId id="310" r:id="rId9"/>
    <p:sldId id="295" r:id="rId10"/>
    <p:sldId id="296" r:id="rId11"/>
    <p:sldId id="292" r:id="rId12"/>
    <p:sldId id="298" r:id="rId13"/>
    <p:sldId id="299" r:id="rId14"/>
    <p:sldId id="300" r:id="rId15"/>
    <p:sldId id="305" r:id="rId16"/>
    <p:sldId id="306" r:id="rId17"/>
    <p:sldId id="307" r:id="rId18"/>
    <p:sldId id="308" r:id="rId19"/>
    <p:sldId id="293" r:id="rId20"/>
    <p:sldId id="309" r:id="rId21"/>
    <p:sldId id="301" r:id="rId22"/>
    <p:sldId id="302" r:id="rId23"/>
    <p:sldId id="304" r:id="rId24"/>
    <p:sldId id="303" r:id="rId25"/>
    <p:sldId id="266" r:id="rId26"/>
  </p:sldIdLst>
  <p:sldSz cx="9144000" cy="5143500" type="screen16x9"/>
  <p:notesSz cx="6858000" cy="9144000"/>
  <p:embeddedFontLst>
    <p:embeddedFont>
      <p:font typeface="Miriam Libre" panose="020B0604020202020204" charset="-79"/>
      <p:regular r:id="rId28"/>
      <p:bold r:id="rId29"/>
    </p:embeddedFont>
    <p:embeddedFont>
      <p:font typeface="Barlow Light"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Barlow"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12D17-AB0A-4B6B-A460-908B6B71C7DA}">
  <a:tblStyle styleId="{42812D17-AB0A-4B6B-A460-908B6B71C7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Shape 11"/>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Shape 12"/>
          <p:cNvGrpSpPr/>
          <p:nvPr/>
        </p:nvGrpSpPr>
        <p:grpSpPr>
          <a:xfrm>
            <a:off x="557947" y="-9"/>
            <a:ext cx="1564584" cy="2825099"/>
            <a:chOff x="0" y="855663"/>
            <a:chExt cx="1257300" cy="2270250"/>
          </a:xfrm>
        </p:grpSpPr>
        <p:sp>
          <p:nvSpPr>
            <p:cNvPr id="13" name="Shape 13"/>
            <p:cNvSpPr/>
            <p:nvPr/>
          </p:nvSpPr>
          <p:spPr>
            <a:xfrm>
              <a:off x="277813" y="2616200"/>
              <a:ext cx="230100" cy="20700"/>
            </a:xfrm>
            <a:custGeom>
              <a:avLst/>
              <a:gdLst/>
              <a:ahLst/>
              <a:cxnLst/>
              <a:rect l="0" t="0" r="0" b="0"/>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Shape 14"/>
            <p:cNvSpPr/>
            <p:nvPr/>
          </p:nvSpPr>
          <p:spPr>
            <a:xfrm>
              <a:off x="0" y="2208213"/>
              <a:ext cx="1257300" cy="917700"/>
            </a:xfrm>
            <a:custGeom>
              <a:avLst/>
              <a:gdLst/>
              <a:ahLst/>
              <a:cxnLst/>
              <a:rect l="0" t="0" r="0" b="0"/>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Shape 15"/>
            <p:cNvSpPr/>
            <p:nvPr/>
          </p:nvSpPr>
          <p:spPr>
            <a:xfrm>
              <a:off x="133350" y="2701925"/>
              <a:ext cx="374700" cy="22200"/>
            </a:xfrm>
            <a:custGeom>
              <a:avLst/>
              <a:gdLst/>
              <a:ahLst/>
              <a:cxnLst/>
              <a:rect l="0" t="0" r="0" b="0"/>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Shape 16"/>
            <p:cNvSpPr/>
            <p:nvPr/>
          </p:nvSpPr>
          <p:spPr>
            <a:xfrm>
              <a:off x="133350" y="295910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Shape 17"/>
            <p:cNvSpPr/>
            <p:nvPr/>
          </p:nvSpPr>
          <p:spPr>
            <a:xfrm>
              <a:off x="133350" y="278765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Shape 18"/>
            <p:cNvSpPr/>
            <p:nvPr/>
          </p:nvSpPr>
          <p:spPr>
            <a:xfrm>
              <a:off x="133350" y="2873375"/>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Shape 19"/>
            <p:cNvSpPr/>
            <p:nvPr/>
          </p:nvSpPr>
          <p:spPr>
            <a:xfrm>
              <a:off x="598488" y="2616200"/>
              <a:ext cx="444600" cy="376200"/>
            </a:xfrm>
            <a:custGeom>
              <a:avLst/>
              <a:gdLst/>
              <a:ahLst/>
              <a:cxnLst/>
              <a:rect l="0" t="0" r="0" b="0"/>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Shape 20"/>
            <p:cNvSpPr/>
            <p:nvPr/>
          </p:nvSpPr>
          <p:spPr>
            <a:xfrm>
              <a:off x="207963" y="855663"/>
              <a:ext cx="711300" cy="1701900"/>
            </a:xfrm>
            <a:custGeom>
              <a:avLst/>
              <a:gdLst/>
              <a:ahLst/>
              <a:cxnLst/>
              <a:rect l="0" t="0" r="0" b="0"/>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Shape 21"/>
          <p:cNvGrpSpPr/>
          <p:nvPr/>
        </p:nvGrpSpPr>
        <p:grpSpPr>
          <a:xfrm rot="-5400000">
            <a:off x="7256368" y="-405553"/>
            <a:ext cx="1043197" cy="2732065"/>
            <a:chOff x="7556500" y="3806825"/>
            <a:chExt cx="838313" cy="2195488"/>
          </a:xfrm>
        </p:grpSpPr>
        <p:sp>
          <p:nvSpPr>
            <p:cNvPr id="22" name="Shape 22"/>
            <p:cNvSpPr/>
            <p:nvPr/>
          </p:nvSpPr>
          <p:spPr>
            <a:xfrm>
              <a:off x="7839075" y="4194175"/>
              <a:ext cx="74700" cy="52500"/>
            </a:xfrm>
            <a:custGeom>
              <a:avLst/>
              <a:gdLst/>
              <a:ahLst/>
              <a:cxnLst/>
              <a:rect l="0" t="0" r="0" b="0"/>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Shape 23"/>
            <p:cNvSpPr/>
            <p:nvPr/>
          </p:nvSpPr>
          <p:spPr>
            <a:xfrm>
              <a:off x="7800975" y="4070350"/>
              <a:ext cx="327000" cy="219000"/>
            </a:xfrm>
            <a:custGeom>
              <a:avLst/>
              <a:gdLst/>
              <a:ahLst/>
              <a:cxnLst/>
              <a:rect l="0" t="0" r="0" b="0"/>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Shape 24"/>
            <p:cNvSpPr/>
            <p:nvPr/>
          </p:nvSpPr>
          <p:spPr>
            <a:xfrm>
              <a:off x="7839075" y="4117975"/>
              <a:ext cx="250800" cy="103200"/>
            </a:xfrm>
            <a:custGeom>
              <a:avLst/>
              <a:gdLst/>
              <a:ahLst/>
              <a:cxnLst/>
              <a:rect l="0" t="0" r="0" b="0"/>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Shape 25"/>
            <p:cNvSpPr/>
            <p:nvPr/>
          </p:nvSpPr>
          <p:spPr>
            <a:xfrm>
              <a:off x="8015288" y="4194175"/>
              <a:ext cx="74700" cy="52500"/>
            </a:xfrm>
            <a:custGeom>
              <a:avLst/>
              <a:gdLst/>
              <a:ahLst/>
              <a:cxnLst/>
              <a:rect l="0" t="0" r="0" b="0"/>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Shape 26"/>
            <p:cNvSpPr/>
            <p:nvPr/>
          </p:nvSpPr>
          <p:spPr>
            <a:xfrm>
              <a:off x="7699375" y="4440238"/>
              <a:ext cx="525600" cy="273000"/>
            </a:xfrm>
            <a:custGeom>
              <a:avLst/>
              <a:gdLst/>
              <a:ahLst/>
              <a:cxnLst/>
              <a:rect l="0" t="0" r="0" b="0"/>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Shape 27"/>
            <p:cNvSpPr/>
            <p:nvPr/>
          </p:nvSpPr>
          <p:spPr>
            <a:xfrm>
              <a:off x="7699375" y="3806825"/>
              <a:ext cx="525600" cy="365100"/>
            </a:xfrm>
            <a:custGeom>
              <a:avLst/>
              <a:gdLst/>
              <a:ahLst/>
              <a:cxnLst/>
              <a:rect l="0" t="0" r="0" b="0"/>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Shape 28"/>
            <p:cNvSpPr/>
            <p:nvPr/>
          </p:nvSpPr>
          <p:spPr>
            <a:xfrm>
              <a:off x="7854950" y="4611688"/>
              <a:ext cx="219000" cy="27000"/>
            </a:xfrm>
            <a:custGeom>
              <a:avLst/>
              <a:gdLst/>
              <a:ahLst/>
              <a:cxnLst/>
              <a:rect l="0" t="0" r="0" b="0"/>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Shape 29"/>
            <p:cNvSpPr/>
            <p:nvPr/>
          </p:nvSpPr>
          <p:spPr>
            <a:xfrm>
              <a:off x="7929563" y="3865563"/>
              <a:ext cx="65100" cy="65100"/>
            </a:xfrm>
            <a:custGeom>
              <a:avLst/>
              <a:gdLst/>
              <a:ahLst/>
              <a:cxnLst/>
              <a:rect l="0" t="0" r="0" b="0"/>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Shape 30"/>
            <p:cNvSpPr/>
            <p:nvPr/>
          </p:nvSpPr>
          <p:spPr>
            <a:xfrm>
              <a:off x="7556500" y="3984625"/>
              <a:ext cx="282600" cy="638100"/>
            </a:xfrm>
            <a:custGeom>
              <a:avLst/>
              <a:gdLst/>
              <a:ahLst/>
              <a:cxnLst/>
              <a:rect l="0" t="0" r="0" b="0"/>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Shape 31"/>
            <p:cNvSpPr/>
            <p:nvPr/>
          </p:nvSpPr>
          <p:spPr>
            <a:xfrm>
              <a:off x="7732713" y="4075113"/>
              <a:ext cx="662100" cy="1927200"/>
            </a:xfrm>
            <a:custGeom>
              <a:avLst/>
              <a:gdLst/>
              <a:ahLst/>
              <a:cxnLst/>
              <a:rect l="0" t="0" r="0" b="0"/>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Shape 32"/>
            <p:cNvSpPr/>
            <p:nvPr/>
          </p:nvSpPr>
          <p:spPr>
            <a:xfrm>
              <a:off x="7886700" y="5111750"/>
              <a:ext cx="65100" cy="58800"/>
            </a:xfrm>
            <a:custGeom>
              <a:avLst/>
              <a:gdLst/>
              <a:ahLst/>
              <a:cxnLst/>
              <a:rect l="0" t="0" r="0" b="0"/>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Shape 33"/>
          <p:cNvGrpSpPr/>
          <p:nvPr/>
        </p:nvGrpSpPr>
        <p:grpSpPr>
          <a:xfrm rot="5400000">
            <a:off x="527351" y="2768116"/>
            <a:ext cx="1389642" cy="2444192"/>
            <a:chOff x="4395788" y="4144963"/>
            <a:chExt cx="1058775" cy="1862100"/>
          </a:xfrm>
        </p:grpSpPr>
        <p:sp>
          <p:nvSpPr>
            <p:cNvPr id="34" name="Shape 34"/>
            <p:cNvSpPr/>
            <p:nvPr/>
          </p:nvSpPr>
          <p:spPr>
            <a:xfrm>
              <a:off x="5224463" y="4338638"/>
              <a:ext cx="230100" cy="155700"/>
            </a:xfrm>
            <a:custGeom>
              <a:avLst/>
              <a:gdLst/>
              <a:ahLst/>
              <a:cxnLst/>
              <a:rect l="0" t="0" r="0" b="0"/>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Shape 35"/>
            <p:cNvSpPr/>
            <p:nvPr/>
          </p:nvSpPr>
          <p:spPr>
            <a:xfrm>
              <a:off x="4395788" y="4338638"/>
              <a:ext cx="347700" cy="155700"/>
            </a:xfrm>
            <a:custGeom>
              <a:avLst/>
              <a:gdLst/>
              <a:ahLst/>
              <a:cxnLst/>
              <a:rect l="0" t="0" r="0" b="0"/>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Shape 36"/>
            <p:cNvSpPr/>
            <p:nvPr/>
          </p:nvSpPr>
          <p:spPr>
            <a:xfrm>
              <a:off x="4630738" y="4144963"/>
              <a:ext cx="593700" cy="1862100"/>
            </a:xfrm>
            <a:custGeom>
              <a:avLst/>
              <a:gdLst/>
              <a:ahLst/>
              <a:cxnLst/>
              <a:rect l="0" t="0" r="0" b="0"/>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Shape 37"/>
          <p:cNvGrpSpPr/>
          <p:nvPr/>
        </p:nvGrpSpPr>
        <p:grpSpPr>
          <a:xfrm rot="10800000">
            <a:off x="6869501" y="2412068"/>
            <a:ext cx="1768658" cy="2731445"/>
            <a:chOff x="6545263" y="855663"/>
            <a:chExt cx="1469962" cy="2270150"/>
          </a:xfrm>
        </p:grpSpPr>
        <p:sp>
          <p:nvSpPr>
            <p:cNvPr id="38" name="Shape 38"/>
            <p:cNvSpPr/>
            <p:nvPr/>
          </p:nvSpPr>
          <p:spPr>
            <a:xfrm>
              <a:off x="6913563" y="25352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Shape 39"/>
            <p:cNvSpPr/>
            <p:nvPr/>
          </p:nvSpPr>
          <p:spPr>
            <a:xfrm>
              <a:off x="6913563" y="26368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Shape 40"/>
            <p:cNvSpPr/>
            <p:nvPr/>
          </p:nvSpPr>
          <p:spPr>
            <a:xfrm>
              <a:off x="6721475" y="2084388"/>
              <a:ext cx="1112700" cy="960300"/>
            </a:xfrm>
            <a:custGeom>
              <a:avLst/>
              <a:gdLst/>
              <a:ahLst/>
              <a:cxnLst/>
              <a:rect l="0" t="0" r="0" b="0"/>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Shape 41"/>
            <p:cNvSpPr/>
            <p:nvPr/>
          </p:nvSpPr>
          <p:spPr>
            <a:xfrm>
              <a:off x="6913563" y="2740025"/>
              <a:ext cx="176100" cy="27000"/>
            </a:xfrm>
            <a:custGeom>
              <a:avLst/>
              <a:gdLst/>
              <a:ahLst/>
              <a:cxnLst/>
              <a:rect l="0" t="0" r="0" b="0"/>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Shape 42"/>
            <p:cNvSpPr/>
            <p:nvPr/>
          </p:nvSpPr>
          <p:spPr>
            <a:xfrm>
              <a:off x="7854950" y="2519363"/>
              <a:ext cx="96900" cy="96900"/>
            </a:xfrm>
            <a:custGeom>
              <a:avLst/>
              <a:gdLst/>
              <a:ahLst/>
              <a:cxnLst/>
              <a:rect l="0" t="0" r="0" b="0"/>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Shape 43"/>
            <p:cNvSpPr/>
            <p:nvPr/>
          </p:nvSpPr>
          <p:spPr>
            <a:xfrm>
              <a:off x="6635750" y="2417763"/>
              <a:ext cx="27000" cy="300000"/>
            </a:xfrm>
            <a:custGeom>
              <a:avLst/>
              <a:gdLst/>
              <a:ahLst/>
              <a:cxnLst/>
              <a:rect l="0" t="0" r="0" b="0"/>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Shape 44"/>
            <p:cNvSpPr/>
            <p:nvPr/>
          </p:nvSpPr>
          <p:spPr>
            <a:xfrm>
              <a:off x="7218363" y="2325688"/>
              <a:ext cx="444600" cy="441300"/>
            </a:xfrm>
            <a:custGeom>
              <a:avLst/>
              <a:gdLst/>
              <a:ahLst/>
              <a:cxnLst/>
              <a:rect l="0" t="0" r="0" b="0"/>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Shape 45"/>
            <p:cNvSpPr/>
            <p:nvPr/>
          </p:nvSpPr>
          <p:spPr>
            <a:xfrm>
              <a:off x="6550025" y="2005013"/>
              <a:ext cx="1465200" cy="1120800"/>
            </a:xfrm>
            <a:custGeom>
              <a:avLst/>
              <a:gdLst/>
              <a:ahLst/>
              <a:cxnLst/>
              <a:rect l="0" t="0" r="0" b="0"/>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Shape 46"/>
            <p:cNvSpPr/>
            <p:nvPr/>
          </p:nvSpPr>
          <p:spPr>
            <a:xfrm>
              <a:off x="6545263" y="855663"/>
              <a:ext cx="765300" cy="1444500"/>
            </a:xfrm>
            <a:custGeom>
              <a:avLst/>
              <a:gdLst/>
              <a:ahLst/>
              <a:cxnLst/>
              <a:rect l="0" t="0" r="0" b="0"/>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Shape 50"/>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Shape 51"/>
          <p:cNvGrpSpPr/>
          <p:nvPr/>
        </p:nvGrpSpPr>
        <p:grpSpPr>
          <a:xfrm rot="-5400000">
            <a:off x="7456019" y="290004"/>
            <a:ext cx="1223732" cy="2152215"/>
            <a:chOff x="4395788" y="4144963"/>
            <a:chExt cx="1058775" cy="1862100"/>
          </a:xfrm>
        </p:grpSpPr>
        <p:sp>
          <p:nvSpPr>
            <p:cNvPr id="52" name="Shape 52"/>
            <p:cNvSpPr/>
            <p:nvPr/>
          </p:nvSpPr>
          <p:spPr>
            <a:xfrm>
              <a:off x="5224463" y="4338638"/>
              <a:ext cx="230100" cy="155700"/>
            </a:xfrm>
            <a:custGeom>
              <a:avLst/>
              <a:gdLst/>
              <a:ahLst/>
              <a:cxnLst/>
              <a:rect l="0" t="0" r="0" b="0"/>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Shape 53"/>
            <p:cNvSpPr/>
            <p:nvPr/>
          </p:nvSpPr>
          <p:spPr>
            <a:xfrm>
              <a:off x="4395788" y="4338638"/>
              <a:ext cx="347700" cy="155700"/>
            </a:xfrm>
            <a:custGeom>
              <a:avLst/>
              <a:gdLst/>
              <a:ahLst/>
              <a:cxnLst/>
              <a:rect l="0" t="0" r="0" b="0"/>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Shape 54"/>
            <p:cNvSpPr/>
            <p:nvPr/>
          </p:nvSpPr>
          <p:spPr>
            <a:xfrm>
              <a:off x="4630738" y="4144963"/>
              <a:ext cx="593700" cy="1862100"/>
            </a:xfrm>
            <a:custGeom>
              <a:avLst/>
              <a:gdLst/>
              <a:ahLst/>
              <a:cxnLst/>
              <a:rect l="0" t="0" r="0" b="0"/>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Shape 55"/>
          <p:cNvGrpSpPr/>
          <p:nvPr/>
        </p:nvGrpSpPr>
        <p:grpSpPr>
          <a:xfrm rot="-5400000">
            <a:off x="721039" y="2564836"/>
            <a:ext cx="1106346" cy="2548423"/>
            <a:chOff x="3357563" y="850900"/>
            <a:chExt cx="957212" cy="2204900"/>
          </a:xfrm>
        </p:grpSpPr>
        <p:sp>
          <p:nvSpPr>
            <p:cNvPr id="56" name="Shape 56"/>
            <p:cNvSpPr/>
            <p:nvPr/>
          </p:nvSpPr>
          <p:spPr>
            <a:xfrm>
              <a:off x="3833813" y="2476500"/>
              <a:ext cx="27000" cy="27000"/>
            </a:xfrm>
            <a:custGeom>
              <a:avLst/>
              <a:gdLst/>
              <a:ahLst/>
              <a:cxnLst/>
              <a:rect l="0" t="0" r="0" b="0"/>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Shape 57"/>
            <p:cNvSpPr/>
            <p:nvPr/>
          </p:nvSpPr>
          <p:spPr>
            <a:xfrm>
              <a:off x="3736975" y="2476500"/>
              <a:ext cx="577800" cy="579300"/>
            </a:xfrm>
            <a:custGeom>
              <a:avLst/>
              <a:gdLst/>
              <a:ahLst/>
              <a:cxnLst/>
              <a:rect l="0" t="0" r="0" b="0"/>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Shape 58"/>
            <p:cNvSpPr/>
            <p:nvPr/>
          </p:nvSpPr>
          <p:spPr>
            <a:xfrm>
              <a:off x="3357563" y="850900"/>
              <a:ext cx="807900" cy="1830300"/>
            </a:xfrm>
            <a:custGeom>
              <a:avLst/>
              <a:gdLst/>
              <a:ahLst/>
              <a:cxnLst/>
              <a:rect l="0" t="0" r="0" b="0"/>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Shape 84"/>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86" name="Shape 8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Shape 88"/>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Shape 89"/>
          <p:cNvGrpSpPr/>
          <p:nvPr/>
        </p:nvGrpSpPr>
        <p:grpSpPr>
          <a:xfrm>
            <a:off x="6422240" y="-62"/>
            <a:ext cx="1652475" cy="2270250"/>
            <a:chOff x="0" y="855663"/>
            <a:chExt cx="1652475" cy="2270250"/>
          </a:xfrm>
        </p:grpSpPr>
        <p:sp>
          <p:nvSpPr>
            <p:cNvPr id="90" name="Shape 90"/>
            <p:cNvSpPr/>
            <p:nvPr/>
          </p:nvSpPr>
          <p:spPr>
            <a:xfrm>
              <a:off x="277813" y="2616200"/>
              <a:ext cx="230100" cy="20700"/>
            </a:xfrm>
            <a:custGeom>
              <a:avLst/>
              <a:gdLst/>
              <a:ahLst/>
              <a:cxnLst/>
              <a:rect l="0" t="0" r="0" b="0"/>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Shape 91"/>
            <p:cNvSpPr/>
            <p:nvPr/>
          </p:nvSpPr>
          <p:spPr>
            <a:xfrm>
              <a:off x="0" y="2208213"/>
              <a:ext cx="1257300" cy="917700"/>
            </a:xfrm>
            <a:custGeom>
              <a:avLst/>
              <a:gdLst/>
              <a:ahLst/>
              <a:cxnLst/>
              <a:rect l="0" t="0" r="0" b="0"/>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Shape 92"/>
            <p:cNvSpPr/>
            <p:nvPr/>
          </p:nvSpPr>
          <p:spPr>
            <a:xfrm>
              <a:off x="133350" y="2701925"/>
              <a:ext cx="374700" cy="22200"/>
            </a:xfrm>
            <a:custGeom>
              <a:avLst/>
              <a:gdLst/>
              <a:ahLst/>
              <a:cxnLst/>
              <a:rect l="0" t="0" r="0" b="0"/>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Shape 93"/>
            <p:cNvSpPr/>
            <p:nvPr/>
          </p:nvSpPr>
          <p:spPr>
            <a:xfrm>
              <a:off x="133350" y="295910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Shape 94"/>
            <p:cNvSpPr/>
            <p:nvPr/>
          </p:nvSpPr>
          <p:spPr>
            <a:xfrm>
              <a:off x="133350" y="278765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Shape 95"/>
            <p:cNvSpPr/>
            <p:nvPr/>
          </p:nvSpPr>
          <p:spPr>
            <a:xfrm>
              <a:off x="133350" y="2873375"/>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Shape 96"/>
            <p:cNvSpPr/>
            <p:nvPr/>
          </p:nvSpPr>
          <p:spPr>
            <a:xfrm>
              <a:off x="598488" y="2616200"/>
              <a:ext cx="444600" cy="376200"/>
            </a:xfrm>
            <a:custGeom>
              <a:avLst/>
              <a:gdLst/>
              <a:ahLst/>
              <a:cxnLst/>
              <a:rect l="0" t="0" r="0" b="0"/>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Shape 97"/>
            <p:cNvSpPr/>
            <p:nvPr/>
          </p:nvSpPr>
          <p:spPr>
            <a:xfrm>
              <a:off x="1476375" y="2262188"/>
              <a:ext cx="176100" cy="723900"/>
            </a:xfrm>
            <a:custGeom>
              <a:avLst/>
              <a:gdLst/>
              <a:ahLst/>
              <a:cxnLst/>
              <a:rect l="0" t="0" r="0" b="0"/>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Shape 98"/>
            <p:cNvSpPr/>
            <p:nvPr/>
          </p:nvSpPr>
          <p:spPr>
            <a:xfrm>
              <a:off x="207963" y="855663"/>
              <a:ext cx="711300" cy="1701900"/>
            </a:xfrm>
            <a:custGeom>
              <a:avLst/>
              <a:gdLst/>
              <a:ahLst/>
              <a:cxnLst/>
              <a:rect l="0" t="0" r="0" b="0"/>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Shape 99"/>
          <p:cNvGrpSpPr/>
          <p:nvPr/>
        </p:nvGrpSpPr>
        <p:grpSpPr>
          <a:xfrm>
            <a:off x="7106138" y="2674863"/>
            <a:ext cx="1551087" cy="2468625"/>
            <a:chOff x="715963" y="3538538"/>
            <a:chExt cx="1551087" cy="2468625"/>
          </a:xfrm>
        </p:grpSpPr>
        <p:sp>
          <p:nvSpPr>
            <p:cNvPr id="100" name="Shape 100"/>
            <p:cNvSpPr/>
            <p:nvPr/>
          </p:nvSpPr>
          <p:spPr>
            <a:xfrm>
              <a:off x="785813" y="4429125"/>
              <a:ext cx="15900" cy="33300"/>
            </a:xfrm>
            <a:custGeom>
              <a:avLst/>
              <a:gdLst/>
              <a:ahLst/>
              <a:cxnLst/>
              <a:rect l="0" t="0" r="0" b="0"/>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Shape 101"/>
            <p:cNvSpPr/>
            <p:nvPr/>
          </p:nvSpPr>
          <p:spPr>
            <a:xfrm>
              <a:off x="817563" y="4429125"/>
              <a:ext cx="15900" cy="33300"/>
            </a:xfrm>
            <a:custGeom>
              <a:avLst/>
              <a:gdLst/>
              <a:ahLst/>
              <a:cxnLst/>
              <a:rect l="0" t="0" r="0" b="0"/>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Shape 102"/>
            <p:cNvSpPr/>
            <p:nvPr/>
          </p:nvSpPr>
          <p:spPr>
            <a:xfrm>
              <a:off x="715963" y="4392613"/>
              <a:ext cx="187200" cy="401700"/>
            </a:xfrm>
            <a:custGeom>
              <a:avLst/>
              <a:gdLst/>
              <a:ahLst/>
              <a:cxnLst/>
              <a:rect l="0" t="0" r="0" b="0"/>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Shape 103"/>
            <p:cNvSpPr/>
            <p:nvPr/>
          </p:nvSpPr>
          <p:spPr>
            <a:xfrm>
              <a:off x="758825" y="4521200"/>
              <a:ext cx="101700" cy="27000"/>
            </a:xfrm>
            <a:custGeom>
              <a:avLst/>
              <a:gdLst/>
              <a:ahLst/>
              <a:cxnLst/>
              <a:rect l="0" t="0" r="0" b="0"/>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Shape 104"/>
            <p:cNvSpPr/>
            <p:nvPr/>
          </p:nvSpPr>
          <p:spPr>
            <a:xfrm>
              <a:off x="1293813" y="4230688"/>
              <a:ext cx="523800" cy="371400"/>
            </a:xfrm>
            <a:custGeom>
              <a:avLst/>
              <a:gdLst/>
              <a:ahLst/>
              <a:cxnLst/>
              <a:rect l="0" t="0" r="0" b="0"/>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Shape 105"/>
            <p:cNvSpPr/>
            <p:nvPr/>
          </p:nvSpPr>
          <p:spPr>
            <a:xfrm>
              <a:off x="1106488" y="3538538"/>
              <a:ext cx="936600" cy="1255800"/>
            </a:xfrm>
            <a:custGeom>
              <a:avLst/>
              <a:gdLst/>
              <a:ahLst/>
              <a:cxnLst/>
              <a:rect l="0" t="0" r="0" b="0"/>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Shape 106"/>
            <p:cNvSpPr/>
            <p:nvPr/>
          </p:nvSpPr>
          <p:spPr>
            <a:xfrm>
              <a:off x="1293813" y="3748088"/>
              <a:ext cx="250800" cy="22200"/>
            </a:xfrm>
            <a:custGeom>
              <a:avLst/>
              <a:gdLst/>
              <a:ahLst/>
              <a:cxnLst/>
              <a:rect l="0" t="0" r="0" b="0"/>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Shape 107"/>
            <p:cNvSpPr/>
            <p:nvPr/>
          </p:nvSpPr>
          <p:spPr>
            <a:xfrm>
              <a:off x="1293813" y="3919538"/>
              <a:ext cx="250800" cy="27000"/>
            </a:xfrm>
            <a:custGeom>
              <a:avLst/>
              <a:gdLst/>
              <a:ahLst/>
              <a:cxnLst/>
              <a:rect l="0" t="0" r="0" b="0"/>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Shape 108"/>
            <p:cNvSpPr/>
            <p:nvPr/>
          </p:nvSpPr>
          <p:spPr>
            <a:xfrm>
              <a:off x="1325563" y="4048125"/>
              <a:ext cx="480900" cy="301500"/>
            </a:xfrm>
            <a:custGeom>
              <a:avLst/>
              <a:gdLst/>
              <a:ahLst/>
              <a:cxnLst/>
              <a:rect l="0" t="0" r="0" b="0"/>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Shape 109"/>
            <p:cNvSpPr/>
            <p:nvPr/>
          </p:nvSpPr>
          <p:spPr>
            <a:xfrm>
              <a:off x="1293813" y="3833813"/>
              <a:ext cx="250800" cy="22200"/>
            </a:xfrm>
            <a:custGeom>
              <a:avLst/>
              <a:gdLst/>
              <a:ahLst/>
              <a:cxnLst/>
              <a:rect l="0" t="0" r="0" b="0"/>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Shape 110"/>
            <p:cNvSpPr/>
            <p:nvPr/>
          </p:nvSpPr>
          <p:spPr>
            <a:xfrm>
              <a:off x="1555750" y="4462463"/>
              <a:ext cx="711300" cy="1544700"/>
            </a:xfrm>
            <a:custGeom>
              <a:avLst/>
              <a:gdLst/>
              <a:ahLst/>
              <a:cxnLst/>
              <a:rect l="0" t="0" r="0" b="0"/>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Shape 112"/>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Shape 115"/>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Shape 11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Shape 11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18" name="Shape 118"/>
          <p:cNvGrpSpPr/>
          <p:nvPr/>
        </p:nvGrpSpPr>
        <p:grpSpPr>
          <a:xfrm>
            <a:off x="6489150" y="0"/>
            <a:ext cx="1882725" cy="2446200"/>
            <a:chOff x="3357563" y="850900"/>
            <a:chExt cx="1882725" cy="2446200"/>
          </a:xfrm>
        </p:grpSpPr>
        <p:sp>
          <p:nvSpPr>
            <p:cNvPr id="119" name="Shape 119"/>
            <p:cNvSpPr/>
            <p:nvPr/>
          </p:nvSpPr>
          <p:spPr>
            <a:xfrm>
              <a:off x="3833813" y="2476500"/>
              <a:ext cx="27000" cy="27000"/>
            </a:xfrm>
            <a:custGeom>
              <a:avLst/>
              <a:gdLst/>
              <a:ahLst/>
              <a:cxnLst/>
              <a:rect l="0" t="0" r="0" b="0"/>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Shape 120"/>
            <p:cNvSpPr/>
            <p:nvPr/>
          </p:nvSpPr>
          <p:spPr>
            <a:xfrm>
              <a:off x="3736975" y="2476500"/>
              <a:ext cx="577800" cy="579300"/>
            </a:xfrm>
            <a:custGeom>
              <a:avLst/>
              <a:gdLst/>
              <a:ahLst/>
              <a:cxnLst/>
              <a:rect l="0" t="0" r="0" b="0"/>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Shape 121"/>
            <p:cNvSpPr/>
            <p:nvPr/>
          </p:nvSpPr>
          <p:spPr>
            <a:xfrm>
              <a:off x="4829175" y="2943225"/>
              <a:ext cx="250800" cy="252300"/>
            </a:xfrm>
            <a:custGeom>
              <a:avLst/>
              <a:gdLst/>
              <a:ahLst/>
              <a:cxnLst/>
              <a:rect l="0" t="0" r="0" b="0"/>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Shape 122"/>
            <p:cNvSpPr/>
            <p:nvPr/>
          </p:nvSpPr>
          <p:spPr>
            <a:xfrm>
              <a:off x="4887913" y="2825750"/>
              <a:ext cx="250800" cy="252300"/>
            </a:xfrm>
            <a:custGeom>
              <a:avLst/>
              <a:gdLst/>
              <a:ahLst/>
              <a:cxnLst/>
              <a:rect l="0" t="0" r="0" b="0"/>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Shape 123"/>
            <p:cNvSpPr/>
            <p:nvPr/>
          </p:nvSpPr>
          <p:spPr>
            <a:xfrm>
              <a:off x="4770438" y="2825750"/>
              <a:ext cx="250800" cy="252300"/>
            </a:xfrm>
            <a:custGeom>
              <a:avLst/>
              <a:gdLst/>
              <a:ahLst/>
              <a:cxnLst/>
              <a:rect l="0" t="0" r="0" b="0"/>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Shape 124"/>
            <p:cNvSpPr/>
            <p:nvPr/>
          </p:nvSpPr>
          <p:spPr>
            <a:xfrm>
              <a:off x="4448175" y="1768475"/>
              <a:ext cx="577800" cy="579300"/>
            </a:xfrm>
            <a:custGeom>
              <a:avLst/>
              <a:gdLst/>
              <a:ahLst/>
              <a:cxnLst/>
              <a:rect l="0" t="0" r="0" b="0"/>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Shape 125"/>
            <p:cNvSpPr/>
            <p:nvPr/>
          </p:nvSpPr>
          <p:spPr>
            <a:xfrm>
              <a:off x="4829175" y="1779588"/>
              <a:ext cx="180900" cy="182700"/>
            </a:xfrm>
            <a:custGeom>
              <a:avLst/>
              <a:gdLst/>
              <a:ahLst/>
              <a:cxnLst/>
              <a:rect l="0" t="0" r="0" b="0"/>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Shape 126"/>
            <p:cNvSpPr/>
            <p:nvPr/>
          </p:nvSpPr>
          <p:spPr>
            <a:xfrm>
              <a:off x="4662488" y="2717800"/>
              <a:ext cx="577800" cy="579300"/>
            </a:xfrm>
            <a:custGeom>
              <a:avLst/>
              <a:gdLst/>
              <a:ahLst/>
              <a:cxnLst/>
              <a:rect l="0" t="0" r="0" b="0"/>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Shape 127"/>
            <p:cNvSpPr/>
            <p:nvPr/>
          </p:nvSpPr>
          <p:spPr>
            <a:xfrm>
              <a:off x="5048250" y="2733675"/>
              <a:ext cx="180900" cy="182700"/>
            </a:xfrm>
            <a:custGeom>
              <a:avLst/>
              <a:gdLst/>
              <a:ahLst/>
              <a:cxnLst/>
              <a:rect l="0" t="0" r="0" b="0"/>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Shape 128"/>
            <p:cNvSpPr/>
            <p:nvPr/>
          </p:nvSpPr>
          <p:spPr>
            <a:xfrm>
              <a:off x="4529138" y="2149475"/>
              <a:ext cx="379500" cy="81000"/>
            </a:xfrm>
            <a:custGeom>
              <a:avLst/>
              <a:gdLst/>
              <a:ahLst/>
              <a:cxnLst/>
              <a:rect l="0" t="0" r="0" b="0"/>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Shape 129"/>
            <p:cNvSpPr/>
            <p:nvPr/>
          </p:nvSpPr>
          <p:spPr>
            <a:xfrm>
              <a:off x="4529138" y="2063750"/>
              <a:ext cx="401700" cy="63600"/>
            </a:xfrm>
            <a:custGeom>
              <a:avLst/>
              <a:gdLst/>
              <a:ahLst/>
              <a:cxnLst/>
              <a:rect l="0" t="0" r="0" b="0"/>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Shape 130"/>
            <p:cNvSpPr/>
            <p:nvPr/>
          </p:nvSpPr>
          <p:spPr>
            <a:xfrm>
              <a:off x="4540250" y="1982788"/>
              <a:ext cx="203100" cy="54000"/>
            </a:xfrm>
            <a:custGeom>
              <a:avLst/>
              <a:gdLst/>
              <a:ahLst/>
              <a:cxnLst/>
              <a:rect l="0" t="0" r="0" b="0"/>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Shape 131"/>
            <p:cNvSpPr/>
            <p:nvPr/>
          </p:nvSpPr>
          <p:spPr>
            <a:xfrm>
              <a:off x="3357563" y="850900"/>
              <a:ext cx="807900" cy="1830300"/>
            </a:xfrm>
            <a:custGeom>
              <a:avLst/>
              <a:gdLst/>
              <a:ahLst/>
              <a:cxnLst/>
              <a:rect l="0" t="0" r="0" b="0"/>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Shape 132"/>
          <p:cNvGrpSpPr/>
          <p:nvPr/>
        </p:nvGrpSpPr>
        <p:grpSpPr>
          <a:xfrm>
            <a:off x="6488950" y="3281388"/>
            <a:ext cx="2149388" cy="1862100"/>
            <a:chOff x="3305175" y="4144963"/>
            <a:chExt cx="2149388" cy="1862100"/>
          </a:xfrm>
        </p:grpSpPr>
        <p:sp>
          <p:nvSpPr>
            <p:cNvPr id="133" name="Shape 133"/>
            <p:cNvSpPr/>
            <p:nvPr/>
          </p:nvSpPr>
          <p:spPr>
            <a:xfrm>
              <a:off x="5224463" y="4338638"/>
              <a:ext cx="230100" cy="155700"/>
            </a:xfrm>
            <a:custGeom>
              <a:avLst/>
              <a:gdLst/>
              <a:ahLst/>
              <a:cxnLst/>
              <a:rect l="0" t="0" r="0" b="0"/>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Shape 134"/>
            <p:cNvSpPr/>
            <p:nvPr/>
          </p:nvSpPr>
          <p:spPr>
            <a:xfrm>
              <a:off x="4395788" y="4338638"/>
              <a:ext cx="347700" cy="155700"/>
            </a:xfrm>
            <a:custGeom>
              <a:avLst/>
              <a:gdLst/>
              <a:ahLst/>
              <a:cxnLst/>
              <a:rect l="0" t="0" r="0" b="0"/>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Shape 135"/>
            <p:cNvSpPr/>
            <p:nvPr/>
          </p:nvSpPr>
          <p:spPr>
            <a:xfrm>
              <a:off x="3305175" y="4622800"/>
              <a:ext cx="1106400" cy="831900"/>
            </a:xfrm>
            <a:custGeom>
              <a:avLst/>
              <a:gdLst/>
              <a:ahLst/>
              <a:cxnLst/>
              <a:rect l="0" t="0" r="0" b="0"/>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Shape 136"/>
            <p:cNvSpPr/>
            <p:nvPr/>
          </p:nvSpPr>
          <p:spPr>
            <a:xfrm>
              <a:off x="3517900" y="4938713"/>
              <a:ext cx="381000" cy="381000"/>
            </a:xfrm>
            <a:custGeom>
              <a:avLst/>
              <a:gdLst/>
              <a:ahLst/>
              <a:cxnLst/>
              <a:rect l="0" t="0" r="0" b="0"/>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Shape 137"/>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Shape 138"/>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Shape 1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Shape 140"/>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Shape 141"/>
            <p:cNvSpPr/>
            <p:nvPr/>
          </p:nvSpPr>
          <p:spPr>
            <a:xfrm>
              <a:off x="4630738" y="4144963"/>
              <a:ext cx="593700" cy="1862100"/>
            </a:xfrm>
            <a:custGeom>
              <a:avLst/>
              <a:gdLst/>
              <a:ahLst/>
              <a:cxnLst/>
              <a:rect l="0" t="0" r="0" b="0"/>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Shape 143"/>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Shape 146"/>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Shape 14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Shape 148"/>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Shape 14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50" name="Shape 150"/>
          <p:cNvGrpSpPr/>
          <p:nvPr/>
        </p:nvGrpSpPr>
        <p:grpSpPr>
          <a:xfrm>
            <a:off x="6405913" y="-12"/>
            <a:ext cx="2347900" cy="2270150"/>
            <a:chOff x="6545263" y="855663"/>
            <a:chExt cx="2347900" cy="2270150"/>
          </a:xfrm>
        </p:grpSpPr>
        <p:sp>
          <p:nvSpPr>
            <p:cNvPr id="151" name="Shape 151"/>
            <p:cNvSpPr/>
            <p:nvPr/>
          </p:nvSpPr>
          <p:spPr>
            <a:xfrm>
              <a:off x="6913563" y="25352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Shape 152"/>
            <p:cNvSpPr/>
            <p:nvPr/>
          </p:nvSpPr>
          <p:spPr>
            <a:xfrm>
              <a:off x="6913563" y="26368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Shape 153"/>
            <p:cNvSpPr/>
            <p:nvPr/>
          </p:nvSpPr>
          <p:spPr>
            <a:xfrm>
              <a:off x="6721475" y="2084388"/>
              <a:ext cx="1112700" cy="960300"/>
            </a:xfrm>
            <a:custGeom>
              <a:avLst/>
              <a:gdLst/>
              <a:ahLst/>
              <a:cxnLst/>
              <a:rect l="0" t="0" r="0" b="0"/>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Shape 154"/>
            <p:cNvSpPr/>
            <p:nvPr/>
          </p:nvSpPr>
          <p:spPr>
            <a:xfrm>
              <a:off x="6913563" y="2740025"/>
              <a:ext cx="176100" cy="27000"/>
            </a:xfrm>
            <a:custGeom>
              <a:avLst/>
              <a:gdLst/>
              <a:ahLst/>
              <a:cxnLst/>
              <a:rect l="0" t="0" r="0" b="0"/>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Shape 155"/>
            <p:cNvSpPr/>
            <p:nvPr/>
          </p:nvSpPr>
          <p:spPr>
            <a:xfrm>
              <a:off x="7854950" y="2519363"/>
              <a:ext cx="96900" cy="96900"/>
            </a:xfrm>
            <a:custGeom>
              <a:avLst/>
              <a:gdLst/>
              <a:ahLst/>
              <a:cxnLst/>
              <a:rect l="0" t="0" r="0" b="0"/>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Shape 156"/>
            <p:cNvSpPr/>
            <p:nvPr/>
          </p:nvSpPr>
          <p:spPr>
            <a:xfrm>
              <a:off x="6635750" y="2417763"/>
              <a:ext cx="27000" cy="300000"/>
            </a:xfrm>
            <a:custGeom>
              <a:avLst/>
              <a:gdLst/>
              <a:ahLst/>
              <a:cxnLst/>
              <a:rect l="0" t="0" r="0" b="0"/>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Shape 157"/>
            <p:cNvSpPr/>
            <p:nvPr/>
          </p:nvSpPr>
          <p:spPr>
            <a:xfrm>
              <a:off x="7218363" y="2325688"/>
              <a:ext cx="444600" cy="441300"/>
            </a:xfrm>
            <a:custGeom>
              <a:avLst/>
              <a:gdLst/>
              <a:ahLst/>
              <a:cxnLst/>
              <a:rect l="0" t="0" r="0" b="0"/>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Shape 158"/>
            <p:cNvSpPr/>
            <p:nvPr/>
          </p:nvSpPr>
          <p:spPr>
            <a:xfrm>
              <a:off x="6550025" y="2005013"/>
              <a:ext cx="1465200" cy="1120800"/>
            </a:xfrm>
            <a:custGeom>
              <a:avLst/>
              <a:gdLst/>
              <a:ahLst/>
              <a:cxnLst/>
              <a:rect l="0" t="0" r="0" b="0"/>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Shape 159"/>
            <p:cNvSpPr/>
            <p:nvPr/>
          </p:nvSpPr>
          <p:spPr>
            <a:xfrm>
              <a:off x="8234363" y="2009775"/>
              <a:ext cx="658800" cy="547800"/>
            </a:xfrm>
            <a:custGeom>
              <a:avLst/>
              <a:gdLst/>
              <a:ahLst/>
              <a:cxnLst/>
              <a:rect l="0" t="0" r="0" b="0"/>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Shape 160"/>
            <p:cNvSpPr/>
            <p:nvPr/>
          </p:nvSpPr>
          <p:spPr>
            <a:xfrm>
              <a:off x="8320088" y="2133600"/>
              <a:ext cx="27000" cy="327000"/>
            </a:xfrm>
            <a:custGeom>
              <a:avLst/>
              <a:gdLst/>
              <a:ahLst/>
              <a:cxnLst/>
              <a:rect l="0" t="0" r="0" b="0"/>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Shape 161"/>
            <p:cNvSpPr/>
            <p:nvPr/>
          </p:nvSpPr>
          <p:spPr>
            <a:xfrm>
              <a:off x="8389938" y="2620963"/>
              <a:ext cx="81000" cy="430200"/>
            </a:xfrm>
            <a:custGeom>
              <a:avLst/>
              <a:gdLst/>
              <a:ahLst/>
              <a:cxnLst/>
              <a:rect l="0" t="0" r="0" b="0"/>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Shape 162"/>
            <p:cNvSpPr/>
            <p:nvPr/>
          </p:nvSpPr>
          <p:spPr>
            <a:xfrm>
              <a:off x="8518525" y="2620963"/>
              <a:ext cx="58800" cy="258900"/>
            </a:xfrm>
            <a:custGeom>
              <a:avLst/>
              <a:gdLst/>
              <a:ahLst/>
              <a:cxnLst/>
              <a:rect l="0" t="0" r="0" b="0"/>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Shape 163"/>
            <p:cNvSpPr/>
            <p:nvPr/>
          </p:nvSpPr>
          <p:spPr>
            <a:xfrm>
              <a:off x="6545263" y="855663"/>
              <a:ext cx="765300" cy="1444500"/>
            </a:xfrm>
            <a:custGeom>
              <a:avLst/>
              <a:gdLst/>
              <a:ahLst/>
              <a:cxnLst/>
              <a:rect l="0" t="0" r="0" b="0"/>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Shape 164"/>
          <p:cNvGrpSpPr/>
          <p:nvPr/>
        </p:nvGrpSpPr>
        <p:grpSpPr>
          <a:xfrm>
            <a:off x="6707938" y="2948000"/>
            <a:ext cx="1732075" cy="2195488"/>
            <a:chOff x="6662738" y="3806825"/>
            <a:chExt cx="1732075" cy="2195488"/>
          </a:xfrm>
        </p:grpSpPr>
        <p:sp>
          <p:nvSpPr>
            <p:cNvPr id="165" name="Shape 165"/>
            <p:cNvSpPr/>
            <p:nvPr/>
          </p:nvSpPr>
          <p:spPr>
            <a:xfrm>
              <a:off x="7839075" y="4194175"/>
              <a:ext cx="74700" cy="52500"/>
            </a:xfrm>
            <a:custGeom>
              <a:avLst/>
              <a:gdLst/>
              <a:ahLst/>
              <a:cxnLst/>
              <a:rect l="0" t="0" r="0" b="0"/>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Shape 166"/>
            <p:cNvSpPr/>
            <p:nvPr/>
          </p:nvSpPr>
          <p:spPr>
            <a:xfrm>
              <a:off x="7800975" y="4070350"/>
              <a:ext cx="327000" cy="219000"/>
            </a:xfrm>
            <a:custGeom>
              <a:avLst/>
              <a:gdLst/>
              <a:ahLst/>
              <a:cxnLst/>
              <a:rect l="0" t="0" r="0" b="0"/>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Shape 167"/>
            <p:cNvSpPr/>
            <p:nvPr/>
          </p:nvSpPr>
          <p:spPr>
            <a:xfrm>
              <a:off x="7839075" y="4117975"/>
              <a:ext cx="250800" cy="103200"/>
            </a:xfrm>
            <a:custGeom>
              <a:avLst/>
              <a:gdLst/>
              <a:ahLst/>
              <a:cxnLst/>
              <a:rect l="0" t="0" r="0" b="0"/>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Shape 168"/>
            <p:cNvSpPr/>
            <p:nvPr/>
          </p:nvSpPr>
          <p:spPr>
            <a:xfrm>
              <a:off x="8015288" y="4194175"/>
              <a:ext cx="74700" cy="52500"/>
            </a:xfrm>
            <a:custGeom>
              <a:avLst/>
              <a:gdLst/>
              <a:ahLst/>
              <a:cxnLst/>
              <a:rect l="0" t="0" r="0" b="0"/>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Shape 169"/>
            <p:cNvSpPr/>
            <p:nvPr/>
          </p:nvSpPr>
          <p:spPr>
            <a:xfrm>
              <a:off x="7699375" y="4440238"/>
              <a:ext cx="525600" cy="273000"/>
            </a:xfrm>
            <a:custGeom>
              <a:avLst/>
              <a:gdLst/>
              <a:ahLst/>
              <a:cxnLst/>
              <a:rect l="0" t="0" r="0" b="0"/>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Shape 170"/>
            <p:cNvSpPr/>
            <p:nvPr/>
          </p:nvSpPr>
          <p:spPr>
            <a:xfrm>
              <a:off x="7699375" y="3806825"/>
              <a:ext cx="525600" cy="365100"/>
            </a:xfrm>
            <a:custGeom>
              <a:avLst/>
              <a:gdLst/>
              <a:ahLst/>
              <a:cxnLst/>
              <a:rect l="0" t="0" r="0" b="0"/>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Shape 171"/>
            <p:cNvSpPr/>
            <p:nvPr/>
          </p:nvSpPr>
          <p:spPr>
            <a:xfrm>
              <a:off x="7854950" y="4611688"/>
              <a:ext cx="219000" cy="27000"/>
            </a:xfrm>
            <a:custGeom>
              <a:avLst/>
              <a:gdLst/>
              <a:ahLst/>
              <a:cxnLst/>
              <a:rect l="0" t="0" r="0" b="0"/>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Shape 172"/>
            <p:cNvSpPr/>
            <p:nvPr/>
          </p:nvSpPr>
          <p:spPr>
            <a:xfrm>
              <a:off x="7929563" y="3865563"/>
              <a:ext cx="65100" cy="65100"/>
            </a:xfrm>
            <a:custGeom>
              <a:avLst/>
              <a:gdLst/>
              <a:ahLst/>
              <a:cxnLst/>
              <a:rect l="0" t="0" r="0" b="0"/>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Shape 173"/>
            <p:cNvSpPr/>
            <p:nvPr/>
          </p:nvSpPr>
          <p:spPr>
            <a:xfrm>
              <a:off x="6662738" y="4949825"/>
              <a:ext cx="566700" cy="681000"/>
            </a:xfrm>
            <a:custGeom>
              <a:avLst/>
              <a:gdLst/>
              <a:ahLst/>
              <a:cxnLst/>
              <a:rect l="0" t="0" r="0" b="0"/>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Shape 174"/>
            <p:cNvSpPr/>
            <p:nvPr/>
          </p:nvSpPr>
          <p:spPr>
            <a:xfrm>
              <a:off x="6764338" y="5132388"/>
              <a:ext cx="101700" cy="85800"/>
            </a:xfrm>
            <a:custGeom>
              <a:avLst/>
              <a:gdLst/>
              <a:ahLst/>
              <a:cxnLst/>
              <a:rect l="0" t="0" r="0" b="0"/>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Shape 175"/>
            <p:cNvSpPr/>
            <p:nvPr/>
          </p:nvSpPr>
          <p:spPr>
            <a:xfrm>
              <a:off x="6764338" y="5245100"/>
              <a:ext cx="101700" cy="85800"/>
            </a:xfrm>
            <a:custGeom>
              <a:avLst/>
              <a:gdLst/>
              <a:ahLst/>
              <a:cxnLst/>
              <a:rect l="0" t="0" r="0" b="0"/>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Shape 176"/>
            <p:cNvSpPr/>
            <p:nvPr/>
          </p:nvSpPr>
          <p:spPr>
            <a:xfrm>
              <a:off x="6892925" y="5154613"/>
              <a:ext cx="246000" cy="52500"/>
            </a:xfrm>
            <a:custGeom>
              <a:avLst/>
              <a:gdLst/>
              <a:ahLst/>
              <a:cxnLst/>
              <a:rect l="0" t="0" r="0" b="0"/>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Shape 177"/>
            <p:cNvSpPr/>
            <p:nvPr/>
          </p:nvSpPr>
          <p:spPr>
            <a:xfrm>
              <a:off x="6881813" y="5256213"/>
              <a:ext cx="273000" cy="63600"/>
            </a:xfrm>
            <a:custGeom>
              <a:avLst/>
              <a:gdLst/>
              <a:ahLst/>
              <a:cxnLst/>
              <a:rect l="0" t="0" r="0" b="0"/>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Shape 178"/>
            <p:cNvSpPr/>
            <p:nvPr/>
          </p:nvSpPr>
          <p:spPr>
            <a:xfrm>
              <a:off x="6753225" y="5400675"/>
              <a:ext cx="406500" cy="92100"/>
            </a:xfrm>
            <a:custGeom>
              <a:avLst/>
              <a:gdLst/>
              <a:ahLst/>
              <a:cxnLst/>
              <a:rect l="0" t="0" r="0" b="0"/>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Shape 179"/>
            <p:cNvSpPr/>
            <p:nvPr/>
          </p:nvSpPr>
          <p:spPr>
            <a:xfrm>
              <a:off x="7326313" y="4976813"/>
              <a:ext cx="165000" cy="611100"/>
            </a:xfrm>
            <a:custGeom>
              <a:avLst/>
              <a:gdLst/>
              <a:ahLst/>
              <a:cxnLst/>
              <a:rect l="0" t="0" r="0" b="0"/>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Shape 180"/>
            <p:cNvSpPr/>
            <p:nvPr/>
          </p:nvSpPr>
          <p:spPr>
            <a:xfrm>
              <a:off x="7556500" y="3984625"/>
              <a:ext cx="282600" cy="638100"/>
            </a:xfrm>
            <a:custGeom>
              <a:avLst/>
              <a:gdLst/>
              <a:ahLst/>
              <a:cxnLst/>
              <a:rect l="0" t="0" r="0" b="0"/>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Shape 181"/>
            <p:cNvSpPr/>
            <p:nvPr/>
          </p:nvSpPr>
          <p:spPr>
            <a:xfrm>
              <a:off x="7732713" y="4075113"/>
              <a:ext cx="662100" cy="1927200"/>
            </a:xfrm>
            <a:custGeom>
              <a:avLst/>
              <a:gdLst/>
              <a:ahLst/>
              <a:cxnLst/>
              <a:rect l="0" t="0" r="0" b="0"/>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Shape 182"/>
            <p:cNvSpPr/>
            <p:nvPr/>
          </p:nvSpPr>
          <p:spPr>
            <a:xfrm>
              <a:off x="7886700" y="5111750"/>
              <a:ext cx="65100" cy="58800"/>
            </a:xfrm>
            <a:custGeom>
              <a:avLst/>
              <a:gdLst/>
              <a:ahLst/>
              <a:cxnLst/>
              <a:rect l="0" t="0" r="0" b="0"/>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Shape 22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Shape 223"/>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Shape 23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A5B0FE"/>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Shape 7"/>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Shape 8"/>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600" dirty="0"/>
              <a:t>ANALYTICAL METHODS</a:t>
            </a:r>
            <a:br>
              <a:rPr lang="en-US" sz="3600" dirty="0"/>
            </a:br>
            <a:r>
              <a:rPr lang="en-US" sz="3600" dirty="0"/>
              <a:t>Course Project</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p:txBody>
          <a:bodyPr/>
          <a:lstStyle/>
          <a:p>
            <a:r>
              <a:rPr lang="en-US" dirty="0"/>
              <a:t>Regression</a:t>
            </a:r>
          </a:p>
        </p:txBody>
      </p:sp>
    </p:spTree>
    <p:extLst>
      <p:ext uri="{BB962C8B-B14F-4D97-AF65-F5344CB8AC3E}">
        <p14:creationId xmlns:p14="http://schemas.microsoft.com/office/powerpoint/2010/main" val="51545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660743-EBC3-4F71-8AEF-64EB299CE4A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E2CBEAF1-6EE1-4C06-849E-219943089249}"/>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Linear Regression</a:t>
            </a:r>
          </a:p>
        </p:txBody>
      </p:sp>
      <p:pic>
        <p:nvPicPr>
          <p:cNvPr id="11" name="Picture 10">
            <a:extLst>
              <a:ext uri="{FF2B5EF4-FFF2-40B4-BE49-F238E27FC236}">
                <a16:creationId xmlns:a16="http://schemas.microsoft.com/office/drawing/2014/main" id="{1A262690-B25B-4B0B-94EB-307654EA11EC}"/>
              </a:ext>
            </a:extLst>
          </p:cNvPr>
          <p:cNvPicPr>
            <a:picLocks noChangeAspect="1"/>
          </p:cNvPicPr>
          <p:nvPr/>
        </p:nvPicPr>
        <p:blipFill>
          <a:blip r:embed="rId2"/>
          <a:stretch>
            <a:fillRect/>
          </a:stretch>
        </p:blipFill>
        <p:spPr>
          <a:xfrm>
            <a:off x="322794" y="926307"/>
            <a:ext cx="2517865" cy="2319781"/>
          </a:xfrm>
          <a:prstGeom prst="rect">
            <a:avLst/>
          </a:prstGeom>
          <a:ln>
            <a:solidFill>
              <a:schemeClr val="accent5"/>
            </a:solidFill>
          </a:ln>
        </p:spPr>
      </p:pic>
      <p:sp>
        <p:nvSpPr>
          <p:cNvPr id="13" name="TextBox 12">
            <a:extLst>
              <a:ext uri="{FF2B5EF4-FFF2-40B4-BE49-F238E27FC236}">
                <a16:creationId xmlns:a16="http://schemas.microsoft.com/office/drawing/2014/main" id="{A41FFC9A-545F-47F6-AC3F-0FB0D8B7EB58}"/>
              </a:ext>
            </a:extLst>
          </p:cNvPr>
          <p:cNvSpPr txBox="1"/>
          <p:nvPr/>
        </p:nvSpPr>
        <p:spPr>
          <a:xfrm>
            <a:off x="219733"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We started with linear regression using all the variables</a:t>
            </a:r>
          </a:p>
        </p:txBody>
      </p:sp>
      <p:sp>
        <p:nvSpPr>
          <p:cNvPr id="15" name="TextBox 14">
            <a:extLst>
              <a:ext uri="{FF2B5EF4-FFF2-40B4-BE49-F238E27FC236}">
                <a16:creationId xmlns:a16="http://schemas.microsoft.com/office/drawing/2014/main" id="{2ED23A26-9DE0-479A-8A91-0549E7EEFDF1}"/>
              </a:ext>
            </a:extLst>
          </p:cNvPr>
          <p:cNvSpPr txBox="1"/>
          <p:nvPr/>
        </p:nvSpPr>
        <p:spPr>
          <a:xfrm>
            <a:off x="2867242"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Next a stepwise model to remove insignificant variables</a:t>
            </a:r>
          </a:p>
        </p:txBody>
      </p:sp>
      <p:pic>
        <p:nvPicPr>
          <p:cNvPr id="16" name="Picture 15">
            <a:extLst>
              <a:ext uri="{FF2B5EF4-FFF2-40B4-BE49-F238E27FC236}">
                <a16:creationId xmlns:a16="http://schemas.microsoft.com/office/drawing/2014/main" id="{BDD997D8-1167-4564-8479-5D0B00766987}"/>
              </a:ext>
            </a:extLst>
          </p:cNvPr>
          <p:cNvPicPr>
            <a:picLocks noChangeAspect="1"/>
          </p:cNvPicPr>
          <p:nvPr/>
        </p:nvPicPr>
        <p:blipFill>
          <a:blip r:embed="rId3"/>
          <a:stretch>
            <a:fillRect/>
          </a:stretch>
        </p:blipFill>
        <p:spPr>
          <a:xfrm>
            <a:off x="2948760" y="926307"/>
            <a:ext cx="2580167" cy="1571310"/>
          </a:xfrm>
          <a:prstGeom prst="rect">
            <a:avLst/>
          </a:prstGeom>
          <a:ln>
            <a:solidFill>
              <a:schemeClr val="accent5"/>
            </a:solidFill>
          </a:ln>
        </p:spPr>
      </p:pic>
      <p:pic>
        <p:nvPicPr>
          <p:cNvPr id="17" name="Picture 16">
            <a:extLst>
              <a:ext uri="{FF2B5EF4-FFF2-40B4-BE49-F238E27FC236}">
                <a16:creationId xmlns:a16="http://schemas.microsoft.com/office/drawing/2014/main" id="{2905F9D0-F88F-41F1-ADA5-33F9F7E003C2}"/>
              </a:ext>
            </a:extLst>
          </p:cNvPr>
          <p:cNvPicPr>
            <a:picLocks noChangeAspect="1"/>
          </p:cNvPicPr>
          <p:nvPr/>
        </p:nvPicPr>
        <p:blipFill>
          <a:blip r:embed="rId4"/>
          <a:stretch>
            <a:fillRect/>
          </a:stretch>
        </p:blipFill>
        <p:spPr>
          <a:xfrm>
            <a:off x="2948760" y="2543423"/>
            <a:ext cx="2578258" cy="1974369"/>
          </a:xfrm>
          <a:prstGeom prst="rect">
            <a:avLst/>
          </a:prstGeom>
          <a:ln>
            <a:solidFill>
              <a:schemeClr val="accent5"/>
            </a:solidFill>
          </a:ln>
        </p:spPr>
      </p:pic>
      <p:sp>
        <p:nvSpPr>
          <p:cNvPr id="18" name="TextBox 17">
            <a:extLst>
              <a:ext uri="{FF2B5EF4-FFF2-40B4-BE49-F238E27FC236}">
                <a16:creationId xmlns:a16="http://schemas.microsoft.com/office/drawing/2014/main" id="{33C14945-2D38-457E-BBB4-3A3948A9B5D0}"/>
              </a:ext>
            </a:extLst>
          </p:cNvPr>
          <p:cNvSpPr txBox="1"/>
          <p:nvPr/>
        </p:nvSpPr>
        <p:spPr>
          <a:xfrm>
            <a:off x="2948760" y="4563598"/>
            <a:ext cx="2578258" cy="338554"/>
          </a:xfrm>
          <a:prstGeom prst="rect">
            <a:avLst/>
          </a:prstGeom>
          <a:solidFill>
            <a:schemeClr val="accent5"/>
          </a:solidFill>
        </p:spPr>
        <p:txBody>
          <a:bodyPr wrap="square" rtlCol="0">
            <a:spAutoFit/>
          </a:bodyPr>
          <a:lstStyle/>
          <a:p>
            <a:pPr marL="285750" indent="-285750" algn="just">
              <a:buClr>
                <a:schemeClr val="bg1"/>
              </a:buClr>
              <a:buFont typeface="Wingdings" panose="05000000000000000000" pitchFamily="2" charset="2"/>
              <a:buChar char="Ø"/>
            </a:pPr>
            <a:r>
              <a:rPr lang="en-US" sz="800" dirty="0">
                <a:solidFill>
                  <a:schemeClr val="bg1"/>
                </a:solidFill>
                <a:latin typeface="Segoe UI" panose="020B0502040204020203" pitchFamily="34" charset="0"/>
                <a:cs typeface="Segoe UI" panose="020B0502040204020203" pitchFamily="34" charset="0"/>
              </a:rPr>
              <a:t>Improved adjusted R-square: 35.67%</a:t>
            </a:r>
          </a:p>
          <a:p>
            <a:pPr marL="285750" indent="-285750" algn="just">
              <a:buClr>
                <a:schemeClr val="bg1"/>
              </a:buClr>
              <a:buFont typeface="Wingdings" panose="05000000000000000000" pitchFamily="2" charset="2"/>
              <a:buChar char="Ø"/>
            </a:pPr>
            <a:r>
              <a:rPr lang="en-US" sz="800" dirty="0">
                <a:solidFill>
                  <a:schemeClr val="bg1"/>
                </a:solidFill>
                <a:latin typeface="Segoe UI" panose="020B0502040204020203" pitchFamily="34" charset="0"/>
                <a:cs typeface="Segoe UI" panose="020B0502040204020203" pitchFamily="34" charset="0"/>
              </a:rPr>
              <a:t>Removed insignificant variables</a:t>
            </a:r>
          </a:p>
        </p:txBody>
      </p:sp>
      <p:pic>
        <p:nvPicPr>
          <p:cNvPr id="19" name="Picture 18">
            <a:extLst>
              <a:ext uri="{FF2B5EF4-FFF2-40B4-BE49-F238E27FC236}">
                <a16:creationId xmlns:a16="http://schemas.microsoft.com/office/drawing/2014/main" id="{15BF57C1-BB33-4060-969F-E7934133875D}"/>
              </a:ext>
            </a:extLst>
          </p:cNvPr>
          <p:cNvPicPr>
            <a:picLocks noChangeAspect="1"/>
          </p:cNvPicPr>
          <p:nvPr/>
        </p:nvPicPr>
        <p:blipFill>
          <a:blip r:embed="rId5"/>
          <a:stretch>
            <a:fillRect/>
          </a:stretch>
        </p:blipFill>
        <p:spPr>
          <a:xfrm>
            <a:off x="322793" y="3307699"/>
            <a:ext cx="2517865" cy="1594453"/>
          </a:xfrm>
          <a:prstGeom prst="rect">
            <a:avLst/>
          </a:prstGeom>
          <a:ln>
            <a:solidFill>
              <a:schemeClr val="accent5"/>
            </a:solidFill>
          </a:ln>
        </p:spPr>
      </p:pic>
      <p:sp>
        <p:nvSpPr>
          <p:cNvPr id="22" name="TextBox 21">
            <a:extLst>
              <a:ext uri="{FF2B5EF4-FFF2-40B4-BE49-F238E27FC236}">
                <a16:creationId xmlns:a16="http://schemas.microsoft.com/office/drawing/2014/main" id="{17C05971-874F-4C03-8E9E-6095EB2AA9BC}"/>
              </a:ext>
            </a:extLst>
          </p:cNvPr>
          <p:cNvSpPr txBox="1"/>
          <p:nvPr/>
        </p:nvSpPr>
        <p:spPr>
          <a:xfrm>
            <a:off x="5670441" y="926307"/>
            <a:ext cx="307777" cy="3975845"/>
          </a:xfrm>
          <a:prstGeom prst="rect">
            <a:avLst/>
          </a:prstGeom>
          <a:solidFill>
            <a:schemeClr val="accent5"/>
          </a:solidFill>
          <a:ln>
            <a:solidFill>
              <a:schemeClr val="accent5"/>
            </a:solidFill>
          </a:ln>
        </p:spPr>
        <p:txBody>
          <a:bodyPr vert="vert270"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No Real Improvement</a:t>
            </a:r>
          </a:p>
        </p:txBody>
      </p:sp>
    </p:spTree>
    <p:extLst>
      <p:ext uri="{BB962C8B-B14F-4D97-AF65-F5344CB8AC3E}">
        <p14:creationId xmlns:p14="http://schemas.microsoft.com/office/powerpoint/2010/main" val="78366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660743-EBC3-4F71-8AEF-64EB299CE4A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6" name="TextBox 5">
            <a:extLst>
              <a:ext uri="{FF2B5EF4-FFF2-40B4-BE49-F238E27FC236}">
                <a16:creationId xmlns:a16="http://schemas.microsoft.com/office/drawing/2014/main" id="{E2CBEAF1-6EE1-4C06-849E-219943089249}"/>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GLM</a:t>
            </a:r>
          </a:p>
        </p:txBody>
      </p:sp>
      <p:sp>
        <p:nvSpPr>
          <p:cNvPr id="13" name="TextBox 12">
            <a:extLst>
              <a:ext uri="{FF2B5EF4-FFF2-40B4-BE49-F238E27FC236}">
                <a16:creationId xmlns:a16="http://schemas.microsoft.com/office/drawing/2014/main" id="{A41FFC9A-545F-47F6-AC3F-0FB0D8B7EB58}"/>
              </a:ext>
            </a:extLst>
          </p:cNvPr>
          <p:cNvSpPr txBox="1"/>
          <p:nvPr/>
        </p:nvSpPr>
        <p:spPr>
          <a:xfrm>
            <a:off x="219733"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Let’s try a GLM model (Gaussian family, Log Link)</a:t>
            </a:r>
          </a:p>
        </p:txBody>
      </p:sp>
      <p:sp>
        <p:nvSpPr>
          <p:cNvPr id="15" name="TextBox 14">
            <a:extLst>
              <a:ext uri="{FF2B5EF4-FFF2-40B4-BE49-F238E27FC236}">
                <a16:creationId xmlns:a16="http://schemas.microsoft.com/office/drawing/2014/main" id="{2ED23A26-9DE0-479A-8A91-0549E7EEFDF1}"/>
              </a:ext>
            </a:extLst>
          </p:cNvPr>
          <p:cNvSpPr txBox="1"/>
          <p:nvPr/>
        </p:nvSpPr>
        <p:spPr>
          <a:xfrm>
            <a:off x="2867242"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Another GLM model (Poisson family, Identity Link)</a:t>
            </a:r>
          </a:p>
        </p:txBody>
      </p:sp>
      <p:sp>
        <p:nvSpPr>
          <p:cNvPr id="20" name="TextBox 19">
            <a:extLst>
              <a:ext uri="{FF2B5EF4-FFF2-40B4-BE49-F238E27FC236}">
                <a16:creationId xmlns:a16="http://schemas.microsoft.com/office/drawing/2014/main" id="{1BF2C6DE-3A4E-4335-9247-5ECB9046C1F5}"/>
              </a:ext>
            </a:extLst>
          </p:cNvPr>
          <p:cNvSpPr txBox="1"/>
          <p:nvPr/>
        </p:nvSpPr>
        <p:spPr>
          <a:xfrm>
            <a:off x="5670441" y="926307"/>
            <a:ext cx="307777" cy="3975845"/>
          </a:xfrm>
          <a:prstGeom prst="rect">
            <a:avLst/>
          </a:prstGeom>
          <a:solidFill>
            <a:schemeClr val="accent5"/>
          </a:solidFill>
          <a:ln>
            <a:solidFill>
              <a:schemeClr val="accent5"/>
            </a:solidFill>
          </a:ln>
        </p:spPr>
        <p:txBody>
          <a:bodyPr vert="vert270"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No Real Improvement</a:t>
            </a:r>
          </a:p>
        </p:txBody>
      </p:sp>
      <p:pic>
        <p:nvPicPr>
          <p:cNvPr id="12" name="Picture 11">
            <a:extLst>
              <a:ext uri="{FF2B5EF4-FFF2-40B4-BE49-F238E27FC236}">
                <a16:creationId xmlns:a16="http://schemas.microsoft.com/office/drawing/2014/main" id="{C7C62364-9540-4493-9856-8155980002C6}"/>
              </a:ext>
            </a:extLst>
          </p:cNvPr>
          <p:cNvPicPr>
            <a:picLocks noChangeAspect="1"/>
          </p:cNvPicPr>
          <p:nvPr/>
        </p:nvPicPr>
        <p:blipFill>
          <a:blip r:embed="rId2"/>
          <a:stretch>
            <a:fillRect/>
          </a:stretch>
        </p:blipFill>
        <p:spPr>
          <a:xfrm>
            <a:off x="322793" y="923016"/>
            <a:ext cx="2501199" cy="2240013"/>
          </a:xfrm>
          <a:prstGeom prst="rect">
            <a:avLst/>
          </a:prstGeom>
          <a:ln>
            <a:solidFill>
              <a:schemeClr val="accent5"/>
            </a:solidFill>
          </a:ln>
        </p:spPr>
      </p:pic>
      <p:pic>
        <p:nvPicPr>
          <p:cNvPr id="14" name="Picture 13">
            <a:extLst>
              <a:ext uri="{FF2B5EF4-FFF2-40B4-BE49-F238E27FC236}">
                <a16:creationId xmlns:a16="http://schemas.microsoft.com/office/drawing/2014/main" id="{5B493A96-663F-423A-A31B-7E6A82B4473D}"/>
              </a:ext>
            </a:extLst>
          </p:cNvPr>
          <p:cNvPicPr>
            <a:picLocks noChangeAspect="1"/>
          </p:cNvPicPr>
          <p:nvPr/>
        </p:nvPicPr>
        <p:blipFill>
          <a:blip r:embed="rId3"/>
          <a:stretch>
            <a:fillRect/>
          </a:stretch>
        </p:blipFill>
        <p:spPr>
          <a:xfrm>
            <a:off x="2948760" y="923017"/>
            <a:ext cx="2578258" cy="2240013"/>
          </a:xfrm>
          <a:prstGeom prst="rect">
            <a:avLst/>
          </a:prstGeom>
          <a:ln>
            <a:solidFill>
              <a:schemeClr val="accent5"/>
            </a:solidFill>
          </a:ln>
        </p:spPr>
      </p:pic>
      <p:pic>
        <p:nvPicPr>
          <p:cNvPr id="2" name="Picture 1">
            <a:extLst>
              <a:ext uri="{FF2B5EF4-FFF2-40B4-BE49-F238E27FC236}">
                <a16:creationId xmlns:a16="http://schemas.microsoft.com/office/drawing/2014/main" id="{FE4F76CD-6DB8-4C0C-83F1-97AE59E564C3}"/>
              </a:ext>
            </a:extLst>
          </p:cNvPr>
          <p:cNvPicPr>
            <a:picLocks noChangeAspect="1"/>
          </p:cNvPicPr>
          <p:nvPr/>
        </p:nvPicPr>
        <p:blipFill>
          <a:blip r:embed="rId4"/>
          <a:stretch>
            <a:fillRect/>
          </a:stretch>
        </p:blipFill>
        <p:spPr>
          <a:xfrm>
            <a:off x="322794" y="3267601"/>
            <a:ext cx="2501198" cy="1634551"/>
          </a:xfrm>
          <a:prstGeom prst="rect">
            <a:avLst/>
          </a:prstGeom>
          <a:ln>
            <a:solidFill>
              <a:schemeClr val="accent5"/>
            </a:solidFill>
          </a:ln>
        </p:spPr>
      </p:pic>
      <p:pic>
        <p:nvPicPr>
          <p:cNvPr id="3" name="Picture 2">
            <a:extLst>
              <a:ext uri="{FF2B5EF4-FFF2-40B4-BE49-F238E27FC236}">
                <a16:creationId xmlns:a16="http://schemas.microsoft.com/office/drawing/2014/main" id="{88CB338E-3B11-43D1-9DB5-2385C3576E99}"/>
              </a:ext>
            </a:extLst>
          </p:cNvPr>
          <p:cNvPicPr>
            <a:picLocks noChangeAspect="1"/>
          </p:cNvPicPr>
          <p:nvPr/>
        </p:nvPicPr>
        <p:blipFill>
          <a:blip r:embed="rId5"/>
          <a:stretch>
            <a:fillRect/>
          </a:stretch>
        </p:blipFill>
        <p:spPr>
          <a:xfrm>
            <a:off x="2948760" y="3267601"/>
            <a:ext cx="2578258" cy="1634551"/>
          </a:xfrm>
          <a:prstGeom prst="rect">
            <a:avLst/>
          </a:prstGeom>
          <a:ln>
            <a:solidFill>
              <a:schemeClr val="accent5"/>
            </a:solidFill>
          </a:ln>
        </p:spPr>
      </p:pic>
    </p:spTree>
    <p:extLst>
      <p:ext uri="{BB962C8B-B14F-4D97-AF65-F5344CB8AC3E}">
        <p14:creationId xmlns:p14="http://schemas.microsoft.com/office/powerpoint/2010/main" val="62441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660743-EBC3-4F71-8AEF-64EB299CE4A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6" name="TextBox 5">
            <a:extLst>
              <a:ext uri="{FF2B5EF4-FFF2-40B4-BE49-F238E27FC236}">
                <a16:creationId xmlns:a16="http://schemas.microsoft.com/office/drawing/2014/main" id="{E2CBEAF1-6EE1-4C06-849E-219943089249}"/>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KNN Regression</a:t>
            </a:r>
          </a:p>
        </p:txBody>
      </p:sp>
      <p:sp>
        <p:nvSpPr>
          <p:cNvPr id="13" name="TextBox 12">
            <a:extLst>
              <a:ext uri="{FF2B5EF4-FFF2-40B4-BE49-F238E27FC236}">
                <a16:creationId xmlns:a16="http://schemas.microsoft.com/office/drawing/2014/main" id="{A41FFC9A-545F-47F6-AC3F-0FB0D8B7EB58}"/>
              </a:ext>
            </a:extLst>
          </p:cNvPr>
          <p:cNvSpPr txBox="1"/>
          <p:nvPr/>
        </p:nvSpPr>
        <p:spPr>
          <a:xfrm>
            <a:off x="219733"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Let’s try a KNN model with 5 neighbors</a:t>
            </a:r>
          </a:p>
        </p:txBody>
      </p:sp>
      <p:sp>
        <p:nvSpPr>
          <p:cNvPr id="15" name="TextBox 14">
            <a:extLst>
              <a:ext uri="{FF2B5EF4-FFF2-40B4-BE49-F238E27FC236}">
                <a16:creationId xmlns:a16="http://schemas.microsoft.com/office/drawing/2014/main" id="{2ED23A26-9DE0-479A-8A91-0549E7EEFDF1}"/>
              </a:ext>
            </a:extLst>
          </p:cNvPr>
          <p:cNvSpPr txBox="1"/>
          <p:nvPr/>
        </p:nvSpPr>
        <p:spPr>
          <a:xfrm>
            <a:off x="2867242"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Another KNN model with 15 neighbors</a:t>
            </a:r>
          </a:p>
        </p:txBody>
      </p:sp>
      <p:sp>
        <p:nvSpPr>
          <p:cNvPr id="20" name="TextBox 19">
            <a:extLst>
              <a:ext uri="{FF2B5EF4-FFF2-40B4-BE49-F238E27FC236}">
                <a16:creationId xmlns:a16="http://schemas.microsoft.com/office/drawing/2014/main" id="{1BF2C6DE-3A4E-4335-9247-5ECB9046C1F5}"/>
              </a:ext>
            </a:extLst>
          </p:cNvPr>
          <p:cNvSpPr txBox="1"/>
          <p:nvPr/>
        </p:nvSpPr>
        <p:spPr>
          <a:xfrm>
            <a:off x="5670441" y="926307"/>
            <a:ext cx="307777" cy="3975845"/>
          </a:xfrm>
          <a:prstGeom prst="rect">
            <a:avLst/>
          </a:prstGeom>
          <a:solidFill>
            <a:schemeClr val="accent5"/>
          </a:solidFill>
          <a:ln>
            <a:solidFill>
              <a:schemeClr val="accent5"/>
            </a:solidFill>
          </a:ln>
        </p:spPr>
        <p:txBody>
          <a:bodyPr vert="vert270"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No Real Improvement</a:t>
            </a:r>
          </a:p>
        </p:txBody>
      </p:sp>
      <p:pic>
        <p:nvPicPr>
          <p:cNvPr id="7" name="Picture 6">
            <a:extLst>
              <a:ext uri="{FF2B5EF4-FFF2-40B4-BE49-F238E27FC236}">
                <a16:creationId xmlns:a16="http://schemas.microsoft.com/office/drawing/2014/main" id="{F63AEB57-3D7C-4E62-A7A8-ED258CA4A411}"/>
              </a:ext>
            </a:extLst>
          </p:cNvPr>
          <p:cNvPicPr>
            <a:picLocks noChangeAspect="1"/>
          </p:cNvPicPr>
          <p:nvPr/>
        </p:nvPicPr>
        <p:blipFill>
          <a:blip r:embed="rId2"/>
          <a:stretch>
            <a:fillRect/>
          </a:stretch>
        </p:blipFill>
        <p:spPr>
          <a:xfrm>
            <a:off x="322795" y="915366"/>
            <a:ext cx="2503272" cy="1877454"/>
          </a:xfrm>
          <a:prstGeom prst="rect">
            <a:avLst/>
          </a:prstGeom>
          <a:ln>
            <a:solidFill>
              <a:schemeClr val="accent5"/>
            </a:solidFill>
          </a:ln>
        </p:spPr>
      </p:pic>
      <p:pic>
        <p:nvPicPr>
          <p:cNvPr id="8" name="Picture 7">
            <a:extLst>
              <a:ext uri="{FF2B5EF4-FFF2-40B4-BE49-F238E27FC236}">
                <a16:creationId xmlns:a16="http://schemas.microsoft.com/office/drawing/2014/main" id="{2B739645-1391-4615-AEC0-FBD10B82513F}"/>
              </a:ext>
            </a:extLst>
          </p:cNvPr>
          <p:cNvPicPr>
            <a:picLocks noChangeAspect="1"/>
          </p:cNvPicPr>
          <p:nvPr/>
        </p:nvPicPr>
        <p:blipFill>
          <a:blip r:embed="rId3"/>
          <a:stretch>
            <a:fillRect/>
          </a:stretch>
        </p:blipFill>
        <p:spPr>
          <a:xfrm>
            <a:off x="2962934" y="915365"/>
            <a:ext cx="2503273" cy="1877455"/>
          </a:xfrm>
          <a:prstGeom prst="rect">
            <a:avLst/>
          </a:prstGeom>
          <a:ln>
            <a:solidFill>
              <a:schemeClr val="accent5"/>
            </a:solidFill>
          </a:ln>
        </p:spPr>
      </p:pic>
      <p:sp>
        <p:nvSpPr>
          <p:cNvPr id="16" name="TextBox 15">
            <a:extLst>
              <a:ext uri="{FF2B5EF4-FFF2-40B4-BE49-F238E27FC236}">
                <a16:creationId xmlns:a16="http://schemas.microsoft.com/office/drawing/2014/main" id="{3F0A6C0F-D456-461A-9FF0-081B71DC9A41}"/>
              </a:ext>
            </a:extLst>
          </p:cNvPr>
          <p:cNvSpPr txBox="1"/>
          <p:nvPr/>
        </p:nvSpPr>
        <p:spPr>
          <a:xfrm>
            <a:off x="268953" y="3251082"/>
            <a:ext cx="5143412" cy="1615827"/>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None of these models really give a good fit because there is very low variability among the physicochemical characteristics between individual wine ratings. </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Models with such bad will not really solve the business problem – To help wine makers produce the best quality wine.</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Let’s change our approach and view this as a classification problem.</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Since ratings vary from 3-8, 7 and 8 can be regarded as good quality wines, what wine makers will probably try to achieve with their new wines. </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Next, we try out classification models for good wines (7 and 8) vs others</a:t>
            </a:r>
          </a:p>
        </p:txBody>
      </p:sp>
      <p:sp>
        <p:nvSpPr>
          <p:cNvPr id="17" name="TextBox 16">
            <a:extLst>
              <a:ext uri="{FF2B5EF4-FFF2-40B4-BE49-F238E27FC236}">
                <a16:creationId xmlns:a16="http://schemas.microsoft.com/office/drawing/2014/main" id="{36D9297F-8B83-4499-93EC-F29E7925660F}"/>
              </a:ext>
            </a:extLst>
          </p:cNvPr>
          <p:cNvSpPr txBox="1"/>
          <p:nvPr/>
        </p:nvSpPr>
        <p:spPr>
          <a:xfrm>
            <a:off x="322796" y="2914229"/>
            <a:ext cx="5143412" cy="215444"/>
          </a:xfrm>
          <a:prstGeom prst="rect">
            <a:avLst/>
          </a:prstGeom>
          <a:solidFill>
            <a:schemeClr val="accent5"/>
          </a:solidFill>
          <a:ln>
            <a:solidFill>
              <a:schemeClr val="accent5"/>
            </a:solidFill>
          </a:ln>
        </p:spPr>
        <p:txBody>
          <a:bodyPr vert="horz"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None of the linear models give good fit</a:t>
            </a:r>
          </a:p>
        </p:txBody>
      </p:sp>
    </p:spTree>
    <p:extLst>
      <p:ext uri="{BB962C8B-B14F-4D97-AF65-F5344CB8AC3E}">
        <p14:creationId xmlns:p14="http://schemas.microsoft.com/office/powerpoint/2010/main" val="13205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p:txBody>
          <a:bodyPr/>
          <a:lstStyle/>
          <a:p>
            <a:r>
              <a:rPr lang="en-US" dirty="0"/>
              <a:t>Classification</a:t>
            </a:r>
          </a:p>
        </p:txBody>
      </p:sp>
    </p:spTree>
    <p:extLst>
      <p:ext uri="{BB962C8B-B14F-4D97-AF65-F5344CB8AC3E}">
        <p14:creationId xmlns:p14="http://schemas.microsoft.com/office/powerpoint/2010/main" val="47035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EDA for Classification</a:t>
            </a:r>
          </a:p>
        </p:txBody>
      </p:sp>
      <p:sp>
        <p:nvSpPr>
          <p:cNvPr id="53" name="TextBox 52">
            <a:extLst>
              <a:ext uri="{FF2B5EF4-FFF2-40B4-BE49-F238E27FC236}">
                <a16:creationId xmlns:a16="http://schemas.microsoft.com/office/drawing/2014/main" id="{71BB1D29-C8EB-4B9E-9151-60190AAE215D}"/>
              </a:ext>
            </a:extLst>
          </p:cNvPr>
          <p:cNvSpPr txBox="1"/>
          <p:nvPr/>
        </p:nvSpPr>
        <p:spPr>
          <a:xfrm>
            <a:off x="134678" y="3381164"/>
            <a:ext cx="5780567" cy="1615827"/>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After splitting the dataset into good and bad wines, we see that the number of good wines is much lesser than the number of bad wines.</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This indicates that any model that we make will be better at predicting bad quality wines than good quality wines.</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This shouldn’t be much of a problem though.</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The correlation plot is very similar to that of the correlation plot for regression where our target variable was quality</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It looks like alcohol will be the most important variable in predicting the dependent variable </a:t>
            </a:r>
            <a:r>
              <a:rPr lang="en-US" sz="1100" dirty="0" err="1">
                <a:solidFill>
                  <a:schemeClr val="bg1">
                    <a:lumMod val="50000"/>
                  </a:schemeClr>
                </a:solidFill>
                <a:latin typeface="Segoe UI" panose="020B0502040204020203" pitchFamily="34" charset="0"/>
                <a:cs typeface="Segoe UI" panose="020B0502040204020203" pitchFamily="34" charset="0"/>
              </a:rPr>
              <a:t>good_tag</a:t>
            </a:r>
            <a:r>
              <a:rPr lang="en-US" sz="1100" dirty="0">
                <a:solidFill>
                  <a:schemeClr val="bg1">
                    <a:lumMod val="50000"/>
                  </a:schemeClr>
                </a:solidFill>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41A6FB54-013D-427F-A0F2-211D72381928}"/>
              </a:ext>
            </a:extLst>
          </p:cNvPr>
          <p:cNvPicPr>
            <a:picLocks noChangeAspect="1"/>
          </p:cNvPicPr>
          <p:nvPr/>
        </p:nvPicPr>
        <p:blipFill>
          <a:blip r:embed="rId2"/>
          <a:stretch>
            <a:fillRect/>
          </a:stretch>
        </p:blipFill>
        <p:spPr>
          <a:xfrm>
            <a:off x="269995" y="779655"/>
            <a:ext cx="2874656" cy="2448781"/>
          </a:xfrm>
          <a:prstGeom prst="rect">
            <a:avLst/>
          </a:prstGeom>
          <a:ln>
            <a:solidFill>
              <a:schemeClr val="accent5"/>
            </a:solidFill>
          </a:ln>
        </p:spPr>
      </p:pic>
      <p:pic>
        <p:nvPicPr>
          <p:cNvPr id="5" name="Picture 4">
            <a:extLst>
              <a:ext uri="{FF2B5EF4-FFF2-40B4-BE49-F238E27FC236}">
                <a16:creationId xmlns:a16="http://schemas.microsoft.com/office/drawing/2014/main" id="{3C39D605-04E7-4AC0-AE1F-85E3CE40FED8}"/>
              </a:ext>
            </a:extLst>
          </p:cNvPr>
          <p:cNvPicPr>
            <a:picLocks noChangeAspect="1"/>
          </p:cNvPicPr>
          <p:nvPr/>
        </p:nvPicPr>
        <p:blipFill>
          <a:blip r:embed="rId3"/>
          <a:stretch>
            <a:fillRect/>
          </a:stretch>
        </p:blipFill>
        <p:spPr>
          <a:xfrm>
            <a:off x="3397103" y="1106384"/>
            <a:ext cx="2393762" cy="1795321"/>
          </a:xfrm>
          <a:prstGeom prst="rect">
            <a:avLst/>
          </a:prstGeom>
          <a:ln>
            <a:solidFill>
              <a:schemeClr val="accent5"/>
            </a:solidFill>
          </a:ln>
        </p:spPr>
      </p:pic>
    </p:spTree>
    <p:extLst>
      <p:ext uri="{BB962C8B-B14F-4D97-AF65-F5344CB8AC3E}">
        <p14:creationId xmlns:p14="http://schemas.microsoft.com/office/powerpoint/2010/main" val="415687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EDA for Classification</a:t>
            </a:r>
          </a:p>
        </p:txBody>
      </p:sp>
      <p:sp>
        <p:nvSpPr>
          <p:cNvPr id="53" name="TextBox 52">
            <a:extLst>
              <a:ext uri="{FF2B5EF4-FFF2-40B4-BE49-F238E27FC236}">
                <a16:creationId xmlns:a16="http://schemas.microsoft.com/office/drawing/2014/main" id="{71BB1D29-C8EB-4B9E-9151-60190AAE215D}"/>
              </a:ext>
            </a:extLst>
          </p:cNvPr>
          <p:cNvSpPr txBox="1"/>
          <p:nvPr/>
        </p:nvSpPr>
        <p:spPr>
          <a:xfrm>
            <a:off x="157716" y="4535772"/>
            <a:ext cx="5780567" cy="253916"/>
          </a:xfrm>
          <a:prstGeom prst="rect">
            <a:avLst/>
          </a:prstGeom>
          <a:solidFill>
            <a:schemeClr val="bg1"/>
          </a:solidFill>
        </p:spPr>
        <p:txBody>
          <a:bodyPr wrap="square" rtlCol="0">
            <a:spAutoFit/>
          </a:bodyPr>
          <a:lstStyle/>
          <a:p>
            <a:pPr algn="ctr">
              <a:buClr>
                <a:schemeClr val="bg1">
                  <a:lumMod val="50000"/>
                </a:schemeClr>
              </a:buClr>
            </a:pPr>
            <a:r>
              <a:rPr lang="en-US" sz="1050" dirty="0">
                <a:solidFill>
                  <a:schemeClr val="bg1">
                    <a:lumMod val="50000"/>
                  </a:schemeClr>
                </a:solidFill>
                <a:latin typeface="Segoe UI" panose="020B0502040204020203" pitchFamily="34" charset="0"/>
                <a:cs typeface="Segoe UI" panose="020B0502040204020203" pitchFamily="34" charset="0"/>
              </a:rPr>
              <a:t>Volatile Acidity might be important in predicting whether a wine is of good/bad quality</a:t>
            </a:r>
          </a:p>
        </p:txBody>
      </p:sp>
      <p:pic>
        <p:nvPicPr>
          <p:cNvPr id="4" name="Picture 3">
            <a:extLst>
              <a:ext uri="{FF2B5EF4-FFF2-40B4-BE49-F238E27FC236}">
                <a16:creationId xmlns:a16="http://schemas.microsoft.com/office/drawing/2014/main" id="{88B6896D-4EAE-40B6-8D11-9AFDF5BA08FB}"/>
              </a:ext>
            </a:extLst>
          </p:cNvPr>
          <p:cNvPicPr>
            <a:picLocks noChangeAspect="1"/>
          </p:cNvPicPr>
          <p:nvPr/>
        </p:nvPicPr>
        <p:blipFill>
          <a:blip r:embed="rId2"/>
          <a:stretch>
            <a:fillRect/>
          </a:stretch>
        </p:blipFill>
        <p:spPr>
          <a:xfrm>
            <a:off x="494836" y="659219"/>
            <a:ext cx="2435784" cy="1826838"/>
          </a:xfrm>
          <a:prstGeom prst="rect">
            <a:avLst/>
          </a:prstGeom>
          <a:ln>
            <a:solidFill>
              <a:schemeClr val="accent5"/>
            </a:solidFill>
          </a:ln>
        </p:spPr>
      </p:pic>
      <p:pic>
        <p:nvPicPr>
          <p:cNvPr id="6" name="Picture 5">
            <a:extLst>
              <a:ext uri="{FF2B5EF4-FFF2-40B4-BE49-F238E27FC236}">
                <a16:creationId xmlns:a16="http://schemas.microsoft.com/office/drawing/2014/main" id="{531CC246-18D0-4A12-8F33-9D3B61B3A53A}"/>
              </a:ext>
            </a:extLst>
          </p:cNvPr>
          <p:cNvPicPr>
            <a:picLocks noChangeAspect="1"/>
          </p:cNvPicPr>
          <p:nvPr/>
        </p:nvPicPr>
        <p:blipFill>
          <a:blip r:embed="rId3"/>
          <a:stretch>
            <a:fillRect/>
          </a:stretch>
        </p:blipFill>
        <p:spPr>
          <a:xfrm>
            <a:off x="3154326" y="659219"/>
            <a:ext cx="2435784" cy="1826838"/>
          </a:xfrm>
          <a:prstGeom prst="rect">
            <a:avLst/>
          </a:prstGeom>
          <a:noFill/>
          <a:ln>
            <a:solidFill>
              <a:schemeClr val="accent5"/>
            </a:solidFill>
          </a:ln>
        </p:spPr>
      </p:pic>
      <p:pic>
        <p:nvPicPr>
          <p:cNvPr id="7" name="Picture 6">
            <a:extLst>
              <a:ext uri="{FF2B5EF4-FFF2-40B4-BE49-F238E27FC236}">
                <a16:creationId xmlns:a16="http://schemas.microsoft.com/office/drawing/2014/main" id="{59F55587-2B47-4217-8398-D54EE9F35989}"/>
              </a:ext>
            </a:extLst>
          </p:cNvPr>
          <p:cNvPicPr>
            <a:picLocks noChangeAspect="1"/>
          </p:cNvPicPr>
          <p:nvPr/>
        </p:nvPicPr>
        <p:blipFill>
          <a:blip r:embed="rId4"/>
          <a:stretch>
            <a:fillRect/>
          </a:stretch>
        </p:blipFill>
        <p:spPr>
          <a:xfrm>
            <a:off x="494836" y="2597495"/>
            <a:ext cx="2435784" cy="1826839"/>
          </a:xfrm>
          <a:prstGeom prst="rect">
            <a:avLst/>
          </a:prstGeom>
          <a:solidFill>
            <a:schemeClr val="accent5"/>
          </a:solidFill>
          <a:ln>
            <a:solidFill>
              <a:schemeClr val="accent5"/>
            </a:solidFill>
          </a:ln>
        </p:spPr>
      </p:pic>
      <p:pic>
        <p:nvPicPr>
          <p:cNvPr id="9" name="Picture 8">
            <a:extLst>
              <a:ext uri="{FF2B5EF4-FFF2-40B4-BE49-F238E27FC236}">
                <a16:creationId xmlns:a16="http://schemas.microsoft.com/office/drawing/2014/main" id="{126BAD51-5358-409A-9888-92D4F74E55DD}"/>
              </a:ext>
            </a:extLst>
          </p:cNvPr>
          <p:cNvPicPr>
            <a:picLocks noChangeAspect="1"/>
          </p:cNvPicPr>
          <p:nvPr/>
        </p:nvPicPr>
        <p:blipFill>
          <a:blip r:embed="rId5"/>
          <a:stretch>
            <a:fillRect/>
          </a:stretch>
        </p:blipFill>
        <p:spPr>
          <a:xfrm>
            <a:off x="3154326" y="2597495"/>
            <a:ext cx="2435785" cy="1826839"/>
          </a:xfrm>
          <a:prstGeom prst="rect">
            <a:avLst/>
          </a:prstGeom>
          <a:ln>
            <a:solidFill>
              <a:schemeClr val="accent5"/>
            </a:solidFill>
          </a:ln>
        </p:spPr>
      </p:pic>
    </p:spTree>
    <p:extLst>
      <p:ext uri="{BB962C8B-B14F-4D97-AF65-F5344CB8AC3E}">
        <p14:creationId xmlns:p14="http://schemas.microsoft.com/office/powerpoint/2010/main" val="316120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EDA for Classification</a:t>
            </a:r>
          </a:p>
        </p:txBody>
      </p:sp>
      <p:sp>
        <p:nvSpPr>
          <p:cNvPr id="53" name="TextBox 52">
            <a:extLst>
              <a:ext uri="{FF2B5EF4-FFF2-40B4-BE49-F238E27FC236}">
                <a16:creationId xmlns:a16="http://schemas.microsoft.com/office/drawing/2014/main" id="{71BB1D29-C8EB-4B9E-9151-60190AAE215D}"/>
              </a:ext>
            </a:extLst>
          </p:cNvPr>
          <p:cNvSpPr txBox="1"/>
          <p:nvPr/>
        </p:nvSpPr>
        <p:spPr>
          <a:xfrm>
            <a:off x="157716" y="4535772"/>
            <a:ext cx="5780567" cy="253916"/>
          </a:xfrm>
          <a:prstGeom prst="rect">
            <a:avLst/>
          </a:prstGeom>
          <a:solidFill>
            <a:schemeClr val="bg1"/>
          </a:solidFill>
        </p:spPr>
        <p:txBody>
          <a:bodyPr wrap="square" rtlCol="0">
            <a:spAutoFit/>
          </a:bodyPr>
          <a:lstStyle/>
          <a:p>
            <a:pPr algn="ctr">
              <a:buClr>
                <a:schemeClr val="bg1">
                  <a:lumMod val="50000"/>
                </a:schemeClr>
              </a:buClr>
            </a:pPr>
            <a:r>
              <a:rPr lang="en-US" sz="1050" dirty="0">
                <a:solidFill>
                  <a:schemeClr val="bg1">
                    <a:lumMod val="50000"/>
                  </a:schemeClr>
                </a:solidFill>
                <a:latin typeface="Segoe UI" panose="020B0502040204020203" pitchFamily="34" charset="0"/>
                <a:cs typeface="Segoe UI" panose="020B0502040204020203" pitchFamily="34" charset="0"/>
              </a:rPr>
              <a:t>Density might be important in predicting whether a wine is of good/bad quality</a:t>
            </a:r>
          </a:p>
        </p:txBody>
      </p:sp>
      <p:pic>
        <p:nvPicPr>
          <p:cNvPr id="3" name="Picture 2">
            <a:extLst>
              <a:ext uri="{FF2B5EF4-FFF2-40B4-BE49-F238E27FC236}">
                <a16:creationId xmlns:a16="http://schemas.microsoft.com/office/drawing/2014/main" id="{1638BFA0-AF11-47DF-A0E1-CF94C7218523}"/>
              </a:ext>
            </a:extLst>
          </p:cNvPr>
          <p:cNvPicPr>
            <a:picLocks noChangeAspect="1"/>
          </p:cNvPicPr>
          <p:nvPr/>
        </p:nvPicPr>
        <p:blipFill>
          <a:blip r:embed="rId2"/>
          <a:stretch>
            <a:fillRect/>
          </a:stretch>
        </p:blipFill>
        <p:spPr>
          <a:xfrm>
            <a:off x="494836" y="659219"/>
            <a:ext cx="2435784" cy="1826838"/>
          </a:xfrm>
          <a:prstGeom prst="rect">
            <a:avLst/>
          </a:prstGeom>
          <a:ln>
            <a:solidFill>
              <a:schemeClr val="accent5"/>
            </a:solidFill>
          </a:ln>
        </p:spPr>
      </p:pic>
      <p:pic>
        <p:nvPicPr>
          <p:cNvPr id="5" name="Picture 4">
            <a:extLst>
              <a:ext uri="{FF2B5EF4-FFF2-40B4-BE49-F238E27FC236}">
                <a16:creationId xmlns:a16="http://schemas.microsoft.com/office/drawing/2014/main" id="{20DB45C8-BD32-44B2-B9DF-E149A12296CC}"/>
              </a:ext>
            </a:extLst>
          </p:cNvPr>
          <p:cNvPicPr>
            <a:picLocks noChangeAspect="1"/>
          </p:cNvPicPr>
          <p:nvPr/>
        </p:nvPicPr>
        <p:blipFill>
          <a:blip r:embed="rId3"/>
          <a:stretch>
            <a:fillRect/>
          </a:stretch>
        </p:blipFill>
        <p:spPr>
          <a:xfrm>
            <a:off x="3154327" y="659220"/>
            <a:ext cx="2435784" cy="1826838"/>
          </a:xfrm>
          <a:prstGeom prst="rect">
            <a:avLst/>
          </a:prstGeom>
          <a:ln>
            <a:solidFill>
              <a:schemeClr val="accent5"/>
            </a:solidFill>
          </a:ln>
        </p:spPr>
      </p:pic>
      <p:pic>
        <p:nvPicPr>
          <p:cNvPr id="10" name="Picture 9">
            <a:extLst>
              <a:ext uri="{FF2B5EF4-FFF2-40B4-BE49-F238E27FC236}">
                <a16:creationId xmlns:a16="http://schemas.microsoft.com/office/drawing/2014/main" id="{EDA9184D-14ED-498F-8A31-E6887DEFB666}"/>
              </a:ext>
            </a:extLst>
          </p:cNvPr>
          <p:cNvPicPr>
            <a:picLocks noChangeAspect="1"/>
          </p:cNvPicPr>
          <p:nvPr/>
        </p:nvPicPr>
        <p:blipFill>
          <a:blip r:embed="rId4"/>
          <a:stretch>
            <a:fillRect/>
          </a:stretch>
        </p:blipFill>
        <p:spPr>
          <a:xfrm>
            <a:off x="494836" y="2597496"/>
            <a:ext cx="2435784" cy="1826838"/>
          </a:xfrm>
          <a:prstGeom prst="rect">
            <a:avLst/>
          </a:prstGeom>
          <a:ln>
            <a:solidFill>
              <a:schemeClr val="accent5"/>
            </a:solidFill>
          </a:ln>
        </p:spPr>
      </p:pic>
      <p:pic>
        <p:nvPicPr>
          <p:cNvPr id="11" name="Picture 10">
            <a:extLst>
              <a:ext uri="{FF2B5EF4-FFF2-40B4-BE49-F238E27FC236}">
                <a16:creationId xmlns:a16="http://schemas.microsoft.com/office/drawing/2014/main" id="{37346738-83F3-4DE6-BE19-5383330D6FB6}"/>
              </a:ext>
            </a:extLst>
          </p:cNvPr>
          <p:cNvPicPr>
            <a:picLocks noChangeAspect="1"/>
          </p:cNvPicPr>
          <p:nvPr/>
        </p:nvPicPr>
        <p:blipFill>
          <a:blip r:embed="rId5"/>
          <a:stretch>
            <a:fillRect/>
          </a:stretch>
        </p:blipFill>
        <p:spPr>
          <a:xfrm>
            <a:off x="3154328" y="2597496"/>
            <a:ext cx="2435784" cy="1826838"/>
          </a:xfrm>
          <a:prstGeom prst="rect">
            <a:avLst/>
          </a:prstGeom>
          <a:ln>
            <a:solidFill>
              <a:schemeClr val="accent5"/>
            </a:solidFill>
          </a:ln>
        </p:spPr>
      </p:pic>
    </p:spTree>
    <p:extLst>
      <p:ext uri="{BB962C8B-B14F-4D97-AF65-F5344CB8AC3E}">
        <p14:creationId xmlns:p14="http://schemas.microsoft.com/office/powerpoint/2010/main" val="428481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EDA for Classification</a:t>
            </a:r>
          </a:p>
        </p:txBody>
      </p:sp>
      <p:sp>
        <p:nvSpPr>
          <p:cNvPr id="53" name="TextBox 52">
            <a:extLst>
              <a:ext uri="{FF2B5EF4-FFF2-40B4-BE49-F238E27FC236}">
                <a16:creationId xmlns:a16="http://schemas.microsoft.com/office/drawing/2014/main" id="{71BB1D29-C8EB-4B9E-9151-60190AAE215D}"/>
              </a:ext>
            </a:extLst>
          </p:cNvPr>
          <p:cNvSpPr txBox="1"/>
          <p:nvPr/>
        </p:nvSpPr>
        <p:spPr>
          <a:xfrm>
            <a:off x="157716" y="4535772"/>
            <a:ext cx="5780567" cy="230832"/>
          </a:xfrm>
          <a:prstGeom prst="rect">
            <a:avLst/>
          </a:prstGeom>
          <a:solidFill>
            <a:schemeClr val="bg1"/>
          </a:solidFill>
        </p:spPr>
        <p:txBody>
          <a:bodyPr wrap="square" rtlCol="0">
            <a:spAutoFit/>
          </a:bodyPr>
          <a:lstStyle/>
          <a:p>
            <a:pPr algn="ctr">
              <a:buClr>
                <a:schemeClr val="bg1">
                  <a:lumMod val="50000"/>
                </a:schemeClr>
              </a:buClr>
            </a:pPr>
            <a:r>
              <a:rPr lang="en-US" sz="900" dirty="0">
                <a:solidFill>
                  <a:schemeClr val="bg1">
                    <a:lumMod val="50000"/>
                  </a:schemeClr>
                </a:solidFill>
                <a:latin typeface="Segoe UI" panose="020B0502040204020203" pitchFamily="34" charset="0"/>
                <a:cs typeface="Segoe UI" panose="020B0502040204020203" pitchFamily="34" charset="0"/>
              </a:rPr>
              <a:t>Both alcohol and sulphate levels might be important in predicting whether a wine is of good/bad quality</a:t>
            </a:r>
          </a:p>
        </p:txBody>
      </p:sp>
      <p:pic>
        <p:nvPicPr>
          <p:cNvPr id="4" name="Picture 3">
            <a:extLst>
              <a:ext uri="{FF2B5EF4-FFF2-40B4-BE49-F238E27FC236}">
                <a16:creationId xmlns:a16="http://schemas.microsoft.com/office/drawing/2014/main" id="{F9F671C3-500D-4982-BCD0-32620944A2B6}"/>
              </a:ext>
            </a:extLst>
          </p:cNvPr>
          <p:cNvPicPr>
            <a:picLocks noChangeAspect="1"/>
          </p:cNvPicPr>
          <p:nvPr/>
        </p:nvPicPr>
        <p:blipFill>
          <a:blip r:embed="rId2"/>
          <a:stretch>
            <a:fillRect/>
          </a:stretch>
        </p:blipFill>
        <p:spPr>
          <a:xfrm>
            <a:off x="496187" y="659220"/>
            <a:ext cx="2435784" cy="1826838"/>
          </a:xfrm>
          <a:prstGeom prst="rect">
            <a:avLst/>
          </a:prstGeom>
          <a:ln>
            <a:solidFill>
              <a:schemeClr val="accent5"/>
            </a:solidFill>
          </a:ln>
        </p:spPr>
      </p:pic>
      <p:pic>
        <p:nvPicPr>
          <p:cNvPr id="6" name="Picture 5">
            <a:extLst>
              <a:ext uri="{FF2B5EF4-FFF2-40B4-BE49-F238E27FC236}">
                <a16:creationId xmlns:a16="http://schemas.microsoft.com/office/drawing/2014/main" id="{36AB897D-DE70-4CDB-975B-7E6FDDB9A332}"/>
              </a:ext>
            </a:extLst>
          </p:cNvPr>
          <p:cNvPicPr>
            <a:picLocks noChangeAspect="1"/>
          </p:cNvPicPr>
          <p:nvPr/>
        </p:nvPicPr>
        <p:blipFill>
          <a:blip r:embed="rId3"/>
          <a:stretch>
            <a:fillRect/>
          </a:stretch>
        </p:blipFill>
        <p:spPr>
          <a:xfrm>
            <a:off x="3154329" y="659220"/>
            <a:ext cx="2435784" cy="1826838"/>
          </a:xfrm>
          <a:prstGeom prst="rect">
            <a:avLst/>
          </a:prstGeom>
          <a:ln>
            <a:solidFill>
              <a:schemeClr val="accent5"/>
            </a:solidFill>
          </a:ln>
        </p:spPr>
      </p:pic>
      <p:pic>
        <p:nvPicPr>
          <p:cNvPr id="7" name="Picture 6">
            <a:extLst>
              <a:ext uri="{FF2B5EF4-FFF2-40B4-BE49-F238E27FC236}">
                <a16:creationId xmlns:a16="http://schemas.microsoft.com/office/drawing/2014/main" id="{E74B3548-F1BF-450D-9421-01B9659476EE}"/>
              </a:ext>
            </a:extLst>
          </p:cNvPr>
          <p:cNvPicPr>
            <a:picLocks noChangeAspect="1"/>
          </p:cNvPicPr>
          <p:nvPr/>
        </p:nvPicPr>
        <p:blipFill>
          <a:blip r:embed="rId4"/>
          <a:stretch>
            <a:fillRect/>
          </a:stretch>
        </p:blipFill>
        <p:spPr>
          <a:xfrm>
            <a:off x="496188" y="2585838"/>
            <a:ext cx="2435784" cy="1826838"/>
          </a:xfrm>
          <a:prstGeom prst="rect">
            <a:avLst/>
          </a:prstGeom>
          <a:ln>
            <a:solidFill>
              <a:schemeClr val="accent5"/>
            </a:solidFill>
          </a:ln>
        </p:spPr>
      </p:pic>
    </p:spTree>
    <p:extLst>
      <p:ext uri="{BB962C8B-B14F-4D97-AF65-F5344CB8AC3E}">
        <p14:creationId xmlns:p14="http://schemas.microsoft.com/office/powerpoint/2010/main" val="424426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A00BB3-7097-4365-9A7E-6230EA9920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
        <p:nvSpPr>
          <p:cNvPr id="15" name="TextBox 14">
            <a:extLst>
              <a:ext uri="{FF2B5EF4-FFF2-40B4-BE49-F238E27FC236}">
                <a16:creationId xmlns:a16="http://schemas.microsoft.com/office/drawing/2014/main" id="{7F05E73B-58EE-4F89-863C-58409533EDCA}"/>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Logistic Regression</a:t>
            </a:r>
          </a:p>
        </p:txBody>
      </p:sp>
      <p:sp>
        <p:nvSpPr>
          <p:cNvPr id="16" name="TextBox 15">
            <a:extLst>
              <a:ext uri="{FF2B5EF4-FFF2-40B4-BE49-F238E27FC236}">
                <a16:creationId xmlns:a16="http://schemas.microsoft.com/office/drawing/2014/main" id="{24EBABBC-098A-4960-A3BF-5E56B4E618A4}"/>
              </a:ext>
            </a:extLst>
          </p:cNvPr>
          <p:cNvSpPr txBox="1"/>
          <p:nvPr/>
        </p:nvSpPr>
        <p:spPr>
          <a:xfrm>
            <a:off x="219733"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Let’s try a logistic regression model with just alcohol</a:t>
            </a:r>
          </a:p>
        </p:txBody>
      </p:sp>
      <p:sp>
        <p:nvSpPr>
          <p:cNvPr id="17" name="TextBox 16">
            <a:extLst>
              <a:ext uri="{FF2B5EF4-FFF2-40B4-BE49-F238E27FC236}">
                <a16:creationId xmlns:a16="http://schemas.microsoft.com/office/drawing/2014/main" id="{54BC262F-E390-474B-9F96-3627B83DFBEF}"/>
              </a:ext>
            </a:extLst>
          </p:cNvPr>
          <p:cNvSpPr txBox="1"/>
          <p:nvPr/>
        </p:nvSpPr>
        <p:spPr>
          <a:xfrm>
            <a:off x="2867242" y="649251"/>
            <a:ext cx="2743201" cy="215444"/>
          </a:xfrm>
          <a:prstGeom prst="rect">
            <a:avLst/>
          </a:prstGeom>
          <a:solidFill>
            <a:schemeClr val="bg1"/>
          </a:solidFill>
        </p:spPr>
        <p:txBody>
          <a:bodyPr wrap="square" rtlCol="0">
            <a:spAutoFit/>
          </a:bodyPr>
          <a:lstStyle/>
          <a:p>
            <a:pPr algn="just">
              <a:buClr>
                <a:schemeClr val="bg1">
                  <a:lumMod val="50000"/>
                </a:schemeClr>
              </a:buClr>
            </a:pPr>
            <a:r>
              <a:rPr lang="en-US" sz="800" dirty="0">
                <a:solidFill>
                  <a:schemeClr val="bg1">
                    <a:lumMod val="50000"/>
                  </a:schemeClr>
                </a:solidFill>
                <a:latin typeface="Segoe UI" panose="020B0502040204020203" pitchFamily="34" charset="0"/>
                <a:cs typeface="Segoe UI" panose="020B0502040204020203" pitchFamily="34" charset="0"/>
              </a:rPr>
              <a:t>Stepwise logistic regression model with all variables</a:t>
            </a:r>
          </a:p>
        </p:txBody>
      </p:sp>
      <p:sp>
        <p:nvSpPr>
          <p:cNvPr id="18" name="TextBox 17">
            <a:extLst>
              <a:ext uri="{FF2B5EF4-FFF2-40B4-BE49-F238E27FC236}">
                <a16:creationId xmlns:a16="http://schemas.microsoft.com/office/drawing/2014/main" id="{0D291EBD-68BF-4B5C-B3E9-565E51FC9749}"/>
              </a:ext>
            </a:extLst>
          </p:cNvPr>
          <p:cNvSpPr txBox="1"/>
          <p:nvPr/>
        </p:nvSpPr>
        <p:spPr>
          <a:xfrm>
            <a:off x="5670441" y="926307"/>
            <a:ext cx="307777" cy="3975845"/>
          </a:xfrm>
          <a:prstGeom prst="rect">
            <a:avLst/>
          </a:prstGeom>
          <a:solidFill>
            <a:schemeClr val="accent5"/>
          </a:solidFill>
          <a:ln>
            <a:solidFill>
              <a:schemeClr val="accent5"/>
            </a:solidFill>
          </a:ln>
        </p:spPr>
        <p:txBody>
          <a:bodyPr vert="vert270"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Excellent Models</a:t>
            </a:r>
          </a:p>
        </p:txBody>
      </p:sp>
      <p:pic>
        <p:nvPicPr>
          <p:cNvPr id="23" name="Picture 22">
            <a:extLst>
              <a:ext uri="{FF2B5EF4-FFF2-40B4-BE49-F238E27FC236}">
                <a16:creationId xmlns:a16="http://schemas.microsoft.com/office/drawing/2014/main" id="{F770677A-AB4C-4013-8A7A-9F16CF90EB6F}"/>
              </a:ext>
            </a:extLst>
          </p:cNvPr>
          <p:cNvPicPr>
            <a:picLocks noChangeAspect="1"/>
          </p:cNvPicPr>
          <p:nvPr/>
        </p:nvPicPr>
        <p:blipFill>
          <a:blip r:embed="rId2"/>
          <a:stretch>
            <a:fillRect/>
          </a:stretch>
        </p:blipFill>
        <p:spPr>
          <a:xfrm>
            <a:off x="301839" y="3161414"/>
            <a:ext cx="2435904" cy="1729796"/>
          </a:xfrm>
          <a:prstGeom prst="rect">
            <a:avLst/>
          </a:prstGeom>
          <a:ln>
            <a:solidFill>
              <a:schemeClr val="accent5"/>
            </a:solidFill>
          </a:ln>
        </p:spPr>
      </p:pic>
      <p:pic>
        <p:nvPicPr>
          <p:cNvPr id="32" name="Picture 31">
            <a:extLst>
              <a:ext uri="{FF2B5EF4-FFF2-40B4-BE49-F238E27FC236}">
                <a16:creationId xmlns:a16="http://schemas.microsoft.com/office/drawing/2014/main" id="{A2DDCA94-A17F-4A33-BC49-8C01BB7324FB}"/>
              </a:ext>
            </a:extLst>
          </p:cNvPr>
          <p:cNvPicPr>
            <a:picLocks noChangeAspect="1"/>
          </p:cNvPicPr>
          <p:nvPr/>
        </p:nvPicPr>
        <p:blipFill>
          <a:blip r:embed="rId3"/>
          <a:stretch>
            <a:fillRect/>
          </a:stretch>
        </p:blipFill>
        <p:spPr>
          <a:xfrm>
            <a:off x="301838" y="910207"/>
            <a:ext cx="2435905" cy="2180323"/>
          </a:xfrm>
          <a:prstGeom prst="rect">
            <a:avLst/>
          </a:prstGeom>
          <a:ln>
            <a:solidFill>
              <a:schemeClr val="accent5"/>
            </a:solidFill>
          </a:ln>
        </p:spPr>
      </p:pic>
      <p:pic>
        <p:nvPicPr>
          <p:cNvPr id="35" name="Picture 34">
            <a:extLst>
              <a:ext uri="{FF2B5EF4-FFF2-40B4-BE49-F238E27FC236}">
                <a16:creationId xmlns:a16="http://schemas.microsoft.com/office/drawing/2014/main" id="{BC98D38B-F15D-4FB4-895D-F1F58937364C}"/>
              </a:ext>
            </a:extLst>
          </p:cNvPr>
          <p:cNvPicPr>
            <a:picLocks noChangeAspect="1"/>
          </p:cNvPicPr>
          <p:nvPr/>
        </p:nvPicPr>
        <p:blipFill>
          <a:blip r:embed="rId4"/>
          <a:stretch>
            <a:fillRect/>
          </a:stretch>
        </p:blipFill>
        <p:spPr>
          <a:xfrm>
            <a:off x="2867242" y="910207"/>
            <a:ext cx="2655006" cy="2180323"/>
          </a:xfrm>
          <a:prstGeom prst="rect">
            <a:avLst/>
          </a:prstGeom>
          <a:ln>
            <a:solidFill>
              <a:schemeClr val="accent5"/>
            </a:solidFill>
          </a:ln>
        </p:spPr>
      </p:pic>
      <p:pic>
        <p:nvPicPr>
          <p:cNvPr id="36" name="Picture 35">
            <a:extLst>
              <a:ext uri="{FF2B5EF4-FFF2-40B4-BE49-F238E27FC236}">
                <a16:creationId xmlns:a16="http://schemas.microsoft.com/office/drawing/2014/main" id="{3FEF6963-8921-486D-B7C0-1C8EB63F4D2B}"/>
              </a:ext>
            </a:extLst>
          </p:cNvPr>
          <p:cNvPicPr>
            <a:picLocks noChangeAspect="1"/>
          </p:cNvPicPr>
          <p:nvPr/>
        </p:nvPicPr>
        <p:blipFill>
          <a:blip r:embed="rId5"/>
          <a:stretch>
            <a:fillRect/>
          </a:stretch>
        </p:blipFill>
        <p:spPr>
          <a:xfrm>
            <a:off x="2867242" y="3161414"/>
            <a:ext cx="2655006" cy="1729796"/>
          </a:xfrm>
          <a:prstGeom prst="rect">
            <a:avLst/>
          </a:prstGeom>
          <a:ln>
            <a:solidFill>
              <a:schemeClr val="accent5"/>
            </a:solidFill>
          </a:ln>
        </p:spPr>
      </p:pic>
    </p:spTree>
    <p:extLst>
      <p:ext uri="{BB962C8B-B14F-4D97-AF65-F5344CB8AC3E}">
        <p14:creationId xmlns:p14="http://schemas.microsoft.com/office/powerpoint/2010/main" val="285200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p:txBody>
          <a:bodyPr/>
          <a:lstStyle/>
          <a:p>
            <a:r>
              <a:rPr lang="en-US" dirty="0"/>
              <a:t>The Team</a:t>
            </a:r>
          </a:p>
        </p:txBody>
      </p:sp>
    </p:spTree>
    <p:extLst>
      <p:ext uri="{BB962C8B-B14F-4D97-AF65-F5344CB8AC3E}">
        <p14:creationId xmlns:p14="http://schemas.microsoft.com/office/powerpoint/2010/main" val="192786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A00BB3-7097-4365-9A7E-6230EA9920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15" name="TextBox 14">
            <a:extLst>
              <a:ext uri="{FF2B5EF4-FFF2-40B4-BE49-F238E27FC236}">
                <a16:creationId xmlns:a16="http://schemas.microsoft.com/office/drawing/2014/main" id="{7F05E73B-58EE-4F89-863C-58409533EDCA}"/>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KNN Classifier</a:t>
            </a:r>
          </a:p>
        </p:txBody>
      </p:sp>
      <p:sp>
        <p:nvSpPr>
          <p:cNvPr id="18" name="TextBox 17">
            <a:extLst>
              <a:ext uri="{FF2B5EF4-FFF2-40B4-BE49-F238E27FC236}">
                <a16:creationId xmlns:a16="http://schemas.microsoft.com/office/drawing/2014/main" id="{0D291EBD-68BF-4B5C-B3E9-565E51FC9749}"/>
              </a:ext>
            </a:extLst>
          </p:cNvPr>
          <p:cNvSpPr txBox="1"/>
          <p:nvPr/>
        </p:nvSpPr>
        <p:spPr>
          <a:xfrm>
            <a:off x="376855" y="2304432"/>
            <a:ext cx="5464004" cy="215444"/>
          </a:xfrm>
          <a:prstGeom prst="rect">
            <a:avLst/>
          </a:prstGeom>
          <a:solidFill>
            <a:schemeClr val="accent5"/>
          </a:solidFill>
          <a:ln>
            <a:solidFill>
              <a:schemeClr val="accent5"/>
            </a:solidFill>
          </a:ln>
        </p:spPr>
        <p:txBody>
          <a:bodyPr vert="horz"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Excellent Model: Classification error rate of just 13% </a:t>
            </a:r>
          </a:p>
        </p:txBody>
      </p:sp>
      <p:graphicFrame>
        <p:nvGraphicFramePr>
          <p:cNvPr id="13" name="Shape 357">
            <a:extLst>
              <a:ext uri="{FF2B5EF4-FFF2-40B4-BE49-F238E27FC236}">
                <a16:creationId xmlns:a16="http://schemas.microsoft.com/office/drawing/2014/main" id="{AA80B612-36B3-47B5-88EA-8C85588D705E}"/>
              </a:ext>
            </a:extLst>
          </p:cNvPr>
          <p:cNvGraphicFramePr/>
          <p:nvPr>
            <p:extLst>
              <p:ext uri="{D42A27DB-BD31-4B8C-83A1-F6EECF244321}">
                <p14:modId xmlns:p14="http://schemas.microsoft.com/office/powerpoint/2010/main" val="840770019"/>
              </p:ext>
            </p:extLst>
          </p:nvPr>
        </p:nvGraphicFramePr>
        <p:xfrm>
          <a:off x="376855" y="1156430"/>
          <a:ext cx="5464005" cy="1021050"/>
        </p:xfrm>
        <a:graphic>
          <a:graphicData uri="http://schemas.openxmlformats.org/drawingml/2006/table">
            <a:tbl>
              <a:tblPr>
                <a:noFill/>
                <a:tableStyleId>{42812D17-AB0A-4B6B-A460-908B6B71C7DA}</a:tableStyleId>
              </a:tblPr>
              <a:tblGrid>
                <a:gridCol w="1821335">
                  <a:extLst>
                    <a:ext uri="{9D8B030D-6E8A-4147-A177-3AD203B41FA5}">
                      <a16:colId xmlns:a16="http://schemas.microsoft.com/office/drawing/2014/main" val="20000"/>
                    </a:ext>
                  </a:extLst>
                </a:gridCol>
                <a:gridCol w="1821335">
                  <a:extLst>
                    <a:ext uri="{9D8B030D-6E8A-4147-A177-3AD203B41FA5}">
                      <a16:colId xmlns:a16="http://schemas.microsoft.com/office/drawing/2014/main" val="20001"/>
                    </a:ext>
                  </a:extLst>
                </a:gridCol>
                <a:gridCol w="1821335">
                  <a:extLst>
                    <a:ext uri="{9D8B030D-6E8A-4147-A177-3AD203B41FA5}">
                      <a16:colId xmlns:a16="http://schemas.microsoft.com/office/drawing/2014/main" val="20002"/>
                    </a:ext>
                  </a:extLst>
                </a:gridCol>
              </a:tblGrid>
              <a:tr h="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Confusion Matrix </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1378</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4</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204</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13</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2" name="TextBox 21">
            <a:extLst>
              <a:ext uri="{FF2B5EF4-FFF2-40B4-BE49-F238E27FC236}">
                <a16:creationId xmlns:a16="http://schemas.microsoft.com/office/drawing/2014/main" id="{0B24B7A1-B0B2-4A4D-B4F1-0F0308037A66}"/>
              </a:ext>
            </a:extLst>
          </p:cNvPr>
          <p:cNvSpPr txBox="1"/>
          <p:nvPr/>
        </p:nvSpPr>
        <p:spPr>
          <a:xfrm>
            <a:off x="376855" y="4629426"/>
            <a:ext cx="5464004" cy="261610"/>
          </a:xfrm>
          <a:prstGeom prst="rect">
            <a:avLst/>
          </a:prstGeom>
          <a:solidFill>
            <a:schemeClr val="bg1"/>
          </a:solidFill>
        </p:spPr>
        <p:txBody>
          <a:bodyPr wrap="square" rtlCol="0">
            <a:spAutoFit/>
          </a:bodyPr>
          <a:lstStyle/>
          <a:p>
            <a:pPr algn="ctr">
              <a:buClr>
                <a:schemeClr val="bg1">
                  <a:lumMod val="50000"/>
                </a:schemeClr>
              </a:buClr>
            </a:pPr>
            <a:r>
              <a:rPr lang="en-US" sz="1100" dirty="0">
                <a:solidFill>
                  <a:schemeClr val="bg1">
                    <a:lumMod val="50000"/>
                  </a:schemeClr>
                </a:solidFill>
                <a:latin typeface="Segoe UI" panose="020B0502040204020203" pitchFamily="34" charset="0"/>
                <a:cs typeface="Segoe UI" panose="020B0502040204020203" pitchFamily="34" charset="0"/>
              </a:rPr>
              <a:t>These models are clearly better than the logistic regression model</a:t>
            </a:r>
          </a:p>
        </p:txBody>
      </p:sp>
      <p:sp>
        <p:nvSpPr>
          <p:cNvPr id="8" name="TextBox 7">
            <a:extLst>
              <a:ext uri="{FF2B5EF4-FFF2-40B4-BE49-F238E27FC236}">
                <a16:creationId xmlns:a16="http://schemas.microsoft.com/office/drawing/2014/main" id="{2C4E6FDF-4529-488B-923D-8D59A52B256D}"/>
              </a:ext>
            </a:extLst>
          </p:cNvPr>
          <p:cNvSpPr txBox="1"/>
          <p:nvPr/>
        </p:nvSpPr>
        <p:spPr>
          <a:xfrm>
            <a:off x="376855" y="779525"/>
            <a:ext cx="5464004" cy="215444"/>
          </a:xfrm>
          <a:prstGeom prst="rect">
            <a:avLst/>
          </a:prstGeom>
          <a:noFill/>
          <a:ln>
            <a:solidFill>
              <a:schemeClr val="accent5"/>
            </a:solidFill>
          </a:ln>
        </p:spPr>
        <p:txBody>
          <a:bodyPr vert="horz" wrap="square" rtlCol="0">
            <a:spAutoFit/>
          </a:bodyPr>
          <a:lstStyle/>
          <a:p>
            <a:pPr algn="ctr">
              <a:buClr>
                <a:schemeClr val="bg1">
                  <a:lumMod val="50000"/>
                </a:schemeClr>
              </a:buClr>
            </a:pPr>
            <a:r>
              <a:rPr lang="en-US" sz="800" dirty="0">
                <a:solidFill>
                  <a:srgbClr val="7030A0"/>
                </a:solidFill>
                <a:latin typeface="Segoe UI" panose="020B0502040204020203" pitchFamily="34" charset="0"/>
                <a:cs typeface="Segoe UI" panose="020B0502040204020203" pitchFamily="34" charset="0"/>
              </a:rPr>
              <a:t>KNN Model with 20 neighbors </a:t>
            </a:r>
          </a:p>
        </p:txBody>
      </p:sp>
      <p:sp>
        <p:nvSpPr>
          <p:cNvPr id="12" name="TextBox 11">
            <a:extLst>
              <a:ext uri="{FF2B5EF4-FFF2-40B4-BE49-F238E27FC236}">
                <a16:creationId xmlns:a16="http://schemas.microsoft.com/office/drawing/2014/main" id="{08C0BB94-4278-4DEA-BFEE-8EF1F4C239B0}"/>
              </a:ext>
            </a:extLst>
          </p:cNvPr>
          <p:cNvSpPr txBox="1"/>
          <p:nvPr/>
        </p:nvSpPr>
        <p:spPr>
          <a:xfrm>
            <a:off x="376855" y="4260236"/>
            <a:ext cx="5464004" cy="215444"/>
          </a:xfrm>
          <a:prstGeom prst="rect">
            <a:avLst/>
          </a:prstGeom>
          <a:solidFill>
            <a:schemeClr val="accent5"/>
          </a:solidFill>
          <a:ln>
            <a:solidFill>
              <a:schemeClr val="accent5"/>
            </a:solidFill>
          </a:ln>
        </p:spPr>
        <p:txBody>
          <a:bodyPr vert="horz"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Excellent Model: Classification error rate of just 12.44% </a:t>
            </a:r>
          </a:p>
        </p:txBody>
      </p:sp>
      <p:graphicFrame>
        <p:nvGraphicFramePr>
          <p:cNvPr id="14" name="Shape 357">
            <a:extLst>
              <a:ext uri="{FF2B5EF4-FFF2-40B4-BE49-F238E27FC236}">
                <a16:creationId xmlns:a16="http://schemas.microsoft.com/office/drawing/2014/main" id="{B927C80C-37BA-4C24-8D8A-63E06FDE843C}"/>
              </a:ext>
            </a:extLst>
          </p:cNvPr>
          <p:cNvGraphicFramePr/>
          <p:nvPr>
            <p:extLst>
              <p:ext uri="{D42A27DB-BD31-4B8C-83A1-F6EECF244321}">
                <p14:modId xmlns:p14="http://schemas.microsoft.com/office/powerpoint/2010/main" val="2527687974"/>
              </p:ext>
            </p:extLst>
          </p:nvPr>
        </p:nvGraphicFramePr>
        <p:xfrm>
          <a:off x="376855" y="3112234"/>
          <a:ext cx="5464005" cy="1021050"/>
        </p:xfrm>
        <a:graphic>
          <a:graphicData uri="http://schemas.openxmlformats.org/drawingml/2006/table">
            <a:tbl>
              <a:tblPr>
                <a:noFill/>
                <a:tableStyleId>{42812D17-AB0A-4B6B-A460-908B6B71C7DA}</a:tableStyleId>
              </a:tblPr>
              <a:tblGrid>
                <a:gridCol w="1821335">
                  <a:extLst>
                    <a:ext uri="{9D8B030D-6E8A-4147-A177-3AD203B41FA5}">
                      <a16:colId xmlns:a16="http://schemas.microsoft.com/office/drawing/2014/main" val="20000"/>
                    </a:ext>
                  </a:extLst>
                </a:gridCol>
                <a:gridCol w="1821335">
                  <a:extLst>
                    <a:ext uri="{9D8B030D-6E8A-4147-A177-3AD203B41FA5}">
                      <a16:colId xmlns:a16="http://schemas.microsoft.com/office/drawing/2014/main" val="20001"/>
                    </a:ext>
                  </a:extLst>
                </a:gridCol>
                <a:gridCol w="1821335">
                  <a:extLst>
                    <a:ext uri="{9D8B030D-6E8A-4147-A177-3AD203B41FA5}">
                      <a16:colId xmlns:a16="http://schemas.microsoft.com/office/drawing/2014/main" val="20002"/>
                    </a:ext>
                  </a:extLst>
                </a:gridCol>
              </a:tblGrid>
              <a:tr h="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Confusion Matrix </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1368</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14</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185</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32</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D008AA09-FE51-4D62-9E2B-130A0A495522}"/>
              </a:ext>
            </a:extLst>
          </p:cNvPr>
          <p:cNvSpPr txBox="1"/>
          <p:nvPr/>
        </p:nvSpPr>
        <p:spPr>
          <a:xfrm>
            <a:off x="376855" y="2735329"/>
            <a:ext cx="5464004" cy="215444"/>
          </a:xfrm>
          <a:prstGeom prst="rect">
            <a:avLst/>
          </a:prstGeom>
          <a:noFill/>
          <a:ln>
            <a:solidFill>
              <a:schemeClr val="accent5"/>
            </a:solidFill>
          </a:ln>
        </p:spPr>
        <p:txBody>
          <a:bodyPr vert="horz" wrap="square" rtlCol="0">
            <a:spAutoFit/>
          </a:bodyPr>
          <a:lstStyle/>
          <a:p>
            <a:pPr algn="ctr">
              <a:buClr>
                <a:schemeClr val="bg1">
                  <a:lumMod val="50000"/>
                </a:schemeClr>
              </a:buClr>
            </a:pPr>
            <a:r>
              <a:rPr lang="en-US" sz="800" dirty="0">
                <a:solidFill>
                  <a:srgbClr val="7030A0"/>
                </a:solidFill>
                <a:latin typeface="Segoe UI" panose="020B0502040204020203" pitchFamily="34" charset="0"/>
                <a:cs typeface="Segoe UI" panose="020B0502040204020203" pitchFamily="34" charset="0"/>
              </a:rPr>
              <a:t>KNN Model with 10 neighbors </a:t>
            </a:r>
          </a:p>
        </p:txBody>
      </p:sp>
    </p:spTree>
    <p:extLst>
      <p:ext uri="{BB962C8B-B14F-4D97-AF65-F5344CB8AC3E}">
        <p14:creationId xmlns:p14="http://schemas.microsoft.com/office/powerpoint/2010/main" val="409515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A00BB3-7097-4365-9A7E-6230EA9920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
        <p:nvSpPr>
          <p:cNvPr id="15" name="TextBox 14">
            <a:extLst>
              <a:ext uri="{FF2B5EF4-FFF2-40B4-BE49-F238E27FC236}">
                <a16:creationId xmlns:a16="http://schemas.microsoft.com/office/drawing/2014/main" id="{7F05E73B-58EE-4F89-863C-58409533EDCA}"/>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Decision Tree</a:t>
            </a:r>
          </a:p>
        </p:txBody>
      </p:sp>
      <p:sp>
        <p:nvSpPr>
          <p:cNvPr id="18" name="TextBox 17">
            <a:extLst>
              <a:ext uri="{FF2B5EF4-FFF2-40B4-BE49-F238E27FC236}">
                <a16:creationId xmlns:a16="http://schemas.microsoft.com/office/drawing/2014/main" id="{0D291EBD-68BF-4B5C-B3E9-565E51FC9749}"/>
              </a:ext>
            </a:extLst>
          </p:cNvPr>
          <p:cNvSpPr txBox="1"/>
          <p:nvPr/>
        </p:nvSpPr>
        <p:spPr>
          <a:xfrm>
            <a:off x="494412" y="4304303"/>
            <a:ext cx="5107176" cy="215444"/>
          </a:xfrm>
          <a:prstGeom prst="rect">
            <a:avLst/>
          </a:prstGeom>
          <a:solidFill>
            <a:schemeClr val="accent5"/>
          </a:solidFill>
          <a:ln>
            <a:solidFill>
              <a:schemeClr val="accent5"/>
            </a:solidFill>
          </a:ln>
        </p:spPr>
        <p:txBody>
          <a:bodyPr vert="horz"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Excellent Model: Classification error rate of just 7.817% </a:t>
            </a:r>
          </a:p>
        </p:txBody>
      </p:sp>
      <p:pic>
        <p:nvPicPr>
          <p:cNvPr id="2" name="Picture 1">
            <a:extLst>
              <a:ext uri="{FF2B5EF4-FFF2-40B4-BE49-F238E27FC236}">
                <a16:creationId xmlns:a16="http://schemas.microsoft.com/office/drawing/2014/main" id="{96FBE267-A6C6-4D3A-AE03-F5C48BCCEC50}"/>
              </a:ext>
            </a:extLst>
          </p:cNvPr>
          <p:cNvPicPr>
            <a:picLocks noChangeAspect="1"/>
          </p:cNvPicPr>
          <p:nvPr/>
        </p:nvPicPr>
        <p:blipFill>
          <a:blip r:embed="rId2"/>
          <a:stretch>
            <a:fillRect/>
          </a:stretch>
        </p:blipFill>
        <p:spPr>
          <a:xfrm>
            <a:off x="494412" y="648197"/>
            <a:ext cx="5107176" cy="3505244"/>
          </a:xfrm>
          <a:prstGeom prst="rect">
            <a:avLst/>
          </a:prstGeom>
          <a:solidFill>
            <a:schemeClr val="accent5"/>
          </a:solidFill>
          <a:ln>
            <a:solidFill>
              <a:schemeClr val="accent5"/>
            </a:solidFill>
          </a:ln>
        </p:spPr>
      </p:pic>
      <p:graphicFrame>
        <p:nvGraphicFramePr>
          <p:cNvPr id="13" name="Shape 357">
            <a:extLst>
              <a:ext uri="{FF2B5EF4-FFF2-40B4-BE49-F238E27FC236}">
                <a16:creationId xmlns:a16="http://schemas.microsoft.com/office/drawing/2014/main" id="{AA80B612-36B3-47B5-88EA-8C85588D705E}"/>
              </a:ext>
            </a:extLst>
          </p:cNvPr>
          <p:cNvGraphicFramePr/>
          <p:nvPr>
            <p:extLst>
              <p:ext uri="{D42A27DB-BD31-4B8C-83A1-F6EECF244321}">
                <p14:modId xmlns:p14="http://schemas.microsoft.com/office/powerpoint/2010/main" val="1619407233"/>
              </p:ext>
            </p:extLst>
          </p:nvPr>
        </p:nvGraphicFramePr>
        <p:xfrm>
          <a:off x="6192503" y="598581"/>
          <a:ext cx="2796702" cy="1142970"/>
        </p:xfrm>
        <a:graphic>
          <a:graphicData uri="http://schemas.openxmlformats.org/drawingml/2006/table">
            <a:tbl>
              <a:tblPr>
                <a:noFill/>
                <a:tableStyleId>{42812D17-AB0A-4B6B-A460-908B6B71C7DA}</a:tableStyleId>
              </a:tblPr>
              <a:tblGrid>
                <a:gridCol w="932234">
                  <a:extLst>
                    <a:ext uri="{9D8B030D-6E8A-4147-A177-3AD203B41FA5}">
                      <a16:colId xmlns:a16="http://schemas.microsoft.com/office/drawing/2014/main" val="20000"/>
                    </a:ext>
                  </a:extLst>
                </a:gridCol>
                <a:gridCol w="932234">
                  <a:extLst>
                    <a:ext uri="{9D8B030D-6E8A-4147-A177-3AD203B41FA5}">
                      <a16:colId xmlns:a16="http://schemas.microsoft.com/office/drawing/2014/main" val="20001"/>
                    </a:ext>
                  </a:extLst>
                </a:gridCol>
                <a:gridCol w="932234">
                  <a:extLst>
                    <a:ext uri="{9D8B030D-6E8A-4147-A177-3AD203B41FA5}">
                      <a16:colId xmlns:a16="http://schemas.microsoft.com/office/drawing/2014/main" val="20002"/>
                    </a:ext>
                  </a:extLst>
                </a:gridCol>
              </a:tblGrid>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Confusion Matrix </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bg1"/>
                          </a:solidFill>
                          <a:latin typeface="Barlow Light"/>
                          <a:ea typeface="Barlow Light"/>
                          <a:cs typeface="Barlow Light"/>
                          <a:sym typeface="Barlow Light"/>
                        </a:rPr>
                        <a:t>1348</a:t>
                      </a:r>
                      <a:endParaRPr sz="800"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bg1"/>
                          </a:solidFill>
                          <a:latin typeface="Barlow Light"/>
                          <a:ea typeface="Barlow Light"/>
                          <a:cs typeface="Barlow Light"/>
                          <a:sym typeface="Barlow Light"/>
                        </a:rPr>
                        <a:t>34</a:t>
                      </a:r>
                      <a:endParaRPr sz="800"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bg1"/>
                          </a:solidFill>
                          <a:latin typeface="Barlow Light"/>
                          <a:ea typeface="Barlow Light"/>
                          <a:cs typeface="Barlow Light"/>
                          <a:sym typeface="Barlow Light"/>
                        </a:rPr>
                        <a:t>91</a:t>
                      </a:r>
                      <a:endParaRPr sz="800"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bg1"/>
                          </a:solidFill>
                          <a:latin typeface="Barlow Light"/>
                          <a:ea typeface="Barlow Light"/>
                          <a:cs typeface="Barlow Light"/>
                          <a:sym typeface="Barlow Light"/>
                        </a:rPr>
                        <a:t>126</a:t>
                      </a:r>
                      <a:endParaRPr sz="800"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34" name="Shape 554">
            <a:extLst>
              <a:ext uri="{FF2B5EF4-FFF2-40B4-BE49-F238E27FC236}">
                <a16:creationId xmlns:a16="http://schemas.microsoft.com/office/drawing/2014/main" id="{3BCC7C26-B888-4D9A-AC2E-0DC01EE11A42}"/>
              </a:ext>
            </a:extLst>
          </p:cNvPr>
          <p:cNvGrpSpPr/>
          <p:nvPr/>
        </p:nvGrpSpPr>
        <p:grpSpPr>
          <a:xfrm rot="10800000">
            <a:off x="6892964" y="3704679"/>
            <a:ext cx="1488099" cy="1438821"/>
            <a:chOff x="6545263" y="855663"/>
            <a:chExt cx="2347900" cy="2270150"/>
          </a:xfrm>
        </p:grpSpPr>
        <p:sp>
          <p:nvSpPr>
            <p:cNvPr id="37" name="Shape 555">
              <a:extLst>
                <a:ext uri="{FF2B5EF4-FFF2-40B4-BE49-F238E27FC236}">
                  <a16:creationId xmlns:a16="http://schemas.microsoft.com/office/drawing/2014/main" id="{7965385D-5F99-41E1-B753-37A7D1731DC0}"/>
                </a:ext>
              </a:extLst>
            </p:cNvPr>
            <p:cNvSpPr/>
            <p:nvPr/>
          </p:nvSpPr>
          <p:spPr>
            <a:xfrm>
              <a:off x="6913563" y="25352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Shape 556">
              <a:extLst>
                <a:ext uri="{FF2B5EF4-FFF2-40B4-BE49-F238E27FC236}">
                  <a16:creationId xmlns:a16="http://schemas.microsoft.com/office/drawing/2014/main" id="{76771255-38C2-4EF3-832A-BBCA7F7528ED}"/>
                </a:ext>
              </a:extLst>
            </p:cNvPr>
            <p:cNvSpPr/>
            <p:nvPr/>
          </p:nvSpPr>
          <p:spPr>
            <a:xfrm>
              <a:off x="6913563" y="2636838"/>
              <a:ext cx="176100" cy="27000"/>
            </a:xfrm>
            <a:custGeom>
              <a:avLst/>
              <a:gdLst/>
              <a:ahLst/>
              <a:cxnLst/>
              <a:rect l="0" t="0" r="0" b="0"/>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Shape 557">
              <a:extLst>
                <a:ext uri="{FF2B5EF4-FFF2-40B4-BE49-F238E27FC236}">
                  <a16:creationId xmlns:a16="http://schemas.microsoft.com/office/drawing/2014/main" id="{14566801-D6F4-41B1-ADE0-A68BE75688B4}"/>
                </a:ext>
              </a:extLst>
            </p:cNvPr>
            <p:cNvSpPr/>
            <p:nvPr/>
          </p:nvSpPr>
          <p:spPr>
            <a:xfrm>
              <a:off x="6721475" y="2084388"/>
              <a:ext cx="1112700" cy="960300"/>
            </a:xfrm>
            <a:custGeom>
              <a:avLst/>
              <a:gdLst/>
              <a:ahLst/>
              <a:cxnLst/>
              <a:rect l="0" t="0" r="0" b="0"/>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Shape 558">
              <a:extLst>
                <a:ext uri="{FF2B5EF4-FFF2-40B4-BE49-F238E27FC236}">
                  <a16:creationId xmlns:a16="http://schemas.microsoft.com/office/drawing/2014/main" id="{5EED73D3-A62A-48D3-AA5D-8C30BB0277F3}"/>
                </a:ext>
              </a:extLst>
            </p:cNvPr>
            <p:cNvSpPr/>
            <p:nvPr/>
          </p:nvSpPr>
          <p:spPr>
            <a:xfrm>
              <a:off x="6913563" y="2740025"/>
              <a:ext cx="176100" cy="27000"/>
            </a:xfrm>
            <a:custGeom>
              <a:avLst/>
              <a:gdLst/>
              <a:ahLst/>
              <a:cxnLst/>
              <a:rect l="0" t="0" r="0" b="0"/>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Shape 559">
              <a:extLst>
                <a:ext uri="{FF2B5EF4-FFF2-40B4-BE49-F238E27FC236}">
                  <a16:creationId xmlns:a16="http://schemas.microsoft.com/office/drawing/2014/main" id="{285F29C9-120C-4202-8473-B6DC1B31119D}"/>
                </a:ext>
              </a:extLst>
            </p:cNvPr>
            <p:cNvSpPr/>
            <p:nvPr/>
          </p:nvSpPr>
          <p:spPr>
            <a:xfrm>
              <a:off x="7854950" y="2519363"/>
              <a:ext cx="96900" cy="96900"/>
            </a:xfrm>
            <a:custGeom>
              <a:avLst/>
              <a:gdLst/>
              <a:ahLst/>
              <a:cxnLst/>
              <a:rect l="0" t="0" r="0" b="0"/>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Shape 560">
              <a:extLst>
                <a:ext uri="{FF2B5EF4-FFF2-40B4-BE49-F238E27FC236}">
                  <a16:creationId xmlns:a16="http://schemas.microsoft.com/office/drawing/2014/main" id="{8AB9E4DA-B18F-4DC7-BBBF-CB375283E627}"/>
                </a:ext>
              </a:extLst>
            </p:cNvPr>
            <p:cNvSpPr/>
            <p:nvPr/>
          </p:nvSpPr>
          <p:spPr>
            <a:xfrm>
              <a:off x="6635750" y="2417763"/>
              <a:ext cx="27000" cy="300000"/>
            </a:xfrm>
            <a:custGeom>
              <a:avLst/>
              <a:gdLst/>
              <a:ahLst/>
              <a:cxnLst/>
              <a:rect l="0" t="0" r="0" b="0"/>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Shape 561">
              <a:extLst>
                <a:ext uri="{FF2B5EF4-FFF2-40B4-BE49-F238E27FC236}">
                  <a16:creationId xmlns:a16="http://schemas.microsoft.com/office/drawing/2014/main" id="{682A209C-663F-4ED1-8EEE-DE94E5BDFB9D}"/>
                </a:ext>
              </a:extLst>
            </p:cNvPr>
            <p:cNvSpPr/>
            <p:nvPr/>
          </p:nvSpPr>
          <p:spPr>
            <a:xfrm>
              <a:off x="7218363" y="2325688"/>
              <a:ext cx="444600" cy="441300"/>
            </a:xfrm>
            <a:custGeom>
              <a:avLst/>
              <a:gdLst/>
              <a:ahLst/>
              <a:cxnLst/>
              <a:rect l="0" t="0" r="0" b="0"/>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Shape 562">
              <a:extLst>
                <a:ext uri="{FF2B5EF4-FFF2-40B4-BE49-F238E27FC236}">
                  <a16:creationId xmlns:a16="http://schemas.microsoft.com/office/drawing/2014/main" id="{927A351B-396D-4149-A2BE-593742542B2F}"/>
                </a:ext>
              </a:extLst>
            </p:cNvPr>
            <p:cNvSpPr/>
            <p:nvPr/>
          </p:nvSpPr>
          <p:spPr>
            <a:xfrm>
              <a:off x="6550025" y="2005013"/>
              <a:ext cx="1465200" cy="1120800"/>
            </a:xfrm>
            <a:custGeom>
              <a:avLst/>
              <a:gdLst/>
              <a:ahLst/>
              <a:cxnLst/>
              <a:rect l="0" t="0" r="0" b="0"/>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Shape 563">
              <a:extLst>
                <a:ext uri="{FF2B5EF4-FFF2-40B4-BE49-F238E27FC236}">
                  <a16:creationId xmlns:a16="http://schemas.microsoft.com/office/drawing/2014/main" id="{B1F47FB5-5B3D-4B8C-8F97-A4E4BC8D1B41}"/>
                </a:ext>
              </a:extLst>
            </p:cNvPr>
            <p:cNvSpPr/>
            <p:nvPr/>
          </p:nvSpPr>
          <p:spPr>
            <a:xfrm>
              <a:off x="8234363" y="2009775"/>
              <a:ext cx="658800" cy="547800"/>
            </a:xfrm>
            <a:custGeom>
              <a:avLst/>
              <a:gdLst/>
              <a:ahLst/>
              <a:cxnLst/>
              <a:rect l="0" t="0" r="0" b="0"/>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Shape 564">
              <a:extLst>
                <a:ext uri="{FF2B5EF4-FFF2-40B4-BE49-F238E27FC236}">
                  <a16:creationId xmlns:a16="http://schemas.microsoft.com/office/drawing/2014/main" id="{117CADAD-333D-4BF6-9E92-AF8AF81E8D0E}"/>
                </a:ext>
              </a:extLst>
            </p:cNvPr>
            <p:cNvSpPr/>
            <p:nvPr/>
          </p:nvSpPr>
          <p:spPr>
            <a:xfrm>
              <a:off x="8320088" y="2133600"/>
              <a:ext cx="27000" cy="327000"/>
            </a:xfrm>
            <a:custGeom>
              <a:avLst/>
              <a:gdLst/>
              <a:ahLst/>
              <a:cxnLst/>
              <a:rect l="0" t="0" r="0" b="0"/>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Shape 565">
              <a:extLst>
                <a:ext uri="{FF2B5EF4-FFF2-40B4-BE49-F238E27FC236}">
                  <a16:creationId xmlns:a16="http://schemas.microsoft.com/office/drawing/2014/main" id="{173F8983-2796-498C-8EC9-AF9D59747913}"/>
                </a:ext>
              </a:extLst>
            </p:cNvPr>
            <p:cNvSpPr/>
            <p:nvPr/>
          </p:nvSpPr>
          <p:spPr>
            <a:xfrm>
              <a:off x="8389938" y="2620963"/>
              <a:ext cx="81000" cy="430200"/>
            </a:xfrm>
            <a:custGeom>
              <a:avLst/>
              <a:gdLst/>
              <a:ahLst/>
              <a:cxnLst/>
              <a:rect l="0" t="0" r="0" b="0"/>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Shape 566">
              <a:extLst>
                <a:ext uri="{FF2B5EF4-FFF2-40B4-BE49-F238E27FC236}">
                  <a16:creationId xmlns:a16="http://schemas.microsoft.com/office/drawing/2014/main" id="{08F313B8-C64B-49E6-BE73-4D13C2AEB939}"/>
                </a:ext>
              </a:extLst>
            </p:cNvPr>
            <p:cNvSpPr/>
            <p:nvPr/>
          </p:nvSpPr>
          <p:spPr>
            <a:xfrm>
              <a:off x="8518525" y="2620963"/>
              <a:ext cx="58800" cy="258900"/>
            </a:xfrm>
            <a:custGeom>
              <a:avLst/>
              <a:gdLst/>
              <a:ahLst/>
              <a:cxnLst/>
              <a:rect l="0" t="0" r="0" b="0"/>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Shape 567">
              <a:extLst>
                <a:ext uri="{FF2B5EF4-FFF2-40B4-BE49-F238E27FC236}">
                  <a16:creationId xmlns:a16="http://schemas.microsoft.com/office/drawing/2014/main" id="{138D7F09-85A3-46F0-9CC5-4AB6BBCEBC3C}"/>
                </a:ext>
              </a:extLst>
            </p:cNvPr>
            <p:cNvSpPr/>
            <p:nvPr/>
          </p:nvSpPr>
          <p:spPr>
            <a:xfrm>
              <a:off x="6545263" y="855663"/>
              <a:ext cx="765300" cy="1444500"/>
            </a:xfrm>
            <a:custGeom>
              <a:avLst/>
              <a:gdLst/>
              <a:ahLst/>
              <a:cxnLst/>
              <a:rect l="0" t="0" r="0" b="0"/>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TextBox 49">
            <a:extLst>
              <a:ext uri="{FF2B5EF4-FFF2-40B4-BE49-F238E27FC236}">
                <a16:creationId xmlns:a16="http://schemas.microsoft.com/office/drawing/2014/main" id="{77798342-79CD-4B99-93E2-25CABAB79F66}"/>
              </a:ext>
            </a:extLst>
          </p:cNvPr>
          <p:cNvSpPr txBox="1"/>
          <p:nvPr/>
        </p:nvSpPr>
        <p:spPr>
          <a:xfrm>
            <a:off x="376855" y="4629426"/>
            <a:ext cx="5464004" cy="261610"/>
          </a:xfrm>
          <a:prstGeom prst="rect">
            <a:avLst/>
          </a:prstGeom>
          <a:solidFill>
            <a:schemeClr val="bg1"/>
          </a:solidFill>
        </p:spPr>
        <p:txBody>
          <a:bodyPr wrap="square" rtlCol="0">
            <a:spAutoFit/>
          </a:bodyPr>
          <a:lstStyle/>
          <a:p>
            <a:pPr algn="ctr">
              <a:buClr>
                <a:schemeClr val="bg1">
                  <a:lumMod val="50000"/>
                </a:schemeClr>
              </a:buClr>
            </a:pPr>
            <a:r>
              <a:rPr lang="en-US" sz="1100" dirty="0">
                <a:solidFill>
                  <a:schemeClr val="bg1">
                    <a:lumMod val="50000"/>
                  </a:schemeClr>
                </a:solidFill>
                <a:latin typeface="Segoe UI" panose="020B0502040204020203" pitchFamily="34" charset="0"/>
                <a:cs typeface="Segoe UI" panose="020B0502040204020203" pitchFamily="34" charset="0"/>
              </a:rPr>
              <a:t>Decision tree model is even better than the KKN model</a:t>
            </a:r>
          </a:p>
        </p:txBody>
      </p:sp>
    </p:spTree>
    <p:extLst>
      <p:ext uri="{BB962C8B-B14F-4D97-AF65-F5344CB8AC3E}">
        <p14:creationId xmlns:p14="http://schemas.microsoft.com/office/powerpoint/2010/main" val="238610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A00BB3-7097-4365-9A7E-6230EA9920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15" name="TextBox 14">
            <a:extLst>
              <a:ext uri="{FF2B5EF4-FFF2-40B4-BE49-F238E27FC236}">
                <a16:creationId xmlns:a16="http://schemas.microsoft.com/office/drawing/2014/main" id="{7F05E73B-58EE-4F89-863C-58409533EDCA}"/>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Random Forest</a:t>
            </a:r>
          </a:p>
        </p:txBody>
      </p:sp>
      <p:sp>
        <p:nvSpPr>
          <p:cNvPr id="18" name="TextBox 17">
            <a:extLst>
              <a:ext uri="{FF2B5EF4-FFF2-40B4-BE49-F238E27FC236}">
                <a16:creationId xmlns:a16="http://schemas.microsoft.com/office/drawing/2014/main" id="{0D291EBD-68BF-4B5C-B3E9-565E51FC9749}"/>
              </a:ext>
            </a:extLst>
          </p:cNvPr>
          <p:cNvSpPr txBox="1"/>
          <p:nvPr/>
        </p:nvSpPr>
        <p:spPr>
          <a:xfrm>
            <a:off x="376855" y="3785900"/>
            <a:ext cx="5464004" cy="215444"/>
          </a:xfrm>
          <a:prstGeom prst="rect">
            <a:avLst/>
          </a:prstGeom>
          <a:solidFill>
            <a:schemeClr val="accent5"/>
          </a:solidFill>
          <a:ln>
            <a:solidFill>
              <a:schemeClr val="accent5"/>
            </a:solidFill>
          </a:ln>
        </p:spPr>
        <p:txBody>
          <a:bodyPr vert="horz" wrap="square" rtlCol="0">
            <a:spAutoFit/>
          </a:bodyPr>
          <a:lstStyle/>
          <a:p>
            <a:pPr algn="ctr">
              <a:buClr>
                <a:schemeClr val="bg1">
                  <a:lumMod val="50000"/>
                </a:schemeClr>
              </a:buClr>
            </a:pPr>
            <a:r>
              <a:rPr lang="en-US" sz="800" dirty="0">
                <a:solidFill>
                  <a:schemeClr val="bg1"/>
                </a:solidFill>
                <a:latin typeface="Segoe UI" panose="020B0502040204020203" pitchFamily="34" charset="0"/>
                <a:cs typeface="Segoe UI" panose="020B0502040204020203" pitchFamily="34" charset="0"/>
              </a:rPr>
              <a:t>Excellent Model: Classification error rate of just 8.01% </a:t>
            </a:r>
          </a:p>
        </p:txBody>
      </p:sp>
      <p:graphicFrame>
        <p:nvGraphicFramePr>
          <p:cNvPr id="13" name="Shape 357">
            <a:extLst>
              <a:ext uri="{FF2B5EF4-FFF2-40B4-BE49-F238E27FC236}">
                <a16:creationId xmlns:a16="http://schemas.microsoft.com/office/drawing/2014/main" id="{AA80B612-36B3-47B5-88EA-8C85588D705E}"/>
              </a:ext>
            </a:extLst>
          </p:cNvPr>
          <p:cNvGraphicFramePr/>
          <p:nvPr>
            <p:extLst>
              <p:ext uri="{D42A27DB-BD31-4B8C-83A1-F6EECF244321}">
                <p14:modId xmlns:p14="http://schemas.microsoft.com/office/powerpoint/2010/main" val="20350304"/>
              </p:ext>
            </p:extLst>
          </p:nvPr>
        </p:nvGraphicFramePr>
        <p:xfrm>
          <a:off x="376855" y="2583906"/>
          <a:ext cx="5464005" cy="1021050"/>
        </p:xfrm>
        <a:graphic>
          <a:graphicData uri="http://schemas.openxmlformats.org/drawingml/2006/table">
            <a:tbl>
              <a:tblPr>
                <a:noFill/>
                <a:tableStyleId>{42812D17-AB0A-4B6B-A460-908B6B71C7DA}</a:tableStyleId>
              </a:tblPr>
              <a:tblGrid>
                <a:gridCol w="1821335">
                  <a:extLst>
                    <a:ext uri="{9D8B030D-6E8A-4147-A177-3AD203B41FA5}">
                      <a16:colId xmlns:a16="http://schemas.microsoft.com/office/drawing/2014/main" val="20000"/>
                    </a:ext>
                  </a:extLst>
                </a:gridCol>
                <a:gridCol w="1821335">
                  <a:extLst>
                    <a:ext uri="{9D8B030D-6E8A-4147-A177-3AD203B41FA5}">
                      <a16:colId xmlns:a16="http://schemas.microsoft.com/office/drawing/2014/main" val="20001"/>
                    </a:ext>
                  </a:extLst>
                </a:gridCol>
                <a:gridCol w="1821335">
                  <a:extLst>
                    <a:ext uri="{9D8B030D-6E8A-4147-A177-3AD203B41FA5}">
                      <a16:colId xmlns:a16="http://schemas.microsoft.com/office/drawing/2014/main" val="20002"/>
                    </a:ext>
                  </a:extLst>
                </a:gridCol>
              </a:tblGrid>
              <a:tr h="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Confusion Matrix </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Pred.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Bad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1351</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31</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80990">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Actual Good</a:t>
                      </a:r>
                      <a:endParaRPr sz="800" b="1" dirty="0">
                        <a:solidFill>
                          <a:schemeClr val="bg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solid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97</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a:spcBef>
                          <a:spcPts val="0"/>
                        </a:spcBef>
                        <a:spcAft>
                          <a:spcPts val="0"/>
                        </a:spcAft>
                        <a:buNone/>
                      </a:pPr>
                      <a:r>
                        <a:rPr lang="en-US" sz="800" dirty="0">
                          <a:solidFill>
                            <a:schemeClr val="tx1"/>
                          </a:solidFill>
                          <a:latin typeface="Barlow Light"/>
                          <a:ea typeface="Barlow Light"/>
                          <a:cs typeface="Barlow Light"/>
                          <a:sym typeface="Barlow Light"/>
                        </a:rPr>
                        <a:t>120</a:t>
                      </a:r>
                      <a:endParaRPr sz="800"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30677A2E-02AE-4315-B0B0-74ABA72376C0}"/>
              </a:ext>
            </a:extLst>
          </p:cNvPr>
          <p:cNvPicPr>
            <a:picLocks noChangeAspect="1"/>
          </p:cNvPicPr>
          <p:nvPr/>
        </p:nvPicPr>
        <p:blipFill>
          <a:blip r:embed="rId2"/>
          <a:stretch>
            <a:fillRect/>
          </a:stretch>
        </p:blipFill>
        <p:spPr>
          <a:xfrm>
            <a:off x="367931" y="735327"/>
            <a:ext cx="5472928" cy="1680139"/>
          </a:xfrm>
          <a:prstGeom prst="rect">
            <a:avLst/>
          </a:prstGeom>
          <a:ln>
            <a:solidFill>
              <a:schemeClr val="accent5"/>
            </a:solidFill>
          </a:ln>
        </p:spPr>
      </p:pic>
      <p:sp>
        <p:nvSpPr>
          <p:cNvPr id="22" name="TextBox 21">
            <a:extLst>
              <a:ext uri="{FF2B5EF4-FFF2-40B4-BE49-F238E27FC236}">
                <a16:creationId xmlns:a16="http://schemas.microsoft.com/office/drawing/2014/main" id="{0B24B7A1-B0B2-4A4D-B4F1-0F0308037A66}"/>
              </a:ext>
            </a:extLst>
          </p:cNvPr>
          <p:cNvSpPr txBox="1"/>
          <p:nvPr/>
        </p:nvSpPr>
        <p:spPr>
          <a:xfrm>
            <a:off x="376855" y="4090851"/>
            <a:ext cx="5464004" cy="769441"/>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This is a better model than the decision tree model since it is an ensemble model, which combines 1000 decision trees and takes their average result.</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Despite having a higher classification error rate this model does a great job of not over-fitting the training dataset.</a:t>
            </a:r>
          </a:p>
        </p:txBody>
      </p:sp>
    </p:spTree>
    <p:extLst>
      <p:ext uri="{BB962C8B-B14F-4D97-AF65-F5344CB8AC3E}">
        <p14:creationId xmlns:p14="http://schemas.microsoft.com/office/powerpoint/2010/main" val="249469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a:xfrm>
            <a:off x="1842977" y="1888150"/>
            <a:ext cx="5238307" cy="1159800"/>
          </a:xfrm>
        </p:spPr>
        <p:txBody>
          <a:bodyPr/>
          <a:lstStyle/>
          <a:p>
            <a:r>
              <a:rPr lang="en-US" dirty="0"/>
              <a:t>Implementation</a:t>
            </a:r>
          </a:p>
        </p:txBody>
      </p:sp>
    </p:spTree>
    <p:extLst>
      <p:ext uri="{BB962C8B-B14F-4D97-AF65-F5344CB8AC3E}">
        <p14:creationId xmlns:p14="http://schemas.microsoft.com/office/powerpoint/2010/main" val="201708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A00BB3-7097-4365-9A7E-6230EA9920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
        <p:nvSpPr>
          <p:cNvPr id="15" name="TextBox 14">
            <a:extLst>
              <a:ext uri="{FF2B5EF4-FFF2-40B4-BE49-F238E27FC236}">
                <a16:creationId xmlns:a16="http://schemas.microsoft.com/office/drawing/2014/main" id="{7F05E73B-58EE-4F89-863C-58409533EDCA}"/>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Implementation</a:t>
            </a:r>
          </a:p>
        </p:txBody>
      </p:sp>
      <p:sp>
        <p:nvSpPr>
          <p:cNvPr id="11" name="TextBox 10">
            <a:extLst>
              <a:ext uri="{FF2B5EF4-FFF2-40B4-BE49-F238E27FC236}">
                <a16:creationId xmlns:a16="http://schemas.microsoft.com/office/drawing/2014/main" id="{5B974F3F-D6B7-489E-886C-117988EA12E8}"/>
              </a:ext>
            </a:extLst>
          </p:cNvPr>
          <p:cNvSpPr txBox="1"/>
          <p:nvPr/>
        </p:nvSpPr>
        <p:spPr>
          <a:xfrm>
            <a:off x="247687" y="592348"/>
            <a:ext cx="5600219" cy="1200329"/>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800" dirty="0">
                <a:solidFill>
                  <a:schemeClr val="bg1">
                    <a:lumMod val="50000"/>
                  </a:schemeClr>
                </a:solidFill>
                <a:latin typeface="Segoe UI" panose="020B0502040204020203" pitchFamily="34" charset="0"/>
                <a:cs typeface="Segoe UI" panose="020B0502040204020203" pitchFamily="34" charset="0"/>
              </a:rPr>
              <a:t>This was meant to be an exploration of which model best fits our data.</a:t>
            </a:r>
          </a:p>
          <a:p>
            <a:pPr marL="285750" indent="-285750" algn="just">
              <a:buClr>
                <a:schemeClr val="bg1">
                  <a:lumMod val="50000"/>
                </a:schemeClr>
              </a:buClr>
              <a:buFont typeface="Wingdings" panose="05000000000000000000" pitchFamily="2" charset="2"/>
              <a:buChar char="Ø"/>
            </a:pPr>
            <a:r>
              <a:rPr lang="en-US" sz="800" dirty="0">
                <a:solidFill>
                  <a:schemeClr val="bg1">
                    <a:lumMod val="50000"/>
                  </a:schemeClr>
                </a:solidFill>
                <a:latin typeface="Segoe UI" panose="020B0502040204020203" pitchFamily="34" charset="0"/>
                <a:cs typeface="Segoe UI" panose="020B0502040204020203" pitchFamily="34" charset="0"/>
              </a:rPr>
              <a:t>Since we haven’t used training and test datasets, we can say that our models are kind of over-fitted to our dataset.</a:t>
            </a:r>
          </a:p>
          <a:p>
            <a:pPr marL="285750" indent="-285750" algn="just">
              <a:buClr>
                <a:schemeClr val="bg1">
                  <a:lumMod val="50000"/>
                </a:schemeClr>
              </a:buClr>
              <a:buFont typeface="Wingdings" panose="05000000000000000000" pitchFamily="2" charset="2"/>
              <a:buChar char="Ø"/>
            </a:pPr>
            <a:r>
              <a:rPr lang="en-US" sz="800" dirty="0">
                <a:solidFill>
                  <a:schemeClr val="bg1">
                    <a:lumMod val="50000"/>
                  </a:schemeClr>
                </a:solidFill>
                <a:latin typeface="Segoe UI" panose="020B0502040204020203" pitchFamily="34" charset="0"/>
                <a:cs typeface="Segoe UI" panose="020B0502040204020203" pitchFamily="34" charset="0"/>
              </a:rPr>
              <a:t>For true implementation, we should build the random forest model using test and training datasets and also try testing on new samples.</a:t>
            </a:r>
          </a:p>
          <a:p>
            <a:pPr marL="285750" indent="-285750" algn="just">
              <a:buClr>
                <a:schemeClr val="bg1">
                  <a:lumMod val="50000"/>
                </a:schemeClr>
              </a:buClr>
              <a:buFont typeface="Wingdings" panose="05000000000000000000" pitchFamily="2" charset="2"/>
              <a:buChar char="Ø"/>
            </a:pPr>
            <a:r>
              <a:rPr lang="en-US" sz="800" dirty="0">
                <a:solidFill>
                  <a:schemeClr val="bg1">
                    <a:lumMod val="50000"/>
                  </a:schemeClr>
                </a:solidFill>
                <a:latin typeface="Segoe UI" panose="020B0502040204020203" pitchFamily="34" charset="0"/>
                <a:cs typeface="Segoe UI" panose="020B0502040204020203" pitchFamily="34" charset="0"/>
              </a:rPr>
              <a:t>Once finalized a platform needs to be built, through which wine makers can input the physicochemical characteristics for their planned wine production schedule and they can know in advance how it will mostly liked be rated by  CVRVV.</a:t>
            </a:r>
          </a:p>
          <a:p>
            <a:pPr marL="285750" indent="-285750" algn="just">
              <a:buClr>
                <a:schemeClr val="bg1">
                  <a:lumMod val="50000"/>
                </a:schemeClr>
              </a:buClr>
              <a:buFont typeface="Wingdings" panose="05000000000000000000" pitchFamily="2" charset="2"/>
              <a:buChar char="Ø"/>
            </a:pPr>
            <a:r>
              <a:rPr lang="en-US" sz="800" dirty="0">
                <a:solidFill>
                  <a:schemeClr val="bg1">
                    <a:lumMod val="50000"/>
                  </a:schemeClr>
                </a:solidFill>
                <a:latin typeface="Segoe UI" panose="020B0502040204020203" pitchFamily="34" charset="0"/>
                <a:cs typeface="Segoe UI" panose="020B0502040204020203" pitchFamily="34" charset="0"/>
              </a:rPr>
              <a:t>The model should also be adjusted from time-to-time as new data becomes available.</a:t>
            </a:r>
          </a:p>
        </p:txBody>
      </p:sp>
      <p:pic>
        <p:nvPicPr>
          <p:cNvPr id="2" name="Picture 1">
            <a:extLst>
              <a:ext uri="{FF2B5EF4-FFF2-40B4-BE49-F238E27FC236}">
                <a16:creationId xmlns:a16="http://schemas.microsoft.com/office/drawing/2014/main" id="{A095B034-C4D8-45F6-93CF-72375CEA0B7D}"/>
              </a:ext>
            </a:extLst>
          </p:cNvPr>
          <p:cNvPicPr>
            <a:picLocks noChangeAspect="1"/>
          </p:cNvPicPr>
          <p:nvPr/>
        </p:nvPicPr>
        <p:blipFill>
          <a:blip r:embed="rId2"/>
          <a:stretch>
            <a:fillRect/>
          </a:stretch>
        </p:blipFill>
        <p:spPr>
          <a:xfrm>
            <a:off x="1212792" y="1832611"/>
            <a:ext cx="3670005" cy="2752504"/>
          </a:xfrm>
          <a:prstGeom prst="rect">
            <a:avLst/>
          </a:prstGeom>
          <a:ln>
            <a:solidFill>
              <a:schemeClr val="accent5"/>
            </a:solidFill>
          </a:ln>
        </p:spPr>
      </p:pic>
      <p:sp>
        <p:nvSpPr>
          <p:cNvPr id="13" name="TextBox 12">
            <a:extLst>
              <a:ext uri="{FF2B5EF4-FFF2-40B4-BE49-F238E27FC236}">
                <a16:creationId xmlns:a16="http://schemas.microsoft.com/office/drawing/2014/main" id="{175AE558-1258-49E9-8686-8AF4A59A4BFB}"/>
              </a:ext>
            </a:extLst>
          </p:cNvPr>
          <p:cNvSpPr txBox="1"/>
          <p:nvPr/>
        </p:nvSpPr>
        <p:spPr>
          <a:xfrm>
            <a:off x="347126" y="4683707"/>
            <a:ext cx="5401339" cy="246221"/>
          </a:xfrm>
          <a:prstGeom prst="rect">
            <a:avLst/>
          </a:prstGeom>
          <a:solidFill>
            <a:schemeClr val="accent5"/>
          </a:solidFill>
          <a:ln>
            <a:solidFill>
              <a:schemeClr val="accent5"/>
            </a:solidFill>
          </a:ln>
        </p:spPr>
        <p:txBody>
          <a:bodyPr wrap="square" rtlCol="0">
            <a:spAutoFit/>
          </a:bodyPr>
          <a:lstStyle/>
          <a:p>
            <a:pPr algn="ctr">
              <a:buClr>
                <a:schemeClr val="bg1">
                  <a:lumMod val="50000"/>
                </a:schemeClr>
              </a:buClr>
            </a:pPr>
            <a:r>
              <a:rPr lang="en-US" sz="1000" dirty="0">
                <a:solidFill>
                  <a:schemeClr val="bg1"/>
                </a:solidFill>
                <a:latin typeface="Segoe UI" panose="020B0502040204020203" pitchFamily="34" charset="0"/>
                <a:cs typeface="Segoe UI" panose="020B0502040204020203" pitchFamily="34" charset="0"/>
              </a:rPr>
              <a:t>As predicted in the beginning the most important variable in our model is alcohol</a:t>
            </a:r>
          </a:p>
        </p:txBody>
      </p:sp>
    </p:spTree>
    <p:extLst>
      <p:ext uri="{BB962C8B-B14F-4D97-AF65-F5344CB8AC3E}">
        <p14:creationId xmlns:p14="http://schemas.microsoft.com/office/powerpoint/2010/main" val="72230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Shape 323"/>
          <p:cNvSpPr txBox="1">
            <a:spLocks noGrp="1"/>
          </p:cNvSpPr>
          <p:nvPr>
            <p:ph type="title" idx="4294967295"/>
          </p:nvPr>
        </p:nvSpPr>
        <p:spPr>
          <a:xfrm>
            <a:off x="500400" y="510775"/>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0" dirty="0">
                <a:solidFill>
                  <a:srgbClr val="FFFFFF"/>
                </a:solidFill>
              </a:rPr>
              <a:t>Want big impact?</a:t>
            </a:r>
            <a:endParaRPr sz="2400" b="0" dirty="0">
              <a:solidFill>
                <a:srgbClr val="FFFFFF"/>
              </a:solidFill>
            </a:endParaRPr>
          </a:p>
          <a:p>
            <a:pPr marL="0" lvl="0" indent="0" algn="ctr" rtl="0">
              <a:spcBef>
                <a:spcPts val="0"/>
              </a:spcBef>
              <a:spcAft>
                <a:spcPts val="0"/>
              </a:spcAft>
              <a:buNone/>
            </a:pPr>
            <a:r>
              <a:rPr lang="en" sz="2400" dirty="0">
                <a:solidFill>
                  <a:srgbClr val="FFFFFF"/>
                </a:solidFill>
              </a:rPr>
              <a:t>USE BIG IMAGE.</a:t>
            </a:r>
            <a:endParaRPr sz="2400" dirty="0">
              <a:solidFill>
                <a:srgbClr val="FFFFFF"/>
              </a:solidFill>
            </a:endParaRPr>
          </a:p>
        </p:txBody>
      </p:sp>
      <p:sp>
        <p:nvSpPr>
          <p:cNvPr id="324" name="Shape 324"/>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pic>
        <p:nvPicPr>
          <p:cNvPr id="3" name="Picture 2">
            <a:extLst>
              <a:ext uri="{FF2B5EF4-FFF2-40B4-BE49-F238E27FC236}">
                <a16:creationId xmlns:a16="http://schemas.microsoft.com/office/drawing/2014/main" id="{68CED4CA-9084-44C8-A85B-AE26B54A453C}"/>
              </a:ext>
            </a:extLst>
          </p:cNvPr>
          <p:cNvPicPr>
            <a:picLocks noChangeAspect="1"/>
          </p:cNvPicPr>
          <p:nvPr/>
        </p:nvPicPr>
        <p:blipFill>
          <a:blip r:embed="rId4"/>
          <a:stretch>
            <a:fillRect/>
          </a:stretch>
        </p:blipFill>
        <p:spPr>
          <a:xfrm>
            <a:off x="211165" y="191386"/>
            <a:ext cx="8721569" cy="47285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01E6F7-3314-4CD4-8A3F-F5286C210E9B}"/>
              </a:ext>
            </a:extLst>
          </p:cNvPr>
          <p:cNvSpPr>
            <a:spLocks noGrp="1"/>
          </p:cNvSpPr>
          <p:nvPr>
            <p:ph type="body" idx="1"/>
          </p:nvPr>
        </p:nvSpPr>
        <p:spPr/>
        <p:txBody>
          <a:bodyPr/>
          <a:lstStyle/>
          <a:p>
            <a:r>
              <a:rPr lang="en-US" b="1" dirty="0"/>
              <a:t>Teamwork</a:t>
            </a:r>
            <a:r>
              <a:rPr lang="en-US" dirty="0"/>
              <a:t>: “Having somebody else you can blame it on”</a:t>
            </a:r>
          </a:p>
        </p:txBody>
      </p:sp>
      <p:sp>
        <p:nvSpPr>
          <p:cNvPr id="3" name="Slide Number Placeholder 2">
            <a:extLst>
              <a:ext uri="{FF2B5EF4-FFF2-40B4-BE49-F238E27FC236}">
                <a16:creationId xmlns:a16="http://schemas.microsoft.com/office/drawing/2014/main" id="{E39D8D33-1A6C-4AFE-9083-9A1F4FB299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pic>
        <p:nvPicPr>
          <p:cNvPr id="5" name="Picture 4">
            <a:extLst>
              <a:ext uri="{FF2B5EF4-FFF2-40B4-BE49-F238E27FC236}">
                <a16:creationId xmlns:a16="http://schemas.microsoft.com/office/drawing/2014/main" id="{D62AB0C8-23E8-4C14-9318-A86C100ED3AD}"/>
              </a:ext>
            </a:extLst>
          </p:cNvPr>
          <p:cNvPicPr>
            <a:picLocks noChangeAspect="1"/>
          </p:cNvPicPr>
          <p:nvPr/>
        </p:nvPicPr>
        <p:blipFill>
          <a:blip r:embed="rId2"/>
          <a:stretch>
            <a:fillRect/>
          </a:stretch>
        </p:blipFill>
        <p:spPr>
          <a:xfrm>
            <a:off x="305375" y="439500"/>
            <a:ext cx="5461477" cy="1601951"/>
          </a:xfrm>
          <a:prstGeom prst="rect">
            <a:avLst/>
          </a:prstGeom>
        </p:spPr>
      </p:pic>
      <p:pic>
        <p:nvPicPr>
          <p:cNvPr id="9" name="Picture 8">
            <a:extLst>
              <a:ext uri="{FF2B5EF4-FFF2-40B4-BE49-F238E27FC236}">
                <a16:creationId xmlns:a16="http://schemas.microsoft.com/office/drawing/2014/main" id="{AC68E7D2-F85E-436E-BC53-F91E5EA19C45}"/>
              </a:ext>
            </a:extLst>
          </p:cNvPr>
          <p:cNvPicPr>
            <a:picLocks noChangeAspect="1"/>
          </p:cNvPicPr>
          <p:nvPr/>
        </p:nvPicPr>
        <p:blipFill>
          <a:blip r:embed="rId3"/>
          <a:stretch>
            <a:fillRect/>
          </a:stretch>
        </p:blipFill>
        <p:spPr>
          <a:xfrm>
            <a:off x="1129186" y="2208175"/>
            <a:ext cx="3813854" cy="2711053"/>
          </a:xfrm>
          <a:prstGeom prst="rect">
            <a:avLst/>
          </a:prstGeom>
        </p:spPr>
      </p:pic>
    </p:spTree>
    <p:extLst>
      <p:ext uri="{BB962C8B-B14F-4D97-AF65-F5344CB8AC3E}">
        <p14:creationId xmlns:p14="http://schemas.microsoft.com/office/powerpoint/2010/main" val="272393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p:txBody>
          <a:bodyPr/>
          <a:lstStyle/>
          <a:p>
            <a:r>
              <a:rPr lang="en-US" dirty="0"/>
              <a:t>The Problem</a:t>
            </a:r>
          </a:p>
        </p:txBody>
      </p:sp>
    </p:spTree>
    <p:extLst>
      <p:ext uri="{BB962C8B-B14F-4D97-AF65-F5344CB8AC3E}">
        <p14:creationId xmlns:p14="http://schemas.microsoft.com/office/powerpoint/2010/main" val="318679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01E6F7-3314-4CD4-8A3F-F5286C210E9B}"/>
              </a:ext>
            </a:extLst>
          </p:cNvPr>
          <p:cNvSpPr>
            <a:spLocks noGrp="1"/>
          </p:cNvSpPr>
          <p:nvPr>
            <p:ph type="body" idx="1"/>
          </p:nvPr>
        </p:nvSpPr>
        <p:spPr/>
        <p:txBody>
          <a:bodyPr/>
          <a:lstStyle/>
          <a:p>
            <a:r>
              <a:rPr lang="en-US" b="1" dirty="0"/>
              <a:t>“</a:t>
            </a:r>
            <a:r>
              <a:rPr lang="en-US" b="1" i="1" dirty="0"/>
              <a:t>Without data, you’re just another person with an opinion</a:t>
            </a:r>
            <a:r>
              <a:rPr lang="en-US" b="1" dirty="0"/>
              <a:t>”</a:t>
            </a:r>
          </a:p>
          <a:p>
            <a:r>
              <a:rPr lang="en-US" b="1" dirty="0"/>
              <a:t>- W. E. Deming</a:t>
            </a:r>
            <a:endParaRPr lang="en-US" dirty="0"/>
          </a:p>
        </p:txBody>
      </p:sp>
      <p:sp>
        <p:nvSpPr>
          <p:cNvPr id="3" name="Slide Number Placeholder 2">
            <a:extLst>
              <a:ext uri="{FF2B5EF4-FFF2-40B4-BE49-F238E27FC236}">
                <a16:creationId xmlns:a16="http://schemas.microsoft.com/office/drawing/2014/main" id="{E39D8D33-1A6C-4AFE-9083-9A1F4FB299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9ED0B5D3-F84A-4E69-AFFD-F462AF8756EC}"/>
              </a:ext>
            </a:extLst>
          </p:cNvPr>
          <p:cNvPicPr>
            <a:picLocks noChangeAspect="1"/>
          </p:cNvPicPr>
          <p:nvPr/>
        </p:nvPicPr>
        <p:blipFill>
          <a:blip r:embed="rId2"/>
          <a:stretch>
            <a:fillRect/>
          </a:stretch>
        </p:blipFill>
        <p:spPr>
          <a:xfrm>
            <a:off x="202019" y="724912"/>
            <a:ext cx="5691962" cy="3201728"/>
          </a:xfrm>
          <a:prstGeom prst="rect">
            <a:avLst/>
          </a:prstGeom>
        </p:spPr>
      </p:pic>
      <p:sp>
        <p:nvSpPr>
          <p:cNvPr id="8" name="TextBox 7">
            <a:extLst>
              <a:ext uri="{FF2B5EF4-FFF2-40B4-BE49-F238E27FC236}">
                <a16:creationId xmlns:a16="http://schemas.microsoft.com/office/drawing/2014/main" id="{7D319A03-3FB2-48AD-BAD9-1C1A41E1F0B9}"/>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How do we help wine makers make the best wine?</a:t>
            </a:r>
          </a:p>
        </p:txBody>
      </p:sp>
      <p:sp>
        <p:nvSpPr>
          <p:cNvPr id="9" name="TextBox 8">
            <a:extLst>
              <a:ext uri="{FF2B5EF4-FFF2-40B4-BE49-F238E27FC236}">
                <a16:creationId xmlns:a16="http://schemas.microsoft.com/office/drawing/2014/main" id="{83E04267-DA0F-427A-B4CB-688910BF0AC8}"/>
              </a:ext>
            </a:extLst>
          </p:cNvPr>
          <p:cNvSpPr txBox="1"/>
          <p:nvPr/>
        </p:nvSpPr>
        <p:spPr>
          <a:xfrm>
            <a:off x="113414" y="4061632"/>
            <a:ext cx="5780567" cy="938719"/>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Examine physicochemical characteristics of various red wine samples and how they are related to their perceived quality ratings.</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Use data-driven techniques to help uncover the holy grail of wine making.</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The physicochemical characteristics of 1.6K samples of Vino Verde red wine from Portugal were studied to determine the key drivers of their quality ratings.</a:t>
            </a:r>
          </a:p>
        </p:txBody>
      </p:sp>
    </p:spTree>
    <p:extLst>
      <p:ext uri="{BB962C8B-B14F-4D97-AF65-F5344CB8AC3E}">
        <p14:creationId xmlns:p14="http://schemas.microsoft.com/office/powerpoint/2010/main" val="300781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72C-DF1E-44EA-898B-EB2A4ED528EE}"/>
              </a:ext>
            </a:extLst>
          </p:cNvPr>
          <p:cNvSpPr>
            <a:spLocks noGrp="1"/>
          </p:cNvSpPr>
          <p:nvPr>
            <p:ph type="ctrTitle"/>
          </p:nvPr>
        </p:nvSpPr>
        <p:spPr/>
        <p:txBody>
          <a:bodyPr/>
          <a:lstStyle/>
          <a:p>
            <a:r>
              <a:rPr lang="en-US" dirty="0"/>
              <a:t>The Data</a:t>
            </a:r>
          </a:p>
        </p:txBody>
      </p:sp>
    </p:spTree>
    <p:extLst>
      <p:ext uri="{BB962C8B-B14F-4D97-AF65-F5344CB8AC3E}">
        <p14:creationId xmlns:p14="http://schemas.microsoft.com/office/powerpoint/2010/main" val="43097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Dataset Description</a:t>
            </a:r>
          </a:p>
        </p:txBody>
      </p:sp>
      <p:grpSp>
        <p:nvGrpSpPr>
          <p:cNvPr id="10" name="Shape 719">
            <a:extLst>
              <a:ext uri="{FF2B5EF4-FFF2-40B4-BE49-F238E27FC236}">
                <a16:creationId xmlns:a16="http://schemas.microsoft.com/office/drawing/2014/main" id="{32E4D648-C83C-4C6C-9CFE-0919065A3680}"/>
              </a:ext>
            </a:extLst>
          </p:cNvPr>
          <p:cNvGrpSpPr/>
          <p:nvPr/>
        </p:nvGrpSpPr>
        <p:grpSpPr>
          <a:xfrm>
            <a:off x="624107" y="2127738"/>
            <a:ext cx="275326" cy="295707"/>
            <a:chOff x="616425" y="2329600"/>
            <a:chExt cx="361700" cy="388475"/>
          </a:xfrm>
        </p:grpSpPr>
        <p:sp>
          <p:nvSpPr>
            <p:cNvPr id="11" name="Shape 720">
              <a:extLst>
                <a:ext uri="{FF2B5EF4-FFF2-40B4-BE49-F238E27FC236}">
                  <a16:creationId xmlns:a16="http://schemas.microsoft.com/office/drawing/2014/main" id="{272C3326-07F9-42EF-92E4-EBA9BF71CF5A}"/>
                </a:ext>
              </a:extLst>
            </p:cNvPr>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721">
              <a:extLst>
                <a:ext uri="{FF2B5EF4-FFF2-40B4-BE49-F238E27FC236}">
                  <a16:creationId xmlns:a16="http://schemas.microsoft.com/office/drawing/2014/main" id="{C65CB31E-0B40-4077-9440-D79714E45847}"/>
                </a:ext>
              </a:extLst>
            </p:cNvPr>
            <p:cNvSpPr/>
            <p:nvPr/>
          </p:nvSpPr>
          <p:spPr>
            <a:xfrm>
              <a:off x="704725" y="2545750"/>
              <a:ext cx="185125" cy="25"/>
            </a:xfrm>
            <a:custGeom>
              <a:avLst/>
              <a:gdLst/>
              <a:ahLst/>
              <a:cxnLst/>
              <a:rect l="0" t="0" r="0" b="0"/>
              <a:pathLst>
                <a:path w="7405" h="1" fill="none" extrusionOk="0">
                  <a:moveTo>
                    <a:pt x="7404"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722">
              <a:extLst>
                <a:ext uri="{FF2B5EF4-FFF2-40B4-BE49-F238E27FC236}">
                  <a16:creationId xmlns:a16="http://schemas.microsoft.com/office/drawing/2014/main" id="{9F52FA9C-1C82-49DE-89D6-2D08E258D935}"/>
                </a:ext>
              </a:extLst>
            </p:cNvPr>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723">
              <a:extLst>
                <a:ext uri="{FF2B5EF4-FFF2-40B4-BE49-F238E27FC236}">
                  <a16:creationId xmlns:a16="http://schemas.microsoft.com/office/drawing/2014/main" id="{947C026F-5FE0-4C04-AA12-A96AB579EAF0}"/>
                </a:ext>
              </a:extLst>
            </p:cNvPr>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724">
              <a:extLst>
                <a:ext uri="{FF2B5EF4-FFF2-40B4-BE49-F238E27FC236}">
                  <a16:creationId xmlns:a16="http://schemas.microsoft.com/office/drawing/2014/main" id="{472228A3-FBDB-451E-81EC-680083274853}"/>
                </a:ext>
              </a:extLst>
            </p:cNvPr>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725">
              <a:extLst>
                <a:ext uri="{FF2B5EF4-FFF2-40B4-BE49-F238E27FC236}">
                  <a16:creationId xmlns:a16="http://schemas.microsoft.com/office/drawing/2014/main" id="{FB262DEE-92FA-40F8-BD54-29F215EE60CB}"/>
                </a:ext>
              </a:extLst>
            </p:cNvPr>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726">
              <a:extLst>
                <a:ext uri="{FF2B5EF4-FFF2-40B4-BE49-F238E27FC236}">
                  <a16:creationId xmlns:a16="http://schemas.microsoft.com/office/drawing/2014/main" id="{AFBDC962-200C-4431-BEB4-23232A06B693}"/>
                </a:ext>
              </a:extLst>
            </p:cNvPr>
            <p:cNvSpPr/>
            <p:nvPr/>
          </p:nvSpPr>
          <p:spPr>
            <a:xfrm>
              <a:off x="766825" y="2388050"/>
              <a:ext cx="60925" cy="25"/>
            </a:xfrm>
            <a:custGeom>
              <a:avLst/>
              <a:gdLst/>
              <a:ahLst/>
              <a:cxnLst/>
              <a:rect l="0" t="0" r="0" b="0"/>
              <a:pathLst>
                <a:path w="2437" h="1" fill="none" extrusionOk="0">
                  <a:moveTo>
                    <a:pt x="2436"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727">
              <a:extLst>
                <a:ext uri="{FF2B5EF4-FFF2-40B4-BE49-F238E27FC236}">
                  <a16:creationId xmlns:a16="http://schemas.microsoft.com/office/drawing/2014/main" id="{23C9F10B-696A-47FC-838C-A9C4A9FA9C57}"/>
                </a:ext>
              </a:extLst>
            </p:cNvPr>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9" name="Shape 357">
            <a:extLst>
              <a:ext uri="{FF2B5EF4-FFF2-40B4-BE49-F238E27FC236}">
                <a16:creationId xmlns:a16="http://schemas.microsoft.com/office/drawing/2014/main" id="{6A9798EA-8C78-4568-88F5-052F37CB7610}"/>
              </a:ext>
            </a:extLst>
          </p:cNvPr>
          <p:cNvGraphicFramePr/>
          <p:nvPr>
            <p:extLst>
              <p:ext uri="{D42A27DB-BD31-4B8C-83A1-F6EECF244321}">
                <p14:modId xmlns:p14="http://schemas.microsoft.com/office/powerpoint/2010/main" val="3051985274"/>
              </p:ext>
            </p:extLst>
          </p:nvPr>
        </p:nvGraphicFramePr>
        <p:xfrm>
          <a:off x="113413" y="725713"/>
          <a:ext cx="5859215" cy="3382431"/>
        </p:xfrm>
        <a:graphic>
          <a:graphicData uri="http://schemas.openxmlformats.org/drawingml/2006/table">
            <a:tbl>
              <a:tblPr>
                <a:noFill/>
                <a:tableStyleId>{42812D17-AB0A-4B6B-A460-908B6B71C7DA}</a:tableStyleId>
              </a:tblPr>
              <a:tblGrid>
                <a:gridCol w="555678">
                  <a:extLst>
                    <a:ext uri="{9D8B030D-6E8A-4147-A177-3AD203B41FA5}">
                      <a16:colId xmlns:a16="http://schemas.microsoft.com/office/drawing/2014/main" val="20000"/>
                    </a:ext>
                  </a:extLst>
                </a:gridCol>
                <a:gridCol w="1246795">
                  <a:extLst>
                    <a:ext uri="{9D8B030D-6E8A-4147-A177-3AD203B41FA5}">
                      <a16:colId xmlns:a16="http://schemas.microsoft.com/office/drawing/2014/main" val="20001"/>
                    </a:ext>
                  </a:extLst>
                </a:gridCol>
                <a:gridCol w="994228">
                  <a:extLst>
                    <a:ext uri="{9D8B030D-6E8A-4147-A177-3AD203B41FA5}">
                      <a16:colId xmlns:a16="http://schemas.microsoft.com/office/drawing/2014/main" val="20002"/>
                    </a:ext>
                  </a:extLst>
                </a:gridCol>
                <a:gridCol w="3062514">
                  <a:extLst>
                    <a:ext uri="{9D8B030D-6E8A-4147-A177-3AD203B41FA5}">
                      <a16:colId xmlns:a16="http://schemas.microsoft.com/office/drawing/2014/main" val="20003"/>
                    </a:ext>
                  </a:extLst>
                </a:gridCol>
              </a:tblGrid>
              <a:tr h="260187">
                <a:tc>
                  <a:txBody>
                    <a:bodyPr/>
                    <a:lstStyle/>
                    <a:p>
                      <a:pPr marL="0" lvl="0" indent="0">
                        <a:spcBef>
                          <a:spcPts val="0"/>
                        </a:spcBef>
                        <a:spcAft>
                          <a:spcPts val="0"/>
                        </a:spcAft>
                        <a:buNone/>
                      </a:pPr>
                      <a:r>
                        <a:rPr lang="en-US" sz="800" b="1" dirty="0">
                          <a:solidFill>
                            <a:schemeClr val="bg1"/>
                          </a:solidFill>
                          <a:latin typeface="Barlow Light"/>
                          <a:ea typeface="Barlow Light"/>
                          <a:cs typeface="Barlow Light"/>
                          <a:sym typeface="Barlow Light"/>
                        </a:rPr>
                        <a:t>Sl. No.</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Variable</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Variable Type</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Description</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60187">
                <a:tc>
                  <a:txBody>
                    <a:bodyPr/>
                    <a:lstStyle/>
                    <a:p>
                      <a:pPr marL="0" lvl="0" indent="0" algn="r">
                        <a:spcBef>
                          <a:spcPts val="0"/>
                        </a:spcBef>
                        <a:spcAft>
                          <a:spcPts val="0"/>
                        </a:spcAft>
                        <a:buNone/>
                      </a:pPr>
                      <a:r>
                        <a:rPr lang="en" sz="800" dirty="0">
                          <a:latin typeface="Barlow Light"/>
                          <a:ea typeface="Barlow Light"/>
                          <a:cs typeface="Barlow Light"/>
                          <a:sym typeface="Barlow Light"/>
                        </a:rPr>
                        <a:t>1.</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Fixed Acidity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Grams of tartaric acid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260187">
                <a:tc>
                  <a:txBody>
                    <a:bodyPr/>
                    <a:lstStyle/>
                    <a:p>
                      <a:pPr marL="0" lvl="0" indent="0" algn="r">
                        <a:spcBef>
                          <a:spcPts val="0"/>
                        </a:spcBef>
                        <a:spcAft>
                          <a:spcPts val="0"/>
                        </a:spcAft>
                        <a:buNone/>
                      </a:pPr>
                      <a:r>
                        <a:rPr lang="en" sz="800" dirty="0">
                          <a:latin typeface="Barlow Light"/>
                          <a:ea typeface="Barlow Light"/>
                          <a:cs typeface="Barlow Light"/>
                          <a:sym typeface="Barlow Light"/>
                        </a:rPr>
                        <a:t>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Volatile Acidity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Grams of acetic acid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260187">
                <a:tc>
                  <a:txBody>
                    <a:bodyPr/>
                    <a:lstStyle/>
                    <a:p>
                      <a:pPr marL="0" lvl="0" indent="0" algn="r" rtl="0">
                        <a:spcBef>
                          <a:spcPts val="0"/>
                        </a:spcBef>
                        <a:spcAft>
                          <a:spcPts val="0"/>
                        </a:spcAft>
                        <a:buNone/>
                      </a:pPr>
                      <a:r>
                        <a:rPr lang="en" sz="800" dirty="0">
                          <a:latin typeface="Barlow Light"/>
                          <a:ea typeface="Barlow Light"/>
                          <a:cs typeface="Barlow Light"/>
                          <a:sym typeface="Barlow Light"/>
                        </a:rPr>
                        <a:t>3.</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Citric Acid</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Grams of citric acid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3"/>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4.</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Residual Sugar</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Grams of residual sugar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165583762"/>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5.</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Chlorides</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Grams of sodium chloride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60554676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6.</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Free Sulfur Dioxide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Milligrams of free sulfur dioxide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3844002849"/>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7.</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Total Sulfur Dioxide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Milligrams of total sulfur dioxide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69098143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8.</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Density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Ratio of mass to volume of sample in g/cm</a:t>
                      </a:r>
                      <a:r>
                        <a:rPr lang="en-US" sz="800" baseline="30000" dirty="0">
                          <a:latin typeface="Barlow Light"/>
                          <a:ea typeface="Barlow Light"/>
                          <a:cs typeface="Barlow Light"/>
                          <a:sym typeface="Barlow Light"/>
                        </a:rPr>
                        <a:t>3</a:t>
                      </a:r>
                      <a:endParaRPr lang="en-US"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942215068"/>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9.</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pH</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Measure of acidity/alkalinity of sample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922239737"/>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10.</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Sulphates</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Grams of potassium sulphates per dm</a:t>
                      </a:r>
                      <a:r>
                        <a:rPr lang="en-US" sz="800" baseline="30000" dirty="0">
                          <a:latin typeface="Barlow Light"/>
                          <a:ea typeface="Barlow Light"/>
                          <a:cs typeface="Barlow Light"/>
                          <a:sym typeface="Barlow Light"/>
                        </a:rPr>
                        <a:t>3</a:t>
                      </a:r>
                      <a:r>
                        <a:rPr lang="en-US" sz="800" dirty="0">
                          <a:latin typeface="Barlow Light"/>
                          <a:ea typeface="Barlow Light"/>
                          <a:cs typeface="Barlow Light"/>
                          <a:sym typeface="Barlow Light"/>
                        </a:rPr>
                        <a:t> of sample</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319790656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11.</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Alcohol</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Explanatory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Percentage volume of alcohol in sample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2341630128"/>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Quality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Dependent</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Rating of the sample by CVRVV</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836130998"/>
                  </a:ext>
                </a:extLst>
              </a:tr>
            </a:tbl>
          </a:graphicData>
        </a:graphic>
      </p:graphicFrame>
      <p:grpSp>
        <p:nvGrpSpPr>
          <p:cNvPr id="50" name="Group 49">
            <a:extLst>
              <a:ext uri="{FF2B5EF4-FFF2-40B4-BE49-F238E27FC236}">
                <a16:creationId xmlns:a16="http://schemas.microsoft.com/office/drawing/2014/main" id="{3FAAFEDE-0AAE-419D-BFC5-C095E036D8AC}"/>
              </a:ext>
            </a:extLst>
          </p:cNvPr>
          <p:cNvGrpSpPr/>
          <p:nvPr/>
        </p:nvGrpSpPr>
        <p:grpSpPr>
          <a:xfrm>
            <a:off x="411685" y="4427798"/>
            <a:ext cx="5234766" cy="398651"/>
            <a:chOff x="489653" y="4427798"/>
            <a:chExt cx="5234766" cy="398651"/>
          </a:xfrm>
        </p:grpSpPr>
        <p:grpSp>
          <p:nvGrpSpPr>
            <p:cNvPr id="24" name="Group 23">
              <a:extLst>
                <a:ext uri="{FF2B5EF4-FFF2-40B4-BE49-F238E27FC236}">
                  <a16:creationId xmlns:a16="http://schemas.microsoft.com/office/drawing/2014/main" id="{AA1D7FF5-AACC-42B6-A062-708887BA4375}"/>
                </a:ext>
              </a:extLst>
            </p:cNvPr>
            <p:cNvGrpSpPr/>
            <p:nvPr/>
          </p:nvGrpSpPr>
          <p:grpSpPr>
            <a:xfrm>
              <a:off x="489653" y="4427798"/>
              <a:ext cx="538716" cy="382846"/>
              <a:chOff x="489653" y="4427798"/>
              <a:chExt cx="538716" cy="382846"/>
            </a:xfrm>
          </p:grpSpPr>
          <p:grpSp>
            <p:nvGrpSpPr>
              <p:cNvPr id="20" name="Shape 665">
                <a:extLst>
                  <a:ext uri="{FF2B5EF4-FFF2-40B4-BE49-F238E27FC236}">
                    <a16:creationId xmlns:a16="http://schemas.microsoft.com/office/drawing/2014/main" id="{7F70ECF7-0BDD-49DC-89D5-C1497E14B253}"/>
                  </a:ext>
                </a:extLst>
              </p:cNvPr>
              <p:cNvGrpSpPr/>
              <p:nvPr/>
            </p:nvGrpSpPr>
            <p:grpSpPr>
              <a:xfrm>
                <a:off x="562488" y="4427798"/>
                <a:ext cx="393046" cy="382846"/>
                <a:chOff x="5916675" y="927975"/>
                <a:chExt cx="516350" cy="502950"/>
              </a:xfrm>
              <a:solidFill>
                <a:schemeClr val="accent5"/>
              </a:solidFill>
            </p:grpSpPr>
            <p:sp>
              <p:nvSpPr>
                <p:cNvPr id="21" name="Shape 666">
                  <a:extLst>
                    <a:ext uri="{FF2B5EF4-FFF2-40B4-BE49-F238E27FC236}">
                      <a16:creationId xmlns:a16="http://schemas.microsoft.com/office/drawing/2014/main" id="{BC7F5C09-D25B-4DF5-9406-43B977030619}"/>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67">
                  <a:extLst>
                    <a:ext uri="{FF2B5EF4-FFF2-40B4-BE49-F238E27FC236}">
                      <a16:creationId xmlns:a16="http://schemas.microsoft.com/office/drawing/2014/main" id="{0847C905-BD96-4019-A93D-585A4EF92DD3}"/>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TextBox 22">
                <a:extLst>
                  <a:ext uri="{FF2B5EF4-FFF2-40B4-BE49-F238E27FC236}">
                    <a16:creationId xmlns:a16="http://schemas.microsoft.com/office/drawing/2014/main" id="{49A5DE0E-E704-4125-861C-9EDC3931E425}"/>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3</a:t>
                </a:r>
              </a:p>
            </p:txBody>
          </p:sp>
        </p:grpSp>
        <p:grpSp>
          <p:nvGrpSpPr>
            <p:cNvPr id="25" name="Group 24">
              <a:extLst>
                <a:ext uri="{FF2B5EF4-FFF2-40B4-BE49-F238E27FC236}">
                  <a16:creationId xmlns:a16="http://schemas.microsoft.com/office/drawing/2014/main" id="{5DFD3837-1A00-45A6-84CF-0589DE0F1481}"/>
                </a:ext>
              </a:extLst>
            </p:cNvPr>
            <p:cNvGrpSpPr/>
            <p:nvPr/>
          </p:nvGrpSpPr>
          <p:grpSpPr>
            <a:xfrm>
              <a:off x="1428863" y="4439571"/>
              <a:ext cx="538716" cy="382846"/>
              <a:chOff x="489653" y="4427798"/>
              <a:chExt cx="538716" cy="382846"/>
            </a:xfrm>
          </p:grpSpPr>
          <p:grpSp>
            <p:nvGrpSpPr>
              <p:cNvPr id="26" name="Shape 665">
                <a:extLst>
                  <a:ext uri="{FF2B5EF4-FFF2-40B4-BE49-F238E27FC236}">
                    <a16:creationId xmlns:a16="http://schemas.microsoft.com/office/drawing/2014/main" id="{0B21D056-72D8-41B5-858C-21A6DFAF1F4D}"/>
                  </a:ext>
                </a:extLst>
              </p:cNvPr>
              <p:cNvGrpSpPr/>
              <p:nvPr/>
            </p:nvGrpSpPr>
            <p:grpSpPr>
              <a:xfrm>
                <a:off x="562488" y="4427798"/>
                <a:ext cx="393046" cy="382846"/>
                <a:chOff x="5916675" y="927975"/>
                <a:chExt cx="516350" cy="502950"/>
              </a:xfrm>
              <a:solidFill>
                <a:schemeClr val="accent5"/>
              </a:solidFill>
            </p:grpSpPr>
            <p:sp>
              <p:nvSpPr>
                <p:cNvPr id="28" name="Shape 666">
                  <a:extLst>
                    <a:ext uri="{FF2B5EF4-FFF2-40B4-BE49-F238E27FC236}">
                      <a16:creationId xmlns:a16="http://schemas.microsoft.com/office/drawing/2014/main" id="{D8006196-8EA5-4754-A0DD-542F4FA430AC}"/>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667">
                  <a:extLst>
                    <a:ext uri="{FF2B5EF4-FFF2-40B4-BE49-F238E27FC236}">
                      <a16:creationId xmlns:a16="http://schemas.microsoft.com/office/drawing/2014/main" id="{36CDA8EA-6051-4DBB-9389-C71F21525152}"/>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TextBox 26">
                <a:extLst>
                  <a:ext uri="{FF2B5EF4-FFF2-40B4-BE49-F238E27FC236}">
                    <a16:creationId xmlns:a16="http://schemas.microsoft.com/office/drawing/2014/main" id="{95B49DDB-1C18-4B58-B092-E28DC8802110}"/>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4</a:t>
                </a:r>
              </a:p>
            </p:txBody>
          </p:sp>
        </p:grpSp>
        <p:grpSp>
          <p:nvGrpSpPr>
            <p:cNvPr id="30" name="Group 29">
              <a:extLst>
                <a:ext uri="{FF2B5EF4-FFF2-40B4-BE49-F238E27FC236}">
                  <a16:creationId xmlns:a16="http://schemas.microsoft.com/office/drawing/2014/main" id="{B9FFBEB2-0AE0-44D1-8472-CC7836BA2E7A}"/>
                </a:ext>
              </a:extLst>
            </p:cNvPr>
            <p:cNvGrpSpPr/>
            <p:nvPr/>
          </p:nvGrpSpPr>
          <p:grpSpPr>
            <a:xfrm>
              <a:off x="2368073" y="4429737"/>
              <a:ext cx="538716" cy="382846"/>
              <a:chOff x="489653" y="4427798"/>
              <a:chExt cx="538716" cy="382846"/>
            </a:xfrm>
          </p:grpSpPr>
          <p:grpSp>
            <p:nvGrpSpPr>
              <p:cNvPr id="31" name="Shape 665">
                <a:extLst>
                  <a:ext uri="{FF2B5EF4-FFF2-40B4-BE49-F238E27FC236}">
                    <a16:creationId xmlns:a16="http://schemas.microsoft.com/office/drawing/2014/main" id="{8094BCC2-9A0C-4974-9A1B-3D138D12A62D}"/>
                  </a:ext>
                </a:extLst>
              </p:cNvPr>
              <p:cNvGrpSpPr/>
              <p:nvPr/>
            </p:nvGrpSpPr>
            <p:grpSpPr>
              <a:xfrm>
                <a:off x="562488" y="4427798"/>
                <a:ext cx="393046" cy="382846"/>
                <a:chOff x="5916675" y="927975"/>
                <a:chExt cx="516350" cy="502950"/>
              </a:xfrm>
              <a:solidFill>
                <a:schemeClr val="accent5"/>
              </a:solidFill>
            </p:grpSpPr>
            <p:sp>
              <p:nvSpPr>
                <p:cNvPr id="33" name="Shape 666">
                  <a:extLst>
                    <a:ext uri="{FF2B5EF4-FFF2-40B4-BE49-F238E27FC236}">
                      <a16:creationId xmlns:a16="http://schemas.microsoft.com/office/drawing/2014/main" id="{08FE0376-5228-46B0-9AE0-E8C829960A77}"/>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67">
                  <a:extLst>
                    <a:ext uri="{FF2B5EF4-FFF2-40B4-BE49-F238E27FC236}">
                      <a16:creationId xmlns:a16="http://schemas.microsoft.com/office/drawing/2014/main" id="{2746FA95-6255-4CF4-88BA-F1AFA1626F14}"/>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 name="TextBox 31">
                <a:extLst>
                  <a:ext uri="{FF2B5EF4-FFF2-40B4-BE49-F238E27FC236}">
                    <a16:creationId xmlns:a16="http://schemas.microsoft.com/office/drawing/2014/main" id="{08B406A1-C39E-472A-AC5E-44517CB62146}"/>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5</a:t>
                </a:r>
              </a:p>
            </p:txBody>
          </p:sp>
        </p:grpSp>
        <p:grpSp>
          <p:nvGrpSpPr>
            <p:cNvPr id="35" name="Group 34">
              <a:extLst>
                <a:ext uri="{FF2B5EF4-FFF2-40B4-BE49-F238E27FC236}">
                  <a16:creationId xmlns:a16="http://schemas.microsoft.com/office/drawing/2014/main" id="{AB48D931-7ACC-4236-851D-4F30F4779553}"/>
                </a:ext>
              </a:extLst>
            </p:cNvPr>
            <p:cNvGrpSpPr/>
            <p:nvPr/>
          </p:nvGrpSpPr>
          <p:grpSpPr>
            <a:xfrm>
              <a:off x="3307283" y="4439571"/>
              <a:ext cx="538716" cy="382846"/>
              <a:chOff x="489653" y="4427798"/>
              <a:chExt cx="538716" cy="382846"/>
            </a:xfrm>
          </p:grpSpPr>
          <p:grpSp>
            <p:nvGrpSpPr>
              <p:cNvPr id="36" name="Shape 665">
                <a:extLst>
                  <a:ext uri="{FF2B5EF4-FFF2-40B4-BE49-F238E27FC236}">
                    <a16:creationId xmlns:a16="http://schemas.microsoft.com/office/drawing/2014/main" id="{BFE044B8-5C92-49F0-8C6B-2502CB97814B}"/>
                  </a:ext>
                </a:extLst>
              </p:cNvPr>
              <p:cNvGrpSpPr/>
              <p:nvPr/>
            </p:nvGrpSpPr>
            <p:grpSpPr>
              <a:xfrm>
                <a:off x="562488" y="4427798"/>
                <a:ext cx="393046" cy="382846"/>
                <a:chOff x="5916675" y="927975"/>
                <a:chExt cx="516350" cy="502950"/>
              </a:xfrm>
              <a:solidFill>
                <a:schemeClr val="accent5"/>
              </a:solidFill>
            </p:grpSpPr>
            <p:sp>
              <p:nvSpPr>
                <p:cNvPr id="38" name="Shape 666">
                  <a:extLst>
                    <a:ext uri="{FF2B5EF4-FFF2-40B4-BE49-F238E27FC236}">
                      <a16:creationId xmlns:a16="http://schemas.microsoft.com/office/drawing/2014/main" id="{187B1ADD-47EA-4EF8-AE1E-E3EB4FEF7F11}"/>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67">
                  <a:extLst>
                    <a:ext uri="{FF2B5EF4-FFF2-40B4-BE49-F238E27FC236}">
                      <a16:creationId xmlns:a16="http://schemas.microsoft.com/office/drawing/2014/main" id="{DCA91151-5ECC-4469-87F8-14FC414EDAAE}"/>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 name="TextBox 36">
                <a:extLst>
                  <a:ext uri="{FF2B5EF4-FFF2-40B4-BE49-F238E27FC236}">
                    <a16:creationId xmlns:a16="http://schemas.microsoft.com/office/drawing/2014/main" id="{24491378-AA7A-4282-AC2C-6D0C9DEFD854}"/>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6</a:t>
                </a:r>
              </a:p>
            </p:txBody>
          </p:sp>
        </p:grpSp>
        <p:grpSp>
          <p:nvGrpSpPr>
            <p:cNvPr id="40" name="Group 39">
              <a:extLst>
                <a:ext uri="{FF2B5EF4-FFF2-40B4-BE49-F238E27FC236}">
                  <a16:creationId xmlns:a16="http://schemas.microsoft.com/office/drawing/2014/main" id="{A0BD0CDB-4FE1-4C0A-9647-FF855E4D52D2}"/>
                </a:ext>
              </a:extLst>
            </p:cNvPr>
            <p:cNvGrpSpPr/>
            <p:nvPr/>
          </p:nvGrpSpPr>
          <p:grpSpPr>
            <a:xfrm>
              <a:off x="4246493" y="4443603"/>
              <a:ext cx="538716" cy="382846"/>
              <a:chOff x="489653" y="4427798"/>
              <a:chExt cx="538716" cy="382846"/>
            </a:xfrm>
          </p:grpSpPr>
          <p:grpSp>
            <p:nvGrpSpPr>
              <p:cNvPr id="41" name="Shape 665">
                <a:extLst>
                  <a:ext uri="{FF2B5EF4-FFF2-40B4-BE49-F238E27FC236}">
                    <a16:creationId xmlns:a16="http://schemas.microsoft.com/office/drawing/2014/main" id="{B48ADF05-9E9D-4AF2-99A9-C85D96D5FFBB}"/>
                  </a:ext>
                </a:extLst>
              </p:cNvPr>
              <p:cNvGrpSpPr/>
              <p:nvPr/>
            </p:nvGrpSpPr>
            <p:grpSpPr>
              <a:xfrm>
                <a:off x="562488" y="4427798"/>
                <a:ext cx="393046" cy="382846"/>
                <a:chOff x="5916675" y="927975"/>
                <a:chExt cx="516350" cy="502950"/>
              </a:xfrm>
              <a:solidFill>
                <a:schemeClr val="accent5"/>
              </a:solidFill>
            </p:grpSpPr>
            <p:sp>
              <p:nvSpPr>
                <p:cNvPr id="43" name="Shape 666">
                  <a:extLst>
                    <a:ext uri="{FF2B5EF4-FFF2-40B4-BE49-F238E27FC236}">
                      <a16:creationId xmlns:a16="http://schemas.microsoft.com/office/drawing/2014/main" id="{C4DCE805-EAF7-4638-B56F-EC7AA07D6608}"/>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667">
                  <a:extLst>
                    <a:ext uri="{FF2B5EF4-FFF2-40B4-BE49-F238E27FC236}">
                      <a16:creationId xmlns:a16="http://schemas.microsoft.com/office/drawing/2014/main" id="{5FC32E77-D3E3-478C-895C-CC510CED9EF3}"/>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TextBox 41">
                <a:extLst>
                  <a:ext uri="{FF2B5EF4-FFF2-40B4-BE49-F238E27FC236}">
                    <a16:creationId xmlns:a16="http://schemas.microsoft.com/office/drawing/2014/main" id="{EFC9AF55-DB0A-4103-8C64-841246190A9F}"/>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7</a:t>
                </a:r>
              </a:p>
            </p:txBody>
          </p:sp>
        </p:grpSp>
        <p:grpSp>
          <p:nvGrpSpPr>
            <p:cNvPr id="45" name="Group 44">
              <a:extLst>
                <a:ext uri="{FF2B5EF4-FFF2-40B4-BE49-F238E27FC236}">
                  <a16:creationId xmlns:a16="http://schemas.microsoft.com/office/drawing/2014/main" id="{6DE0DCA4-9B46-4170-93A3-A16430D63DB2}"/>
                </a:ext>
              </a:extLst>
            </p:cNvPr>
            <p:cNvGrpSpPr/>
            <p:nvPr/>
          </p:nvGrpSpPr>
          <p:grpSpPr>
            <a:xfrm>
              <a:off x="5185703" y="4439561"/>
              <a:ext cx="538716" cy="382846"/>
              <a:chOff x="489653" y="4427798"/>
              <a:chExt cx="538716" cy="382846"/>
            </a:xfrm>
          </p:grpSpPr>
          <p:grpSp>
            <p:nvGrpSpPr>
              <p:cNvPr id="46" name="Shape 665">
                <a:extLst>
                  <a:ext uri="{FF2B5EF4-FFF2-40B4-BE49-F238E27FC236}">
                    <a16:creationId xmlns:a16="http://schemas.microsoft.com/office/drawing/2014/main" id="{44B00D8C-F74F-46A7-A839-A10BDF3C3C22}"/>
                  </a:ext>
                </a:extLst>
              </p:cNvPr>
              <p:cNvGrpSpPr/>
              <p:nvPr/>
            </p:nvGrpSpPr>
            <p:grpSpPr>
              <a:xfrm>
                <a:off x="562488" y="4427798"/>
                <a:ext cx="393046" cy="382846"/>
                <a:chOff x="5916675" y="927975"/>
                <a:chExt cx="516350" cy="502950"/>
              </a:xfrm>
              <a:solidFill>
                <a:schemeClr val="accent5"/>
              </a:solidFill>
            </p:grpSpPr>
            <p:sp>
              <p:nvSpPr>
                <p:cNvPr id="48" name="Shape 666">
                  <a:extLst>
                    <a:ext uri="{FF2B5EF4-FFF2-40B4-BE49-F238E27FC236}">
                      <a16:creationId xmlns:a16="http://schemas.microsoft.com/office/drawing/2014/main" id="{FC4195E8-1401-4152-8451-07741079A6FD}"/>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667">
                  <a:extLst>
                    <a:ext uri="{FF2B5EF4-FFF2-40B4-BE49-F238E27FC236}">
                      <a16:creationId xmlns:a16="http://schemas.microsoft.com/office/drawing/2014/main" id="{4B7E1338-4A9E-4892-8ABD-45FB56C7BA60}"/>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TextBox 46">
                <a:extLst>
                  <a:ext uri="{FF2B5EF4-FFF2-40B4-BE49-F238E27FC236}">
                    <a16:creationId xmlns:a16="http://schemas.microsoft.com/office/drawing/2014/main" id="{5CC01AF8-A69E-477F-A9F6-1302DF569ED1}"/>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8</a:t>
                </a:r>
              </a:p>
            </p:txBody>
          </p:sp>
        </p:grpSp>
      </p:grpSp>
    </p:spTree>
    <p:extLst>
      <p:ext uri="{BB962C8B-B14F-4D97-AF65-F5344CB8AC3E}">
        <p14:creationId xmlns:p14="http://schemas.microsoft.com/office/powerpoint/2010/main" val="43226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Summary Statistics</a:t>
            </a:r>
          </a:p>
        </p:txBody>
      </p:sp>
      <p:grpSp>
        <p:nvGrpSpPr>
          <p:cNvPr id="10" name="Shape 719">
            <a:extLst>
              <a:ext uri="{FF2B5EF4-FFF2-40B4-BE49-F238E27FC236}">
                <a16:creationId xmlns:a16="http://schemas.microsoft.com/office/drawing/2014/main" id="{32E4D648-C83C-4C6C-9CFE-0919065A3680}"/>
              </a:ext>
            </a:extLst>
          </p:cNvPr>
          <p:cNvGrpSpPr/>
          <p:nvPr/>
        </p:nvGrpSpPr>
        <p:grpSpPr>
          <a:xfrm>
            <a:off x="624107" y="2127738"/>
            <a:ext cx="275326" cy="295707"/>
            <a:chOff x="616425" y="2329600"/>
            <a:chExt cx="361700" cy="388475"/>
          </a:xfrm>
        </p:grpSpPr>
        <p:sp>
          <p:nvSpPr>
            <p:cNvPr id="11" name="Shape 720">
              <a:extLst>
                <a:ext uri="{FF2B5EF4-FFF2-40B4-BE49-F238E27FC236}">
                  <a16:creationId xmlns:a16="http://schemas.microsoft.com/office/drawing/2014/main" id="{272C3326-07F9-42EF-92E4-EBA9BF71CF5A}"/>
                </a:ext>
              </a:extLst>
            </p:cNvPr>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721">
              <a:extLst>
                <a:ext uri="{FF2B5EF4-FFF2-40B4-BE49-F238E27FC236}">
                  <a16:creationId xmlns:a16="http://schemas.microsoft.com/office/drawing/2014/main" id="{C65CB31E-0B40-4077-9440-D79714E45847}"/>
                </a:ext>
              </a:extLst>
            </p:cNvPr>
            <p:cNvSpPr/>
            <p:nvPr/>
          </p:nvSpPr>
          <p:spPr>
            <a:xfrm>
              <a:off x="704725" y="2545750"/>
              <a:ext cx="185125" cy="25"/>
            </a:xfrm>
            <a:custGeom>
              <a:avLst/>
              <a:gdLst/>
              <a:ahLst/>
              <a:cxnLst/>
              <a:rect l="0" t="0" r="0" b="0"/>
              <a:pathLst>
                <a:path w="7405" h="1" fill="none" extrusionOk="0">
                  <a:moveTo>
                    <a:pt x="7404"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722">
              <a:extLst>
                <a:ext uri="{FF2B5EF4-FFF2-40B4-BE49-F238E27FC236}">
                  <a16:creationId xmlns:a16="http://schemas.microsoft.com/office/drawing/2014/main" id="{9F52FA9C-1C82-49DE-89D6-2D08E258D935}"/>
                </a:ext>
              </a:extLst>
            </p:cNvPr>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723">
              <a:extLst>
                <a:ext uri="{FF2B5EF4-FFF2-40B4-BE49-F238E27FC236}">
                  <a16:creationId xmlns:a16="http://schemas.microsoft.com/office/drawing/2014/main" id="{947C026F-5FE0-4C04-AA12-A96AB579EAF0}"/>
                </a:ext>
              </a:extLst>
            </p:cNvPr>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724">
              <a:extLst>
                <a:ext uri="{FF2B5EF4-FFF2-40B4-BE49-F238E27FC236}">
                  <a16:creationId xmlns:a16="http://schemas.microsoft.com/office/drawing/2014/main" id="{472228A3-FBDB-451E-81EC-680083274853}"/>
                </a:ext>
              </a:extLst>
            </p:cNvPr>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725">
              <a:extLst>
                <a:ext uri="{FF2B5EF4-FFF2-40B4-BE49-F238E27FC236}">
                  <a16:creationId xmlns:a16="http://schemas.microsoft.com/office/drawing/2014/main" id="{FB262DEE-92FA-40F8-BD54-29F215EE60CB}"/>
                </a:ext>
              </a:extLst>
            </p:cNvPr>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726">
              <a:extLst>
                <a:ext uri="{FF2B5EF4-FFF2-40B4-BE49-F238E27FC236}">
                  <a16:creationId xmlns:a16="http://schemas.microsoft.com/office/drawing/2014/main" id="{AFBDC962-200C-4431-BEB4-23232A06B693}"/>
                </a:ext>
              </a:extLst>
            </p:cNvPr>
            <p:cNvSpPr/>
            <p:nvPr/>
          </p:nvSpPr>
          <p:spPr>
            <a:xfrm>
              <a:off x="766825" y="2388050"/>
              <a:ext cx="60925" cy="25"/>
            </a:xfrm>
            <a:custGeom>
              <a:avLst/>
              <a:gdLst/>
              <a:ahLst/>
              <a:cxnLst/>
              <a:rect l="0" t="0" r="0" b="0"/>
              <a:pathLst>
                <a:path w="2437" h="1" fill="none" extrusionOk="0">
                  <a:moveTo>
                    <a:pt x="2436"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727">
              <a:extLst>
                <a:ext uri="{FF2B5EF4-FFF2-40B4-BE49-F238E27FC236}">
                  <a16:creationId xmlns:a16="http://schemas.microsoft.com/office/drawing/2014/main" id="{23C9F10B-696A-47FC-838C-A9C4A9FA9C57}"/>
                </a:ext>
              </a:extLst>
            </p:cNvPr>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9" name="Shape 357">
            <a:extLst>
              <a:ext uri="{FF2B5EF4-FFF2-40B4-BE49-F238E27FC236}">
                <a16:creationId xmlns:a16="http://schemas.microsoft.com/office/drawing/2014/main" id="{6A9798EA-8C78-4568-88F5-052F37CB7610}"/>
              </a:ext>
            </a:extLst>
          </p:cNvPr>
          <p:cNvGraphicFramePr/>
          <p:nvPr>
            <p:extLst>
              <p:ext uri="{D42A27DB-BD31-4B8C-83A1-F6EECF244321}">
                <p14:modId xmlns:p14="http://schemas.microsoft.com/office/powerpoint/2010/main" val="3092280508"/>
              </p:ext>
            </p:extLst>
          </p:nvPr>
        </p:nvGraphicFramePr>
        <p:xfrm>
          <a:off x="113413" y="725713"/>
          <a:ext cx="5859207" cy="3382431"/>
        </p:xfrm>
        <a:graphic>
          <a:graphicData uri="http://schemas.openxmlformats.org/drawingml/2006/table">
            <a:tbl>
              <a:tblPr>
                <a:noFill/>
                <a:tableStyleId>{42812D17-AB0A-4B6B-A460-908B6B71C7DA}</a:tableStyleId>
              </a:tblPr>
              <a:tblGrid>
                <a:gridCol w="496187">
                  <a:extLst>
                    <a:ext uri="{9D8B030D-6E8A-4147-A177-3AD203B41FA5}">
                      <a16:colId xmlns:a16="http://schemas.microsoft.com/office/drawing/2014/main" val="20000"/>
                    </a:ext>
                  </a:extLst>
                </a:gridCol>
                <a:gridCol w="1141228">
                  <a:extLst>
                    <a:ext uri="{9D8B030D-6E8A-4147-A177-3AD203B41FA5}">
                      <a16:colId xmlns:a16="http://schemas.microsoft.com/office/drawing/2014/main" val="20001"/>
                    </a:ext>
                  </a:extLst>
                </a:gridCol>
                <a:gridCol w="703632">
                  <a:extLst>
                    <a:ext uri="{9D8B030D-6E8A-4147-A177-3AD203B41FA5}">
                      <a16:colId xmlns:a16="http://schemas.microsoft.com/office/drawing/2014/main" val="20002"/>
                    </a:ext>
                  </a:extLst>
                </a:gridCol>
                <a:gridCol w="703632">
                  <a:extLst>
                    <a:ext uri="{9D8B030D-6E8A-4147-A177-3AD203B41FA5}">
                      <a16:colId xmlns:a16="http://schemas.microsoft.com/office/drawing/2014/main" val="20003"/>
                    </a:ext>
                  </a:extLst>
                </a:gridCol>
                <a:gridCol w="703632">
                  <a:extLst>
                    <a:ext uri="{9D8B030D-6E8A-4147-A177-3AD203B41FA5}">
                      <a16:colId xmlns:a16="http://schemas.microsoft.com/office/drawing/2014/main" val="3250162438"/>
                    </a:ext>
                  </a:extLst>
                </a:gridCol>
                <a:gridCol w="703632">
                  <a:extLst>
                    <a:ext uri="{9D8B030D-6E8A-4147-A177-3AD203B41FA5}">
                      <a16:colId xmlns:a16="http://schemas.microsoft.com/office/drawing/2014/main" val="802255054"/>
                    </a:ext>
                  </a:extLst>
                </a:gridCol>
                <a:gridCol w="703632">
                  <a:extLst>
                    <a:ext uri="{9D8B030D-6E8A-4147-A177-3AD203B41FA5}">
                      <a16:colId xmlns:a16="http://schemas.microsoft.com/office/drawing/2014/main" val="1980112777"/>
                    </a:ext>
                  </a:extLst>
                </a:gridCol>
                <a:gridCol w="703632">
                  <a:extLst>
                    <a:ext uri="{9D8B030D-6E8A-4147-A177-3AD203B41FA5}">
                      <a16:colId xmlns:a16="http://schemas.microsoft.com/office/drawing/2014/main" val="1989278043"/>
                    </a:ext>
                  </a:extLst>
                </a:gridCol>
              </a:tblGrid>
              <a:tr h="260187">
                <a:tc>
                  <a:txBody>
                    <a:bodyPr/>
                    <a:lstStyle/>
                    <a:p>
                      <a:pPr marL="0" lvl="0" indent="0">
                        <a:spcBef>
                          <a:spcPts val="0"/>
                        </a:spcBef>
                        <a:spcAft>
                          <a:spcPts val="0"/>
                        </a:spcAft>
                        <a:buNone/>
                      </a:pPr>
                      <a:r>
                        <a:rPr lang="en-US" sz="800" b="1" dirty="0">
                          <a:solidFill>
                            <a:schemeClr val="bg1"/>
                          </a:solidFill>
                          <a:latin typeface="Barlow Light"/>
                          <a:ea typeface="Barlow Light"/>
                          <a:cs typeface="Barlow Light"/>
                          <a:sym typeface="Barlow Light"/>
                        </a:rPr>
                        <a:t>Sl. No.</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Variable</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Min</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1</a:t>
                      </a:r>
                      <a:r>
                        <a:rPr lang="en-US" sz="800" b="1" baseline="30000" dirty="0">
                          <a:solidFill>
                            <a:schemeClr val="bg1"/>
                          </a:solidFill>
                          <a:latin typeface="Barlow Light"/>
                          <a:ea typeface="Barlow Light"/>
                          <a:cs typeface="Barlow Light"/>
                          <a:sym typeface="Barlow Light"/>
                        </a:rPr>
                        <a:t>st</a:t>
                      </a:r>
                      <a:r>
                        <a:rPr lang="en-US" sz="800" b="1" dirty="0">
                          <a:solidFill>
                            <a:schemeClr val="bg1"/>
                          </a:solidFill>
                          <a:latin typeface="Barlow Light"/>
                          <a:ea typeface="Barlow Light"/>
                          <a:cs typeface="Barlow Light"/>
                          <a:sym typeface="Barlow Light"/>
                        </a:rPr>
                        <a:t> Quartile</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Median</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Mean</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3</a:t>
                      </a:r>
                      <a:r>
                        <a:rPr lang="en-US" sz="800" b="1" baseline="30000" dirty="0">
                          <a:solidFill>
                            <a:schemeClr val="bg1"/>
                          </a:solidFill>
                          <a:latin typeface="Barlow Light"/>
                          <a:ea typeface="Barlow Light"/>
                          <a:cs typeface="Barlow Light"/>
                          <a:sym typeface="Barlow Light"/>
                        </a:rPr>
                        <a:t>rd</a:t>
                      </a:r>
                      <a:r>
                        <a:rPr lang="en-US" sz="800" b="1" dirty="0">
                          <a:solidFill>
                            <a:schemeClr val="bg1"/>
                          </a:solidFill>
                          <a:latin typeface="Barlow Light"/>
                          <a:ea typeface="Barlow Light"/>
                          <a:cs typeface="Barlow Light"/>
                          <a:sym typeface="Barlow Light"/>
                        </a:rPr>
                        <a:t> Quartile</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solidFill>
                      <a:schemeClr val="accent5"/>
                    </a:solidFill>
                  </a:tcPr>
                </a:tc>
                <a:tc>
                  <a:txBody>
                    <a:bodyPr/>
                    <a:lstStyle/>
                    <a:p>
                      <a:pPr marL="0" lvl="0" indent="0" algn="ctr">
                        <a:spcBef>
                          <a:spcPts val="0"/>
                        </a:spcBef>
                        <a:spcAft>
                          <a:spcPts val="0"/>
                        </a:spcAft>
                        <a:buNone/>
                      </a:pPr>
                      <a:r>
                        <a:rPr lang="en-US" sz="800" b="1" dirty="0">
                          <a:solidFill>
                            <a:schemeClr val="bg1"/>
                          </a:solidFill>
                          <a:latin typeface="Barlow Light"/>
                          <a:ea typeface="Barlow Light"/>
                          <a:cs typeface="Barlow Light"/>
                          <a:sym typeface="Barlow Light"/>
                        </a:rPr>
                        <a:t>Max</a:t>
                      </a:r>
                      <a:endParaRPr sz="800" b="1" dirty="0">
                        <a:solidFill>
                          <a:schemeClr val="bg1"/>
                        </a:solidFill>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60187">
                <a:tc>
                  <a:txBody>
                    <a:bodyPr/>
                    <a:lstStyle/>
                    <a:p>
                      <a:pPr marL="0" lvl="0" indent="0" algn="r">
                        <a:spcBef>
                          <a:spcPts val="0"/>
                        </a:spcBef>
                        <a:spcAft>
                          <a:spcPts val="0"/>
                        </a:spcAft>
                        <a:buNone/>
                      </a:pPr>
                      <a:r>
                        <a:rPr lang="en" sz="800" dirty="0">
                          <a:latin typeface="Barlow Light"/>
                          <a:ea typeface="Barlow Light"/>
                          <a:cs typeface="Barlow Light"/>
                          <a:sym typeface="Barlow Light"/>
                        </a:rPr>
                        <a:t>1.</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Fixed Acidity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4.6</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7.1</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7.9</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8.32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9.2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15.9</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260187">
                <a:tc>
                  <a:txBody>
                    <a:bodyPr/>
                    <a:lstStyle/>
                    <a:p>
                      <a:pPr marL="0" lvl="0" indent="0" algn="r">
                        <a:spcBef>
                          <a:spcPts val="0"/>
                        </a:spcBef>
                        <a:spcAft>
                          <a:spcPts val="0"/>
                        </a:spcAft>
                        <a:buNone/>
                      </a:pPr>
                      <a:r>
                        <a:rPr lang="en" sz="800" dirty="0">
                          <a:latin typeface="Barlow Light"/>
                          <a:ea typeface="Barlow Light"/>
                          <a:cs typeface="Barlow Light"/>
                          <a:sym typeface="Barlow Light"/>
                        </a:rPr>
                        <a:t>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Volatile Acidity</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spcBef>
                          <a:spcPts val="0"/>
                        </a:spcBef>
                        <a:spcAft>
                          <a:spcPts val="0"/>
                        </a:spcAft>
                        <a:buNone/>
                      </a:pPr>
                      <a:r>
                        <a:rPr lang="en-US" sz="800" dirty="0">
                          <a:latin typeface="Barlow Light"/>
                          <a:ea typeface="Barlow Light"/>
                          <a:cs typeface="Barlow Light"/>
                          <a:sym typeface="Barlow Light"/>
                        </a:rPr>
                        <a:t>0.12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0.39</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0.52</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0.5278</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0.64</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1.58</a:t>
                      </a: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260187">
                <a:tc>
                  <a:txBody>
                    <a:bodyPr/>
                    <a:lstStyle/>
                    <a:p>
                      <a:pPr marL="0" lvl="0" indent="0" algn="r" rtl="0">
                        <a:spcBef>
                          <a:spcPts val="0"/>
                        </a:spcBef>
                        <a:spcAft>
                          <a:spcPts val="0"/>
                        </a:spcAft>
                        <a:buNone/>
                      </a:pPr>
                      <a:r>
                        <a:rPr lang="en" sz="800" dirty="0">
                          <a:latin typeface="Barlow Light"/>
                          <a:ea typeface="Barlow Light"/>
                          <a:cs typeface="Barlow Light"/>
                          <a:sym typeface="Barlow Light"/>
                        </a:rPr>
                        <a:t>3.</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Citric Acid</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0</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0.09</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0.26</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0.271</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0.42</a:t>
                      </a:r>
                    </a:p>
                  </a:txBody>
                  <a:tcPr marL="91425" marR="91425" marT="68575" marB="68575" anchor="ctr">
                    <a:lnL w="9525" cap="flat" cmpd="sng">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a:t>
                      </a: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3"/>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4.</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Residual Sugar</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0.9</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1.9</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2.2</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2.539</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2.6</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15.5</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165583762"/>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5.</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Chlorides</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0.012</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0.07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0.079</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0.08747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0.09</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0.611</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60554676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6.</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Free Sulfur Dioxide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14</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15.87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21</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72</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3844002849"/>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7.</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Total Sulfur Dioxide</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6</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22</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38</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46.47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62</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289</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69098143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8.</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Density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0.9901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0.9956</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0.9968</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0.9967</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0.9978</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1.0037</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942215068"/>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9.</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pH</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2.74</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3.21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3.31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3.311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3.4</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4.01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922239737"/>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10.</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Sulphates</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0.33</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0.55</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0.62</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0.6581</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0.73</a:t>
                      </a: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Barlow Light"/>
                          <a:ea typeface="Barlow Light"/>
                          <a:cs typeface="Barlow Light"/>
                          <a:sym typeface="Barlow Light"/>
                        </a:rPr>
                        <a:t>2</a:t>
                      </a: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3197906564"/>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11.</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Alcohol</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8.4</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9.5</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10.2</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10.42</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11.1</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14.9</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2341630128"/>
                  </a:ext>
                </a:extLst>
              </a:tr>
              <a:tr h="260187">
                <a:tc>
                  <a:txBody>
                    <a:bodyPr/>
                    <a:lstStyle/>
                    <a:p>
                      <a:pPr marL="0" lvl="0" indent="0" algn="r" rtl="0">
                        <a:spcBef>
                          <a:spcPts val="0"/>
                        </a:spcBef>
                        <a:spcAft>
                          <a:spcPts val="0"/>
                        </a:spcAft>
                        <a:buNone/>
                      </a:pPr>
                      <a:r>
                        <a:rPr lang="en-US" sz="800" dirty="0">
                          <a:latin typeface="Barlow Light"/>
                          <a:ea typeface="Barlow Light"/>
                          <a:cs typeface="Barlow Light"/>
                          <a:sym typeface="Barlow Light"/>
                        </a:rPr>
                        <a:t>12.</a:t>
                      </a:r>
                      <a:endParaRPr sz="800" dirty="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Quality</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3</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5</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6</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5.636</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6</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lgn="ctr">
                      <a:solidFill>
                        <a:srgbClr val="A5B0FE"/>
                      </a:solidFill>
                      <a:prstDash val="dash"/>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latin typeface="Barlow Light"/>
                          <a:ea typeface="Barlow Light"/>
                          <a:cs typeface="Barlow Light"/>
                          <a:sym typeface="Barlow Light"/>
                        </a:rPr>
                        <a:t>8</a:t>
                      </a:r>
                      <a:endParaRPr sz="800" dirty="0">
                        <a:latin typeface="Barlow Light"/>
                        <a:ea typeface="Barlow Light"/>
                        <a:cs typeface="Barlow Light"/>
                        <a:sym typeface="Barlow Light"/>
                      </a:endParaRPr>
                    </a:p>
                  </a:txBody>
                  <a:tcPr marL="91425" marR="91425" marT="68575" marB="68575"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836130998"/>
                  </a:ext>
                </a:extLst>
              </a:tr>
            </a:tbl>
          </a:graphicData>
        </a:graphic>
      </p:graphicFrame>
      <p:grpSp>
        <p:nvGrpSpPr>
          <p:cNvPr id="50" name="Group 49">
            <a:extLst>
              <a:ext uri="{FF2B5EF4-FFF2-40B4-BE49-F238E27FC236}">
                <a16:creationId xmlns:a16="http://schemas.microsoft.com/office/drawing/2014/main" id="{3FAAFEDE-0AAE-419D-BFC5-C095E036D8AC}"/>
              </a:ext>
            </a:extLst>
          </p:cNvPr>
          <p:cNvGrpSpPr/>
          <p:nvPr/>
        </p:nvGrpSpPr>
        <p:grpSpPr>
          <a:xfrm>
            <a:off x="411685" y="4427798"/>
            <a:ext cx="5234766" cy="398651"/>
            <a:chOff x="489653" y="4427798"/>
            <a:chExt cx="5234766" cy="398651"/>
          </a:xfrm>
        </p:grpSpPr>
        <p:grpSp>
          <p:nvGrpSpPr>
            <p:cNvPr id="24" name="Group 23">
              <a:extLst>
                <a:ext uri="{FF2B5EF4-FFF2-40B4-BE49-F238E27FC236}">
                  <a16:creationId xmlns:a16="http://schemas.microsoft.com/office/drawing/2014/main" id="{AA1D7FF5-AACC-42B6-A062-708887BA4375}"/>
                </a:ext>
              </a:extLst>
            </p:cNvPr>
            <p:cNvGrpSpPr/>
            <p:nvPr/>
          </p:nvGrpSpPr>
          <p:grpSpPr>
            <a:xfrm>
              <a:off x="489653" y="4427798"/>
              <a:ext cx="538716" cy="382846"/>
              <a:chOff x="489653" y="4427798"/>
              <a:chExt cx="538716" cy="382846"/>
            </a:xfrm>
          </p:grpSpPr>
          <p:grpSp>
            <p:nvGrpSpPr>
              <p:cNvPr id="20" name="Shape 665">
                <a:extLst>
                  <a:ext uri="{FF2B5EF4-FFF2-40B4-BE49-F238E27FC236}">
                    <a16:creationId xmlns:a16="http://schemas.microsoft.com/office/drawing/2014/main" id="{7F70ECF7-0BDD-49DC-89D5-C1497E14B253}"/>
                  </a:ext>
                </a:extLst>
              </p:cNvPr>
              <p:cNvGrpSpPr/>
              <p:nvPr/>
            </p:nvGrpSpPr>
            <p:grpSpPr>
              <a:xfrm>
                <a:off x="562488" y="4427798"/>
                <a:ext cx="393046" cy="382846"/>
                <a:chOff x="5916675" y="927975"/>
                <a:chExt cx="516350" cy="502950"/>
              </a:xfrm>
              <a:solidFill>
                <a:schemeClr val="accent5"/>
              </a:solidFill>
            </p:grpSpPr>
            <p:sp>
              <p:nvSpPr>
                <p:cNvPr id="21" name="Shape 666">
                  <a:extLst>
                    <a:ext uri="{FF2B5EF4-FFF2-40B4-BE49-F238E27FC236}">
                      <a16:creationId xmlns:a16="http://schemas.microsoft.com/office/drawing/2014/main" id="{BC7F5C09-D25B-4DF5-9406-43B977030619}"/>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67">
                  <a:extLst>
                    <a:ext uri="{FF2B5EF4-FFF2-40B4-BE49-F238E27FC236}">
                      <a16:creationId xmlns:a16="http://schemas.microsoft.com/office/drawing/2014/main" id="{0847C905-BD96-4019-A93D-585A4EF92DD3}"/>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TextBox 22">
                <a:extLst>
                  <a:ext uri="{FF2B5EF4-FFF2-40B4-BE49-F238E27FC236}">
                    <a16:creationId xmlns:a16="http://schemas.microsoft.com/office/drawing/2014/main" id="{49A5DE0E-E704-4125-861C-9EDC3931E425}"/>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3</a:t>
                </a:r>
              </a:p>
            </p:txBody>
          </p:sp>
        </p:grpSp>
        <p:grpSp>
          <p:nvGrpSpPr>
            <p:cNvPr id="25" name="Group 24">
              <a:extLst>
                <a:ext uri="{FF2B5EF4-FFF2-40B4-BE49-F238E27FC236}">
                  <a16:creationId xmlns:a16="http://schemas.microsoft.com/office/drawing/2014/main" id="{5DFD3837-1A00-45A6-84CF-0589DE0F1481}"/>
                </a:ext>
              </a:extLst>
            </p:cNvPr>
            <p:cNvGrpSpPr/>
            <p:nvPr/>
          </p:nvGrpSpPr>
          <p:grpSpPr>
            <a:xfrm>
              <a:off x="1428863" y="4439571"/>
              <a:ext cx="538716" cy="382846"/>
              <a:chOff x="489653" y="4427798"/>
              <a:chExt cx="538716" cy="382846"/>
            </a:xfrm>
          </p:grpSpPr>
          <p:grpSp>
            <p:nvGrpSpPr>
              <p:cNvPr id="26" name="Shape 665">
                <a:extLst>
                  <a:ext uri="{FF2B5EF4-FFF2-40B4-BE49-F238E27FC236}">
                    <a16:creationId xmlns:a16="http://schemas.microsoft.com/office/drawing/2014/main" id="{0B21D056-72D8-41B5-858C-21A6DFAF1F4D}"/>
                  </a:ext>
                </a:extLst>
              </p:cNvPr>
              <p:cNvGrpSpPr/>
              <p:nvPr/>
            </p:nvGrpSpPr>
            <p:grpSpPr>
              <a:xfrm>
                <a:off x="562488" y="4427798"/>
                <a:ext cx="393046" cy="382846"/>
                <a:chOff x="5916675" y="927975"/>
                <a:chExt cx="516350" cy="502950"/>
              </a:xfrm>
              <a:solidFill>
                <a:schemeClr val="accent5"/>
              </a:solidFill>
            </p:grpSpPr>
            <p:sp>
              <p:nvSpPr>
                <p:cNvPr id="28" name="Shape 666">
                  <a:extLst>
                    <a:ext uri="{FF2B5EF4-FFF2-40B4-BE49-F238E27FC236}">
                      <a16:creationId xmlns:a16="http://schemas.microsoft.com/office/drawing/2014/main" id="{D8006196-8EA5-4754-A0DD-542F4FA430AC}"/>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667">
                  <a:extLst>
                    <a:ext uri="{FF2B5EF4-FFF2-40B4-BE49-F238E27FC236}">
                      <a16:creationId xmlns:a16="http://schemas.microsoft.com/office/drawing/2014/main" id="{36CDA8EA-6051-4DBB-9389-C71F21525152}"/>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TextBox 26">
                <a:extLst>
                  <a:ext uri="{FF2B5EF4-FFF2-40B4-BE49-F238E27FC236}">
                    <a16:creationId xmlns:a16="http://schemas.microsoft.com/office/drawing/2014/main" id="{95B49DDB-1C18-4B58-B092-E28DC8802110}"/>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4</a:t>
                </a:r>
              </a:p>
            </p:txBody>
          </p:sp>
        </p:grpSp>
        <p:grpSp>
          <p:nvGrpSpPr>
            <p:cNvPr id="30" name="Group 29">
              <a:extLst>
                <a:ext uri="{FF2B5EF4-FFF2-40B4-BE49-F238E27FC236}">
                  <a16:creationId xmlns:a16="http://schemas.microsoft.com/office/drawing/2014/main" id="{B9FFBEB2-0AE0-44D1-8472-CC7836BA2E7A}"/>
                </a:ext>
              </a:extLst>
            </p:cNvPr>
            <p:cNvGrpSpPr/>
            <p:nvPr/>
          </p:nvGrpSpPr>
          <p:grpSpPr>
            <a:xfrm>
              <a:off x="2368073" y="4429737"/>
              <a:ext cx="538716" cy="382846"/>
              <a:chOff x="489653" y="4427798"/>
              <a:chExt cx="538716" cy="382846"/>
            </a:xfrm>
          </p:grpSpPr>
          <p:grpSp>
            <p:nvGrpSpPr>
              <p:cNvPr id="31" name="Shape 665">
                <a:extLst>
                  <a:ext uri="{FF2B5EF4-FFF2-40B4-BE49-F238E27FC236}">
                    <a16:creationId xmlns:a16="http://schemas.microsoft.com/office/drawing/2014/main" id="{8094BCC2-9A0C-4974-9A1B-3D138D12A62D}"/>
                  </a:ext>
                </a:extLst>
              </p:cNvPr>
              <p:cNvGrpSpPr/>
              <p:nvPr/>
            </p:nvGrpSpPr>
            <p:grpSpPr>
              <a:xfrm>
                <a:off x="562488" y="4427798"/>
                <a:ext cx="393046" cy="382846"/>
                <a:chOff x="5916675" y="927975"/>
                <a:chExt cx="516350" cy="502950"/>
              </a:xfrm>
              <a:solidFill>
                <a:schemeClr val="accent5"/>
              </a:solidFill>
            </p:grpSpPr>
            <p:sp>
              <p:nvSpPr>
                <p:cNvPr id="33" name="Shape 666">
                  <a:extLst>
                    <a:ext uri="{FF2B5EF4-FFF2-40B4-BE49-F238E27FC236}">
                      <a16:creationId xmlns:a16="http://schemas.microsoft.com/office/drawing/2014/main" id="{08FE0376-5228-46B0-9AE0-E8C829960A77}"/>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67">
                  <a:extLst>
                    <a:ext uri="{FF2B5EF4-FFF2-40B4-BE49-F238E27FC236}">
                      <a16:creationId xmlns:a16="http://schemas.microsoft.com/office/drawing/2014/main" id="{2746FA95-6255-4CF4-88BA-F1AFA1626F14}"/>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 name="TextBox 31">
                <a:extLst>
                  <a:ext uri="{FF2B5EF4-FFF2-40B4-BE49-F238E27FC236}">
                    <a16:creationId xmlns:a16="http://schemas.microsoft.com/office/drawing/2014/main" id="{08B406A1-C39E-472A-AC5E-44517CB62146}"/>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5</a:t>
                </a:r>
              </a:p>
            </p:txBody>
          </p:sp>
        </p:grpSp>
        <p:grpSp>
          <p:nvGrpSpPr>
            <p:cNvPr id="35" name="Group 34">
              <a:extLst>
                <a:ext uri="{FF2B5EF4-FFF2-40B4-BE49-F238E27FC236}">
                  <a16:creationId xmlns:a16="http://schemas.microsoft.com/office/drawing/2014/main" id="{AB48D931-7ACC-4236-851D-4F30F4779553}"/>
                </a:ext>
              </a:extLst>
            </p:cNvPr>
            <p:cNvGrpSpPr/>
            <p:nvPr/>
          </p:nvGrpSpPr>
          <p:grpSpPr>
            <a:xfrm>
              <a:off x="3307283" y="4439571"/>
              <a:ext cx="538716" cy="382846"/>
              <a:chOff x="489653" y="4427798"/>
              <a:chExt cx="538716" cy="382846"/>
            </a:xfrm>
          </p:grpSpPr>
          <p:grpSp>
            <p:nvGrpSpPr>
              <p:cNvPr id="36" name="Shape 665">
                <a:extLst>
                  <a:ext uri="{FF2B5EF4-FFF2-40B4-BE49-F238E27FC236}">
                    <a16:creationId xmlns:a16="http://schemas.microsoft.com/office/drawing/2014/main" id="{BFE044B8-5C92-49F0-8C6B-2502CB97814B}"/>
                  </a:ext>
                </a:extLst>
              </p:cNvPr>
              <p:cNvGrpSpPr/>
              <p:nvPr/>
            </p:nvGrpSpPr>
            <p:grpSpPr>
              <a:xfrm>
                <a:off x="562488" y="4427798"/>
                <a:ext cx="393046" cy="382846"/>
                <a:chOff x="5916675" y="927975"/>
                <a:chExt cx="516350" cy="502950"/>
              </a:xfrm>
              <a:solidFill>
                <a:schemeClr val="accent5"/>
              </a:solidFill>
            </p:grpSpPr>
            <p:sp>
              <p:nvSpPr>
                <p:cNvPr id="38" name="Shape 666">
                  <a:extLst>
                    <a:ext uri="{FF2B5EF4-FFF2-40B4-BE49-F238E27FC236}">
                      <a16:creationId xmlns:a16="http://schemas.microsoft.com/office/drawing/2014/main" id="{187B1ADD-47EA-4EF8-AE1E-E3EB4FEF7F11}"/>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67">
                  <a:extLst>
                    <a:ext uri="{FF2B5EF4-FFF2-40B4-BE49-F238E27FC236}">
                      <a16:creationId xmlns:a16="http://schemas.microsoft.com/office/drawing/2014/main" id="{DCA91151-5ECC-4469-87F8-14FC414EDAAE}"/>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7" name="TextBox 36">
                <a:extLst>
                  <a:ext uri="{FF2B5EF4-FFF2-40B4-BE49-F238E27FC236}">
                    <a16:creationId xmlns:a16="http://schemas.microsoft.com/office/drawing/2014/main" id="{24491378-AA7A-4282-AC2C-6D0C9DEFD854}"/>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6</a:t>
                </a:r>
              </a:p>
            </p:txBody>
          </p:sp>
        </p:grpSp>
        <p:grpSp>
          <p:nvGrpSpPr>
            <p:cNvPr id="40" name="Group 39">
              <a:extLst>
                <a:ext uri="{FF2B5EF4-FFF2-40B4-BE49-F238E27FC236}">
                  <a16:creationId xmlns:a16="http://schemas.microsoft.com/office/drawing/2014/main" id="{A0BD0CDB-4FE1-4C0A-9647-FF855E4D52D2}"/>
                </a:ext>
              </a:extLst>
            </p:cNvPr>
            <p:cNvGrpSpPr/>
            <p:nvPr/>
          </p:nvGrpSpPr>
          <p:grpSpPr>
            <a:xfrm>
              <a:off x="4246493" y="4443603"/>
              <a:ext cx="538716" cy="382846"/>
              <a:chOff x="489653" y="4427798"/>
              <a:chExt cx="538716" cy="382846"/>
            </a:xfrm>
          </p:grpSpPr>
          <p:grpSp>
            <p:nvGrpSpPr>
              <p:cNvPr id="41" name="Shape 665">
                <a:extLst>
                  <a:ext uri="{FF2B5EF4-FFF2-40B4-BE49-F238E27FC236}">
                    <a16:creationId xmlns:a16="http://schemas.microsoft.com/office/drawing/2014/main" id="{B48ADF05-9E9D-4AF2-99A9-C85D96D5FFBB}"/>
                  </a:ext>
                </a:extLst>
              </p:cNvPr>
              <p:cNvGrpSpPr/>
              <p:nvPr/>
            </p:nvGrpSpPr>
            <p:grpSpPr>
              <a:xfrm>
                <a:off x="562488" y="4427798"/>
                <a:ext cx="393046" cy="382846"/>
                <a:chOff x="5916675" y="927975"/>
                <a:chExt cx="516350" cy="502950"/>
              </a:xfrm>
              <a:solidFill>
                <a:schemeClr val="accent5"/>
              </a:solidFill>
            </p:grpSpPr>
            <p:sp>
              <p:nvSpPr>
                <p:cNvPr id="43" name="Shape 666">
                  <a:extLst>
                    <a:ext uri="{FF2B5EF4-FFF2-40B4-BE49-F238E27FC236}">
                      <a16:creationId xmlns:a16="http://schemas.microsoft.com/office/drawing/2014/main" id="{C4DCE805-EAF7-4638-B56F-EC7AA07D6608}"/>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667">
                  <a:extLst>
                    <a:ext uri="{FF2B5EF4-FFF2-40B4-BE49-F238E27FC236}">
                      <a16:creationId xmlns:a16="http://schemas.microsoft.com/office/drawing/2014/main" id="{5FC32E77-D3E3-478C-895C-CC510CED9EF3}"/>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TextBox 41">
                <a:extLst>
                  <a:ext uri="{FF2B5EF4-FFF2-40B4-BE49-F238E27FC236}">
                    <a16:creationId xmlns:a16="http://schemas.microsoft.com/office/drawing/2014/main" id="{EFC9AF55-DB0A-4103-8C64-841246190A9F}"/>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7</a:t>
                </a:r>
              </a:p>
            </p:txBody>
          </p:sp>
        </p:grpSp>
        <p:grpSp>
          <p:nvGrpSpPr>
            <p:cNvPr id="45" name="Group 44">
              <a:extLst>
                <a:ext uri="{FF2B5EF4-FFF2-40B4-BE49-F238E27FC236}">
                  <a16:creationId xmlns:a16="http://schemas.microsoft.com/office/drawing/2014/main" id="{6DE0DCA4-9B46-4170-93A3-A16430D63DB2}"/>
                </a:ext>
              </a:extLst>
            </p:cNvPr>
            <p:cNvGrpSpPr/>
            <p:nvPr/>
          </p:nvGrpSpPr>
          <p:grpSpPr>
            <a:xfrm>
              <a:off x="5185703" y="4439561"/>
              <a:ext cx="538716" cy="382846"/>
              <a:chOff x="489653" y="4427798"/>
              <a:chExt cx="538716" cy="382846"/>
            </a:xfrm>
          </p:grpSpPr>
          <p:grpSp>
            <p:nvGrpSpPr>
              <p:cNvPr id="46" name="Shape 665">
                <a:extLst>
                  <a:ext uri="{FF2B5EF4-FFF2-40B4-BE49-F238E27FC236}">
                    <a16:creationId xmlns:a16="http://schemas.microsoft.com/office/drawing/2014/main" id="{44B00D8C-F74F-46A7-A839-A10BDF3C3C22}"/>
                  </a:ext>
                </a:extLst>
              </p:cNvPr>
              <p:cNvGrpSpPr/>
              <p:nvPr/>
            </p:nvGrpSpPr>
            <p:grpSpPr>
              <a:xfrm>
                <a:off x="562488" y="4427798"/>
                <a:ext cx="393046" cy="382846"/>
                <a:chOff x="5916675" y="927975"/>
                <a:chExt cx="516350" cy="502950"/>
              </a:xfrm>
              <a:solidFill>
                <a:schemeClr val="accent5"/>
              </a:solidFill>
            </p:grpSpPr>
            <p:sp>
              <p:nvSpPr>
                <p:cNvPr id="48" name="Shape 666">
                  <a:extLst>
                    <a:ext uri="{FF2B5EF4-FFF2-40B4-BE49-F238E27FC236}">
                      <a16:creationId xmlns:a16="http://schemas.microsoft.com/office/drawing/2014/main" id="{FC4195E8-1401-4152-8451-07741079A6FD}"/>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667">
                  <a:extLst>
                    <a:ext uri="{FF2B5EF4-FFF2-40B4-BE49-F238E27FC236}">
                      <a16:creationId xmlns:a16="http://schemas.microsoft.com/office/drawing/2014/main" id="{4B7E1338-4A9E-4892-8ABD-45FB56C7BA60}"/>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grp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TextBox 46">
                <a:extLst>
                  <a:ext uri="{FF2B5EF4-FFF2-40B4-BE49-F238E27FC236}">
                    <a16:creationId xmlns:a16="http://schemas.microsoft.com/office/drawing/2014/main" id="{5CC01AF8-A69E-477F-A9F6-1302DF569ED1}"/>
                  </a:ext>
                </a:extLst>
              </p:cNvPr>
              <p:cNvSpPr txBox="1"/>
              <p:nvPr/>
            </p:nvSpPr>
            <p:spPr>
              <a:xfrm>
                <a:off x="489653" y="4477106"/>
                <a:ext cx="538716" cy="307777"/>
              </a:xfrm>
              <a:prstGeom prst="rect">
                <a:avLst/>
              </a:prstGeom>
              <a:noFill/>
            </p:spPr>
            <p:txBody>
              <a:bodyPr wrap="square" rtlCol="0" anchor="ctr">
                <a:spAutoFit/>
              </a:bodyPr>
              <a:lstStyle/>
              <a:p>
                <a:pPr algn="ctr"/>
                <a:r>
                  <a:rPr lang="en-US" dirty="0">
                    <a:solidFill>
                      <a:schemeClr val="accent5"/>
                    </a:solidFill>
                    <a:latin typeface="Segoe UI" panose="020B0502040204020203" pitchFamily="34" charset="0"/>
                    <a:cs typeface="Segoe UI" panose="020B0502040204020203" pitchFamily="34" charset="0"/>
                  </a:rPr>
                  <a:t>8</a:t>
                </a:r>
              </a:p>
            </p:txBody>
          </p:sp>
        </p:grpSp>
      </p:grpSp>
    </p:spTree>
    <p:extLst>
      <p:ext uri="{BB962C8B-B14F-4D97-AF65-F5344CB8AC3E}">
        <p14:creationId xmlns:p14="http://schemas.microsoft.com/office/powerpoint/2010/main" val="245422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B1BCE-53CA-466E-85F8-9CAEC5C256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8" name="TextBox 7">
            <a:extLst>
              <a:ext uri="{FF2B5EF4-FFF2-40B4-BE49-F238E27FC236}">
                <a16:creationId xmlns:a16="http://schemas.microsoft.com/office/drawing/2014/main" id="{902437AC-06C4-43D7-AAFE-99853F01C946}"/>
              </a:ext>
            </a:extLst>
          </p:cNvPr>
          <p:cNvSpPr txBox="1"/>
          <p:nvPr/>
        </p:nvSpPr>
        <p:spPr>
          <a:xfrm>
            <a:off x="0" y="198471"/>
            <a:ext cx="6096000" cy="400110"/>
          </a:xfrm>
          <a:prstGeom prst="rect">
            <a:avLst/>
          </a:prstGeom>
          <a:noFill/>
        </p:spPr>
        <p:txBody>
          <a:bodyPr wrap="square" rtlCol="0">
            <a:spAutoFit/>
          </a:bodyPr>
          <a:lstStyle/>
          <a:p>
            <a:pPr algn="ctr"/>
            <a:r>
              <a:rPr lang="en-US" sz="2000" dirty="0">
                <a:solidFill>
                  <a:schemeClr val="accent5"/>
                </a:solidFill>
                <a:latin typeface="Segoe UI" panose="020B0502040204020203" pitchFamily="34" charset="0"/>
                <a:cs typeface="Segoe UI" panose="020B0502040204020203" pitchFamily="34" charset="0"/>
              </a:rPr>
              <a:t>EDA for Regression</a:t>
            </a:r>
          </a:p>
        </p:txBody>
      </p:sp>
      <p:grpSp>
        <p:nvGrpSpPr>
          <p:cNvPr id="9" name="Group 8">
            <a:extLst>
              <a:ext uri="{FF2B5EF4-FFF2-40B4-BE49-F238E27FC236}">
                <a16:creationId xmlns:a16="http://schemas.microsoft.com/office/drawing/2014/main" id="{FB5353AF-84CA-4DE7-AC47-0744FC0CD654}"/>
              </a:ext>
            </a:extLst>
          </p:cNvPr>
          <p:cNvGrpSpPr/>
          <p:nvPr/>
        </p:nvGrpSpPr>
        <p:grpSpPr>
          <a:xfrm>
            <a:off x="120812" y="770920"/>
            <a:ext cx="5807188" cy="2534479"/>
            <a:chOff x="120812" y="941039"/>
            <a:chExt cx="5807188" cy="2534479"/>
          </a:xfrm>
        </p:grpSpPr>
        <p:pic>
          <p:nvPicPr>
            <p:cNvPr id="4" name="Picture 3">
              <a:extLst>
                <a:ext uri="{FF2B5EF4-FFF2-40B4-BE49-F238E27FC236}">
                  <a16:creationId xmlns:a16="http://schemas.microsoft.com/office/drawing/2014/main" id="{2122E868-8AA5-4E69-835E-B48DD3DEB0D8}"/>
                </a:ext>
              </a:extLst>
            </p:cNvPr>
            <p:cNvPicPr>
              <a:picLocks noChangeAspect="1"/>
            </p:cNvPicPr>
            <p:nvPr/>
          </p:nvPicPr>
          <p:blipFill>
            <a:blip r:embed="rId2"/>
            <a:stretch>
              <a:fillRect/>
            </a:stretch>
          </p:blipFill>
          <p:spPr>
            <a:xfrm>
              <a:off x="120812" y="941039"/>
              <a:ext cx="2927188" cy="2534479"/>
            </a:xfrm>
            <a:prstGeom prst="rect">
              <a:avLst/>
            </a:prstGeom>
            <a:ln>
              <a:solidFill>
                <a:schemeClr val="accent5"/>
              </a:solidFill>
            </a:ln>
          </p:spPr>
        </p:pic>
        <p:pic>
          <p:nvPicPr>
            <p:cNvPr id="7" name="Picture 6">
              <a:extLst>
                <a:ext uri="{FF2B5EF4-FFF2-40B4-BE49-F238E27FC236}">
                  <a16:creationId xmlns:a16="http://schemas.microsoft.com/office/drawing/2014/main" id="{F509974C-56DB-4ABB-A116-016D3DE4F786}"/>
                </a:ext>
              </a:extLst>
            </p:cNvPr>
            <p:cNvPicPr>
              <a:picLocks noChangeAspect="1"/>
            </p:cNvPicPr>
            <p:nvPr/>
          </p:nvPicPr>
          <p:blipFill>
            <a:blip r:embed="rId3"/>
            <a:stretch>
              <a:fillRect/>
            </a:stretch>
          </p:blipFill>
          <p:spPr>
            <a:xfrm>
              <a:off x="3180666" y="1178027"/>
              <a:ext cx="2747334" cy="2060501"/>
            </a:xfrm>
            <a:prstGeom prst="rect">
              <a:avLst/>
            </a:prstGeom>
            <a:ln>
              <a:solidFill>
                <a:schemeClr val="accent5"/>
              </a:solidFill>
            </a:ln>
          </p:spPr>
        </p:pic>
      </p:grpSp>
      <p:sp>
        <p:nvSpPr>
          <p:cNvPr id="53" name="TextBox 52">
            <a:extLst>
              <a:ext uri="{FF2B5EF4-FFF2-40B4-BE49-F238E27FC236}">
                <a16:creationId xmlns:a16="http://schemas.microsoft.com/office/drawing/2014/main" id="{71BB1D29-C8EB-4B9E-9151-60190AAE215D}"/>
              </a:ext>
            </a:extLst>
          </p:cNvPr>
          <p:cNvSpPr txBox="1"/>
          <p:nvPr/>
        </p:nvSpPr>
        <p:spPr>
          <a:xfrm>
            <a:off x="113414" y="3522928"/>
            <a:ext cx="5780567" cy="1446550"/>
          </a:xfrm>
          <a:prstGeom prst="rect">
            <a:avLst/>
          </a:prstGeom>
          <a:solidFill>
            <a:schemeClr val="bg1"/>
          </a:solidFill>
        </p:spPr>
        <p:txBody>
          <a:bodyPr wrap="square" rtlCol="0">
            <a:spAutoFit/>
          </a:bodyPr>
          <a:lstStyle/>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The distribution of wine quality ratings shows that most of the ratings are concentrated around 5 and 6</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Volatile Acidity and Alcohol have high correlation with Quality – There is a good chance these will be the most important variables in our model</a:t>
            </a:r>
          </a:p>
          <a:p>
            <a:pPr marL="285750" indent="-285750" algn="just">
              <a:buClr>
                <a:schemeClr val="bg1">
                  <a:lumMod val="50000"/>
                </a:schemeClr>
              </a:buClr>
              <a:buFont typeface="Wingdings" panose="05000000000000000000" pitchFamily="2" charset="2"/>
              <a:buChar char="Ø"/>
            </a:pPr>
            <a:r>
              <a:rPr lang="en-US" sz="1100" dirty="0">
                <a:solidFill>
                  <a:schemeClr val="bg1">
                    <a:lumMod val="50000"/>
                  </a:schemeClr>
                </a:solidFill>
                <a:latin typeface="Segoe UI" panose="020B0502040204020203" pitchFamily="34" charset="0"/>
                <a:cs typeface="Segoe UI" panose="020B0502040204020203" pitchFamily="34" charset="0"/>
              </a:rPr>
              <a:t>We can also see a number of highly correlated independent variables (Multi-collinearity): Fixed Acidity and Volatile Acidity, Fixed Acidity and Density, Fixed Acidity and pH, Volatile Acidity and Citric Acid, Citric Acid and pH, Free Sulfur Dioxide and Total Sulfur Dioxide and Density and Alcohol.</a:t>
            </a:r>
          </a:p>
        </p:txBody>
      </p:sp>
    </p:spTree>
    <p:extLst>
      <p:ext uri="{BB962C8B-B14F-4D97-AF65-F5344CB8AC3E}">
        <p14:creationId xmlns:p14="http://schemas.microsoft.com/office/powerpoint/2010/main" val="4132499619"/>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1226</Words>
  <Application>Microsoft Office PowerPoint</Application>
  <PresentationFormat>On-screen Show (16:9)</PresentationFormat>
  <Paragraphs>300</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Wingdings</vt:lpstr>
      <vt:lpstr>Miriam Libre</vt:lpstr>
      <vt:lpstr>Barlow Light</vt:lpstr>
      <vt:lpstr>Calibri</vt:lpstr>
      <vt:lpstr>Segoe UI</vt:lpstr>
      <vt:lpstr>Barlow</vt:lpstr>
      <vt:lpstr>Arial</vt:lpstr>
      <vt:lpstr>Roderigo template</vt:lpstr>
      <vt:lpstr>ANALYTICAL METHODS Course Project</vt:lpstr>
      <vt:lpstr>The Team</vt:lpstr>
      <vt:lpstr>PowerPoint Presentation</vt:lpstr>
      <vt:lpstr>The Problem</vt:lpstr>
      <vt:lpstr>PowerPoint Presentation</vt:lpstr>
      <vt:lpstr>The Data</vt:lpstr>
      <vt:lpstr>PowerPoint Presentation</vt:lpstr>
      <vt:lpstr>PowerPoint Presentation</vt:lpstr>
      <vt:lpstr>PowerPoint Presentation</vt:lpstr>
      <vt:lpstr>Regression</vt:lpstr>
      <vt:lpstr>PowerPoint Presentation</vt:lpstr>
      <vt:lpstr>PowerPoint Presentation</vt:lpstr>
      <vt:lpstr>PowerPoint Presentation</vt:lpstr>
      <vt:lpstr>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Want big impact? USE BIG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METHODS Course Project</dc:title>
  <dc:creator>Suraj Kumaran</dc:creator>
  <cp:lastModifiedBy>Kumaran Suraj</cp:lastModifiedBy>
  <cp:revision>27</cp:revision>
  <dcterms:modified xsi:type="dcterms:W3CDTF">2018-04-15T03:43:56Z</dcterms:modified>
</cp:coreProperties>
</file>