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ExtraBold" panose="020B0906030804020204" pitchFamily="34" charset="0"/>
      <p:bold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H9CbWrG/nDyzwhIsCSlQ3rUgw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69449784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169449784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9449784_2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e1694497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69449784_2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e16944978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69449784_2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16944978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69449784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e169449784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69449784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e169449784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69449784_2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e16944978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0/d/1jSPnmLknY9o4urwQCzOIecBgfNomnUsIM0IwJ51Xoxg/ed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Nikhil Chaudhari</a:t>
            </a:r>
            <a:endParaRPr dirty="0"/>
          </a:p>
        </p:txBody>
      </p:sp>
      <p:pic>
        <p:nvPicPr>
          <p:cNvPr id="57" name="Google Shape;57;p1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Date - 12/10/2023</a:t>
            </a:r>
            <a:endParaRPr dirty="0"/>
          </a:p>
        </p:txBody>
      </p:sp>
      <p:sp>
        <p:nvSpPr>
          <p:cNvPr id="59" name="Google Shape;59;p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9449784_2_5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169449784_2_5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43" name="Google Shape;143;ge169449784_2_5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Most purchased products among customers</a:t>
            </a:r>
            <a:endParaRPr/>
          </a:p>
        </p:txBody>
      </p:sp>
      <p:sp>
        <p:nvSpPr>
          <p:cNvPr id="144" name="Google Shape;144;ge169449784_2_58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Standard product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most buyable products by customers among the other product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10000 +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transactions took place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e169449784_2_5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6" name="Google Shape;146;ge169449784_2_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69449784_2_6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169449784_2_6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53" name="Google Shape;153;ge169449784_2_6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States in Australia</a:t>
            </a:r>
            <a:endParaRPr/>
          </a:p>
        </p:txBody>
      </p:sp>
      <p:sp>
        <p:nvSpPr>
          <p:cNvPr id="154" name="Google Shape;154;ge169449784_2_68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living in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New South wales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the most profitable customers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50% profit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the other States.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e169449784_2_6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56" name="Google Shape;156;ge169449784_2_6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Marketing team should deploy the targeted model based on -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205025" y="1894525"/>
            <a:ext cx="8131800" cy="2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Customer between </a:t>
            </a:r>
            <a:r>
              <a:rPr lang="en-US">
                <a:solidFill>
                  <a:srgbClr val="0000FF"/>
                </a:solidFill>
              </a:rPr>
              <a:t>age 30 to 49.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Male customers in the </a:t>
            </a:r>
            <a:r>
              <a:rPr lang="en-US">
                <a:solidFill>
                  <a:srgbClr val="0000FF"/>
                </a:solidFill>
              </a:rPr>
              <a:t>mid-year between April - July</a:t>
            </a:r>
            <a:r>
              <a:rPr lang="en-US">
                <a:solidFill>
                  <a:srgbClr val="4A86E8"/>
                </a:solidFill>
              </a:rPr>
              <a:t> </a:t>
            </a:r>
            <a:r>
              <a:rPr lang="en-US"/>
              <a:t>and in midweek around </a:t>
            </a:r>
            <a:r>
              <a:rPr lang="en-US">
                <a:solidFill>
                  <a:srgbClr val="0000FF"/>
                </a:solidFill>
              </a:rPr>
              <a:t>Thursday.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Female customers </a:t>
            </a:r>
            <a:r>
              <a:rPr lang="en-US">
                <a:solidFill>
                  <a:srgbClr val="0000FF"/>
                </a:solidFill>
              </a:rPr>
              <a:t>around october</a:t>
            </a:r>
            <a:r>
              <a:rPr lang="en-US"/>
              <a:t> and in the start of the weekend,</a:t>
            </a:r>
            <a:r>
              <a:rPr lang="en-US">
                <a:solidFill>
                  <a:srgbClr val="0000FF"/>
                </a:solidFill>
              </a:rPr>
              <a:t> Saturday.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Customers in the </a:t>
            </a:r>
            <a:r>
              <a:rPr lang="en-US">
                <a:solidFill>
                  <a:srgbClr val="0000FF"/>
                </a:solidFill>
              </a:rPr>
              <a:t>Mass Consumer</a:t>
            </a:r>
            <a:r>
              <a:rPr lang="en-US">
                <a:solidFill>
                  <a:schemeClr val="dk1"/>
                </a:solidFill>
              </a:rPr>
              <a:t> Segment.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Customers related to </a:t>
            </a:r>
            <a:r>
              <a:rPr lang="en-US">
                <a:solidFill>
                  <a:srgbClr val="0000FF"/>
                </a:solidFill>
              </a:rPr>
              <a:t>Financial Services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lang="en-US">
                <a:solidFill>
                  <a:srgbClr val="0000FF"/>
                </a:solidFill>
              </a:rPr>
              <a:t>Manufacturing Industries.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0000FF"/>
                </a:solidFill>
              </a:rPr>
              <a:t>Solex </a:t>
            </a:r>
            <a:r>
              <a:rPr lang="en-US"/>
              <a:t>brand and </a:t>
            </a:r>
            <a:r>
              <a:rPr lang="en-US">
                <a:solidFill>
                  <a:srgbClr val="0000FF"/>
                </a:solidFill>
              </a:rPr>
              <a:t>Standard </a:t>
            </a:r>
            <a:r>
              <a:rPr lang="en-US"/>
              <a:t>product as the top priority.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Customers living in </a:t>
            </a:r>
            <a:r>
              <a:rPr lang="en-US">
                <a:solidFill>
                  <a:srgbClr val="0000FF"/>
                </a:solidFill>
              </a:rPr>
              <a:t>New South Wales</a:t>
            </a:r>
            <a:r>
              <a:rPr lang="en-US"/>
              <a:t>.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After filtering the targeted customers from the New Customer List, it will look like below 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25" y="2123635"/>
            <a:ext cx="83820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You can check the </a:t>
            </a:r>
            <a:r>
              <a:rPr lang="en-US" sz="2000" b="1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Cleaned Dataset Here</a:t>
            </a:r>
            <a:endParaRPr dirty="0"/>
          </a:p>
        </p:txBody>
      </p:sp>
      <p:sp>
        <p:nvSpPr>
          <p:cNvPr id="189" name="Google Shape;189;p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357425" y="3207374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4500" b="1" i="1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39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205025" y="1058725"/>
            <a:ext cx="4134600" cy="416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Problem Statement:</a:t>
            </a:r>
            <a:endParaRPr sz="15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Sprocket Central Pty Ltd , a medium size bikes &amp; cycling accessories </a:t>
            </a:r>
            <a:r>
              <a:rPr lang="en-US" sz="1500" dirty="0" err="1">
                <a:latin typeface="Open Sans"/>
                <a:ea typeface="Open Sans"/>
                <a:cs typeface="Open Sans"/>
                <a:sym typeface="Open Sans"/>
              </a:rPr>
              <a:t>organisation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, has given us a new list of 1000 potential customers with their demographics and attributes.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Our goal: </a:t>
            </a:r>
            <a:endParaRPr sz="15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The marketing team at Sprocket Central Pty Ltd want to know about useful customer insights which could help </a:t>
            </a:r>
            <a:r>
              <a:rPr lang="en-US" sz="1500" dirty="0" err="1">
                <a:latin typeface="Open Sans"/>
                <a:ea typeface="Open Sans"/>
                <a:cs typeface="Open Sans"/>
                <a:sym typeface="Open Sans"/>
              </a:rPr>
              <a:t>optimise</a:t>
            </a: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 resource allocation for targeted marketing. Hence, improve performance by focusing on high value customers.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4879425" y="1112275"/>
            <a:ext cx="41346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About Dataset:</a:t>
            </a:r>
            <a:endParaRPr sz="15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Sprocket Central Pty Ltd provided us 3 datasets: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Customer Demographic 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Customer Addresses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Transactions data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New Customer List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endParaRPr sz="1100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Taken:</a:t>
            </a:r>
            <a:endParaRPr sz="15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Cleaning →</a:t>
            </a:r>
            <a:r>
              <a:rPr lang="en-US" sz="13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Cleaned for better quality</a:t>
            </a:r>
            <a:endParaRPr sz="13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Transformation → </a:t>
            </a:r>
            <a:r>
              <a:rPr lang="en-US" sz="13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Merged the </a:t>
            </a:r>
            <a:r>
              <a:rPr lang="en-US" sz="13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transactions, customer demographic, customer address</a:t>
            </a:r>
            <a:endParaRPr sz="1300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Exploration → </a:t>
            </a:r>
            <a:r>
              <a:rPr lang="en-US" sz="13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Explore the data to reveal insights</a:t>
            </a:r>
            <a:endParaRPr sz="13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different Age Groups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customers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between 30 to 49 age are the most profitable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in terms of recent transaction history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19 lacs profit.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6" name="Google Shape;86;p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85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9449784_2_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169449784_2_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3" name="Google Shape;93;ge169449784_2_1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Average Profit in the year 2017 by Gender</a:t>
            </a:r>
            <a:endParaRPr/>
          </a:p>
        </p:txBody>
      </p:sp>
      <p:sp>
        <p:nvSpPr>
          <p:cNvPr id="94" name="Google Shape;94;ge169449784_2_1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customers are more profitable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in the between the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 year i.e. April - July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while female customers are showing sligh peak around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october.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ge169449784_2_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6" name="Google Shape;96;ge169449784_2_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69449784_2_1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169449784_2_1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3" name="Google Shape;103;ge169449784_2_1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Average Profit by Week based on Gender</a:t>
            </a:r>
            <a:endParaRPr/>
          </a:p>
        </p:txBody>
      </p:sp>
      <p:sp>
        <p:nvSpPr>
          <p:cNvPr id="104" name="Google Shape;104;ge169449784_2_16"/>
          <p:cNvSpPr/>
          <p:nvPr/>
        </p:nvSpPr>
        <p:spPr>
          <a:xfrm>
            <a:off x="205025" y="2155775"/>
            <a:ext cx="4134600" cy="1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customers do more transactions in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mid-week i.e. around thursday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 female customers are showing more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profit during Saturday.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e169449784_2_1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6" name="Google Shape;106;ge169449784_2_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69449784_2_2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169449784_2_2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3" name="Google Shape;113;ge169449784_2_2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Wealth Segment of customers</a:t>
            </a:r>
            <a:endParaRPr/>
          </a:p>
        </p:txBody>
      </p:sp>
      <p:sp>
        <p:nvSpPr>
          <p:cNvPr id="114" name="Google Shape;114;ge169449784_2_26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mass customer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the most profitable segment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the three segments as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nearly 50% of the profit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made by this segment.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ge169449784_2_2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6" name="Google Shape;116;ge169449784_2_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69449784_2_3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169449784_2_3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3" name="Google Shape;123;ge169449784_2_3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customers Industry</a:t>
            </a:r>
            <a:endParaRPr/>
          </a:p>
        </p:txBody>
      </p:sp>
      <p:sp>
        <p:nvSpPr>
          <p:cNvPr id="124" name="Google Shape;124;ge169449784_2_37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customers related to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Financial Service and Manufacturing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showing most profit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18 lacs + profit.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ge169449784_2_3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6" name="Google Shape;126;ge169449784_2_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25" y="1765925"/>
            <a:ext cx="4243626" cy="32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69449784_2_4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169449784_2_4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3" name="Google Shape;133;ge169449784_2_4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Most purchased brands among customers</a:t>
            </a:r>
            <a:endParaRPr/>
          </a:p>
        </p:txBody>
      </p:sp>
      <p:sp>
        <p:nvSpPr>
          <p:cNvPr id="134" name="Google Shape;134;ge169449784_2_47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buys more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Solex brand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the other brands with transaction count of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3000.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e169449784_2_4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6" name="Google Shape;136;ge169449784_2_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 Light</vt:lpstr>
      <vt:lpstr>Open Sans ExtraBold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chaudhari</dc:creator>
  <cp:lastModifiedBy>nikhil chaudhari</cp:lastModifiedBy>
  <cp:revision>1</cp:revision>
  <dcterms:modified xsi:type="dcterms:W3CDTF">2023-10-12T07:25:45Z</dcterms:modified>
</cp:coreProperties>
</file>