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95" r:id="rId2"/>
    <p:sldId id="256" r:id="rId3"/>
    <p:sldId id="297" r:id="rId4"/>
    <p:sldId id="302" r:id="rId5"/>
    <p:sldId id="298" r:id="rId6"/>
    <p:sldId id="299" r:id="rId7"/>
    <p:sldId id="300" r:id="rId8"/>
    <p:sldId id="304" r:id="rId9"/>
    <p:sldId id="301"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61E3A"/>
    <a:srgbClr val="020A21"/>
    <a:srgbClr val="032878"/>
    <a:srgbClr val="0033CC"/>
    <a:srgbClr val="7AF7FA"/>
    <a:srgbClr val="FCD8ED"/>
    <a:srgbClr val="FBC5E5"/>
    <a:srgbClr val="77FDED"/>
    <a:srgbClr val="00FFFF"/>
    <a:srgbClr val="01123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9065" autoAdjust="0"/>
  </p:normalViewPr>
  <p:slideViewPr>
    <p:cSldViewPr snapToGrid="0">
      <p:cViewPr varScale="1">
        <p:scale>
          <a:sx n="72" d="100"/>
          <a:sy n="72" d="100"/>
        </p:scale>
        <p:origin x="-63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463A15-0C88-4CA7-9BE8-186EF3D7903C}" type="datetimeFigureOut">
              <a:rPr lang="en-US" smtClean="0"/>
              <a:pPr/>
              <a:t>11/25/2022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B1AE70-92EC-4801-8276-C74CA81DAB9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C75089-832F-44A3-92DD-5C1819219156}" type="datetimeFigureOut">
              <a:rPr lang="en-US" smtClean="0"/>
              <a:pPr/>
              <a:t>11/25/2022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A705AC4-5640-4851-AB3B-4C05E93177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75089-832F-44A3-92DD-5C1819219156}"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05AC4-5640-4851-AB3B-4C05E93177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75089-832F-44A3-92DD-5C1819219156}"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05AC4-5640-4851-AB3B-4C05E93177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75089-832F-44A3-92DD-5C1819219156}"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05AC4-5640-4851-AB3B-4C05E93177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C75089-832F-44A3-92DD-5C1819219156}"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05AC4-5640-4851-AB3B-4C05E93177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C75089-832F-44A3-92DD-5C1819219156}"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05AC4-5640-4851-AB3B-4C05E93177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C75089-832F-44A3-92DD-5C1819219156}" type="datetimeFigureOut">
              <a:rPr lang="en-US" smtClean="0"/>
              <a:pPr/>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705AC4-5640-4851-AB3B-4C05E93177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C75089-832F-44A3-92DD-5C1819219156}" type="datetimeFigureOut">
              <a:rPr lang="en-US" smtClean="0"/>
              <a:pPr/>
              <a:t>11/25/2022</a:t>
            </a:fld>
            <a:endParaRPr lang="en-US"/>
          </a:p>
        </p:txBody>
      </p:sp>
      <p:sp>
        <p:nvSpPr>
          <p:cNvPr id="8" name="Slide Number Placeholder 7"/>
          <p:cNvSpPr>
            <a:spLocks noGrp="1"/>
          </p:cNvSpPr>
          <p:nvPr>
            <p:ph type="sldNum" sz="quarter" idx="11"/>
          </p:nvPr>
        </p:nvSpPr>
        <p:spPr/>
        <p:txBody>
          <a:bodyPr/>
          <a:lstStyle/>
          <a:p>
            <a:fld id="{0A705AC4-5640-4851-AB3B-4C05E93177B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75089-832F-44A3-92DD-5C1819219156}" type="datetimeFigureOut">
              <a:rPr lang="en-US" smtClean="0"/>
              <a:pPr/>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705AC4-5640-4851-AB3B-4C05E93177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C75089-832F-44A3-92DD-5C1819219156}"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0A705AC4-5640-4851-AB3B-4C05E93177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85C75089-832F-44A3-92DD-5C1819219156}"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05AC4-5640-4851-AB3B-4C05E93177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5C75089-832F-44A3-92DD-5C1819219156}" type="datetimeFigureOut">
              <a:rPr lang="en-US" smtClean="0"/>
              <a:pPr/>
              <a:t>11/25/2022</a:t>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A705AC4-5640-4851-AB3B-4C05E93177B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5.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1">
            <a:extLst>
              <a:ext uri="{FF2B5EF4-FFF2-40B4-BE49-F238E27FC236}">
                <a16:creationId xmlns="" xmlns:a16="http://schemas.microsoft.com/office/drawing/2014/main" id="{61CD4307-629B-2641-73BB-FF6EB37D8C10}"/>
              </a:ext>
            </a:extLst>
          </p:cNvPr>
          <p:cNvPicPr>
            <a:picLocks noChangeAspect="1"/>
          </p:cNvPicPr>
          <p:nvPr/>
        </p:nvPicPr>
        <p:blipFill>
          <a:blip r:embed="rId2" cstate="print"/>
          <a:stretch>
            <a:fillRect/>
          </a:stretch>
        </p:blipFill>
        <p:spPr>
          <a:xfrm>
            <a:off x="177657" y="138017"/>
            <a:ext cx="1812809" cy="1301677"/>
          </a:xfrm>
          <a:prstGeom prst="rect">
            <a:avLst/>
          </a:prstGeom>
        </p:spPr>
      </p:pic>
      <p:sp>
        <p:nvSpPr>
          <p:cNvPr id="3" name="Rectangle: Rounded Corners 2">
            <a:extLst>
              <a:ext uri="{FF2B5EF4-FFF2-40B4-BE49-F238E27FC236}">
                <a16:creationId xmlns="" xmlns:a16="http://schemas.microsoft.com/office/drawing/2014/main" id="{EF898B94-5F5F-2441-D7A2-9DD7EF0A5C46}"/>
              </a:ext>
            </a:extLst>
          </p:cNvPr>
          <p:cNvSpPr/>
          <p:nvPr/>
        </p:nvSpPr>
        <p:spPr>
          <a:xfrm>
            <a:off x="2286000" y="272376"/>
            <a:ext cx="9445557" cy="86576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Acropolis Institute Of Technology And Research</a:t>
            </a:r>
            <a:endParaRPr lang="en-IN" sz="3600" dirty="0">
              <a:solidFill>
                <a:schemeClr val="tx1"/>
              </a:solidFill>
            </a:endParaRPr>
          </a:p>
        </p:txBody>
      </p:sp>
      <p:sp>
        <p:nvSpPr>
          <p:cNvPr id="4" name="Rectangle: Rounded Corners 3">
            <a:extLst>
              <a:ext uri="{FF2B5EF4-FFF2-40B4-BE49-F238E27FC236}">
                <a16:creationId xmlns="" xmlns:a16="http://schemas.microsoft.com/office/drawing/2014/main" id="{C64B7B5F-652F-9768-4F9A-3CB009757754}"/>
              </a:ext>
            </a:extLst>
          </p:cNvPr>
          <p:cNvSpPr/>
          <p:nvPr/>
        </p:nvSpPr>
        <p:spPr>
          <a:xfrm>
            <a:off x="3686257" y="2193680"/>
            <a:ext cx="5194595" cy="16246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RPA Project</a:t>
            </a:r>
          </a:p>
          <a:p>
            <a:pPr algn="ctr"/>
            <a:r>
              <a:rPr lang="en-US" sz="3600" b="1" dirty="0" smtClean="0">
                <a:solidFill>
                  <a:schemeClr val="bg1"/>
                </a:solidFill>
              </a:rPr>
              <a:t>(Coding Question Scraping)</a:t>
            </a:r>
            <a:endParaRPr lang="en-IN" sz="3600" b="1" dirty="0">
              <a:solidFill>
                <a:schemeClr val="bg1"/>
              </a:solidFill>
            </a:endParaRPr>
          </a:p>
        </p:txBody>
      </p:sp>
      <p:sp>
        <p:nvSpPr>
          <p:cNvPr id="5" name="TextBox 4">
            <a:extLst>
              <a:ext uri="{FF2B5EF4-FFF2-40B4-BE49-F238E27FC236}">
                <a16:creationId xmlns="" xmlns:a16="http://schemas.microsoft.com/office/drawing/2014/main" id="{FC21DD01-84CF-B663-1918-2880334F592E}"/>
              </a:ext>
            </a:extLst>
          </p:cNvPr>
          <p:cNvSpPr txBox="1"/>
          <p:nvPr/>
        </p:nvSpPr>
        <p:spPr>
          <a:xfrm>
            <a:off x="0" y="4552545"/>
            <a:ext cx="3550596" cy="1354217"/>
          </a:xfrm>
          <a:prstGeom prst="rect">
            <a:avLst/>
          </a:prstGeom>
          <a:noFill/>
        </p:spPr>
        <p:txBody>
          <a:bodyPr wrap="square" rtlCol="0">
            <a:spAutoFit/>
          </a:bodyPr>
          <a:lstStyle/>
          <a:p>
            <a:r>
              <a:rPr lang="en-US" dirty="0">
                <a:solidFill>
                  <a:srgbClr val="020A21"/>
                </a:solidFill>
              </a:rPr>
              <a:t>    </a:t>
            </a:r>
            <a:r>
              <a:rPr lang="en-US" sz="3600" b="1" dirty="0">
                <a:solidFill>
                  <a:srgbClr val="C00000"/>
                </a:solidFill>
              </a:rPr>
              <a:t>Presented To: </a:t>
            </a:r>
            <a:endParaRPr lang="en-US" dirty="0">
              <a:solidFill>
                <a:srgbClr val="020A21"/>
              </a:solidFill>
            </a:endParaRPr>
          </a:p>
          <a:p>
            <a:r>
              <a:rPr lang="en-US" sz="2800" b="1" dirty="0">
                <a:solidFill>
                  <a:srgbClr val="020A21"/>
                </a:solidFill>
              </a:rPr>
              <a:t>   </a:t>
            </a:r>
            <a:r>
              <a:rPr lang="en-US" sz="2800" b="1" dirty="0">
                <a:solidFill>
                  <a:schemeClr val="bg1"/>
                </a:solidFill>
              </a:rPr>
              <a:t>Prof. Nidhi Nigam</a:t>
            </a:r>
            <a:endParaRPr lang="en-IN" sz="2800" b="1" dirty="0">
              <a:solidFill>
                <a:schemeClr val="bg1"/>
              </a:solidFill>
            </a:endParaRPr>
          </a:p>
          <a:p>
            <a:endParaRPr lang="en-IN" dirty="0">
              <a:solidFill>
                <a:schemeClr val="bg1"/>
              </a:solidFill>
            </a:endParaRPr>
          </a:p>
        </p:txBody>
      </p:sp>
      <p:sp>
        <p:nvSpPr>
          <p:cNvPr id="6" name="TextBox 5">
            <a:extLst>
              <a:ext uri="{FF2B5EF4-FFF2-40B4-BE49-F238E27FC236}">
                <a16:creationId xmlns="" xmlns:a16="http://schemas.microsoft.com/office/drawing/2014/main" id="{4FA198CE-6A45-93BE-0D23-68B5BE14F29D}"/>
              </a:ext>
            </a:extLst>
          </p:cNvPr>
          <p:cNvSpPr txBox="1"/>
          <p:nvPr/>
        </p:nvSpPr>
        <p:spPr>
          <a:xfrm>
            <a:off x="5852638" y="4552545"/>
            <a:ext cx="6138153" cy="1631216"/>
          </a:xfrm>
          <a:prstGeom prst="rect">
            <a:avLst/>
          </a:prstGeom>
          <a:noFill/>
        </p:spPr>
        <p:txBody>
          <a:bodyPr wrap="square" rtlCol="0">
            <a:spAutoFit/>
          </a:bodyPr>
          <a:lstStyle/>
          <a:p>
            <a:r>
              <a:rPr lang="en-US" sz="3600" b="1" dirty="0">
                <a:solidFill>
                  <a:srgbClr val="C00000"/>
                </a:solidFill>
              </a:rPr>
              <a:t>Presented By:</a:t>
            </a:r>
          </a:p>
          <a:p>
            <a:r>
              <a:rPr lang="en-US" sz="3200" b="1" dirty="0" err="1" smtClean="0">
                <a:solidFill>
                  <a:schemeClr val="bg1"/>
                </a:solidFill>
              </a:rPr>
              <a:t>Nikhilesh</a:t>
            </a:r>
            <a:r>
              <a:rPr lang="en-US" sz="3200" b="1" dirty="0" smtClean="0">
                <a:solidFill>
                  <a:schemeClr val="bg1"/>
                </a:solidFill>
              </a:rPr>
              <a:t> </a:t>
            </a:r>
            <a:r>
              <a:rPr lang="en-US" sz="3200" b="1" dirty="0" err="1" smtClean="0">
                <a:solidFill>
                  <a:schemeClr val="bg1"/>
                </a:solidFill>
              </a:rPr>
              <a:t>Chouhan</a:t>
            </a:r>
            <a:r>
              <a:rPr lang="en-US" sz="3200" b="1" dirty="0" smtClean="0">
                <a:solidFill>
                  <a:schemeClr val="bg1"/>
                </a:solidFill>
              </a:rPr>
              <a:t>(0827CI201119)</a:t>
            </a:r>
            <a:endParaRPr lang="en-US" sz="3200" b="1" dirty="0">
              <a:solidFill>
                <a:schemeClr val="bg1"/>
              </a:solidFill>
            </a:endParaRPr>
          </a:p>
        </p:txBody>
      </p:sp>
      <p:sp>
        <p:nvSpPr>
          <p:cNvPr id="7" name="TextBox 6">
            <a:extLst>
              <a:ext uri="{FF2B5EF4-FFF2-40B4-BE49-F238E27FC236}">
                <a16:creationId xmlns="" xmlns:a16="http://schemas.microsoft.com/office/drawing/2014/main" id="{4921E67D-CB2F-523D-51C8-BAA5B921E483}"/>
              </a:ext>
            </a:extLst>
          </p:cNvPr>
          <p:cNvSpPr txBox="1"/>
          <p:nvPr/>
        </p:nvSpPr>
        <p:spPr>
          <a:xfrm>
            <a:off x="3652777" y="1452946"/>
            <a:ext cx="5194595" cy="707886"/>
          </a:xfrm>
          <a:prstGeom prst="rect">
            <a:avLst/>
          </a:prstGeom>
          <a:noFill/>
        </p:spPr>
        <p:txBody>
          <a:bodyPr wrap="square" rtlCol="0">
            <a:spAutoFit/>
          </a:bodyPr>
          <a:lstStyle/>
          <a:p>
            <a:pPr algn="ctr"/>
            <a:r>
              <a:rPr lang="en-IN" sz="4000" b="1" dirty="0"/>
              <a:t>EOI (csit-505)</a:t>
            </a:r>
          </a:p>
        </p:txBody>
      </p:sp>
    </p:spTree>
    <p:extLst>
      <p:ext uri="{BB962C8B-B14F-4D97-AF65-F5344CB8AC3E}">
        <p14:creationId xmlns="" xmlns:p14="http://schemas.microsoft.com/office/powerpoint/2010/main" val="79687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Value Of A Well-Written Thank-You Note">
            <a:extLst>
              <a:ext uri="{FF2B5EF4-FFF2-40B4-BE49-F238E27FC236}">
                <a16:creationId xmlns="" xmlns:a16="http://schemas.microsoft.com/office/drawing/2014/main" id="{DB093209-9146-7F2F-5831-61ED1977E1C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32878"/>
            </a:gs>
            <a:gs pos="74000">
              <a:srgbClr val="011643"/>
            </a:gs>
            <a:gs pos="83000">
              <a:srgbClr val="020A21"/>
            </a:gs>
            <a:gs pos="100000">
              <a:srgbClr val="010310"/>
            </a:gs>
          </a:gsLst>
          <a:path path="circle">
            <a:fillToRect l="50000" t="50000" r="50000" b="50000"/>
          </a:path>
          <a:tileRect/>
        </a:gra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 xmlns:a16="http://schemas.microsoft.com/office/drawing/2014/main" id="{B622DFAD-2EB4-4F3C-8521-89558AA9E363}"/>
              </a:ext>
            </a:extLst>
          </p:cNvPr>
          <p:cNvCxnSpPr>
            <a:cxnSpLocks/>
          </p:cNvCxnSpPr>
          <p:nvPr/>
        </p:nvCxnSpPr>
        <p:spPr>
          <a:xfrm>
            <a:off x="352512" y="175129"/>
            <a:ext cx="0" cy="1335314"/>
          </a:xfrm>
          <a:prstGeom prst="line">
            <a:avLst/>
          </a:prstGeom>
          <a:ln>
            <a:gradFill flip="none" rotWithShape="1">
              <a:gsLst>
                <a:gs pos="0">
                  <a:srgbClr val="00FFFF"/>
                </a:gs>
                <a:gs pos="63000">
                  <a:srgbClr val="0033CC"/>
                </a:gs>
                <a:gs pos="100000">
                  <a:srgbClr val="020A21"/>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7FAA4A04-684E-4B1C-B908-19C7D0F7550C}"/>
              </a:ext>
            </a:extLst>
          </p:cNvPr>
          <p:cNvCxnSpPr>
            <a:cxnSpLocks/>
          </p:cNvCxnSpPr>
          <p:nvPr/>
        </p:nvCxnSpPr>
        <p:spPr>
          <a:xfrm>
            <a:off x="11696815" y="4217468"/>
            <a:ext cx="0" cy="1676400"/>
          </a:xfrm>
          <a:prstGeom prst="line">
            <a:avLst/>
          </a:prstGeom>
          <a:ln>
            <a:gradFill flip="none" rotWithShape="1">
              <a:gsLst>
                <a:gs pos="0">
                  <a:srgbClr val="00FFFF"/>
                </a:gs>
                <a:gs pos="63000">
                  <a:srgbClr val="0033CC"/>
                </a:gs>
                <a:gs pos="100000">
                  <a:srgbClr val="020A21"/>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 xmlns:a16="http://schemas.microsoft.com/office/drawing/2014/main" id="{81738707-9686-1EF0-35FE-1284C684BFF8}"/>
              </a:ext>
            </a:extLst>
          </p:cNvPr>
          <p:cNvSpPr txBox="1"/>
          <p:nvPr/>
        </p:nvSpPr>
        <p:spPr>
          <a:xfrm>
            <a:off x="2308699" y="2522656"/>
            <a:ext cx="9883301" cy="707886"/>
          </a:xfrm>
          <a:prstGeom prst="rect">
            <a:avLst/>
          </a:prstGeom>
          <a:noFill/>
        </p:spPr>
        <p:txBody>
          <a:bodyPr wrap="square" rtlCol="0">
            <a:spAutoFit/>
          </a:bodyPr>
          <a:lstStyle/>
          <a:p>
            <a:r>
              <a:rPr lang="en-US" sz="4000" b="1" dirty="0">
                <a:solidFill>
                  <a:schemeClr val="bg1"/>
                </a:solidFill>
                <a:latin typeface="Arial Black" panose="020B0A04020102020204" pitchFamily="34" charset="0"/>
              </a:rPr>
              <a:t>Robotic Process Automation</a:t>
            </a:r>
            <a:endParaRPr lang="en-IN" sz="40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75284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 fill="hold"/>
                                        <p:tgtEl>
                                          <p:spTgt spid="23"/>
                                        </p:tgtEl>
                                        <p:attrNameLst>
                                          <p:attrName>ppt_x</p:attrName>
                                        </p:attrNameLst>
                                      </p:cBhvr>
                                      <p:tavLst>
                                        <p:tav tm="0">
                                          <p:val>
                                            <p:strVal val="#ppt_x"/>
                                          </p:val>
                                        </p:tav>
                                        <p:tav tm="100000">
                                          <p:val>
                                            <p:strVal val="#ppt_x"/>
                                          </p:val>
                                        </p:tav>
                                      </p:tavLst>
                                    </p:anim>
                                    <p:anim calcmode="lin" valueType="num">
                                      <p:cBhvr additive="base">
                                        <p:cTn id="8" dur="1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10"/>
                            </p:stCondLst>
                            <p:childTnLst>
                              <p:par>
                                <p:cTn id="10" presetID="2" presetClass="entr" presetSubtype="1"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10" fill="hold"/>
                                        <p:tgtEl>
                                          <p:spTgt spid="33"/>
                                        </p:tgtEl>
                                        <p:attrNameLst>
                                          <p:attrName>ppt_x</p:attrName>
                                        </p:attrNameLst>
                                      </p:cBhvr>
                                      <p:tavLst>
                                        <p:tav tm="0">
                                          <p:val>
                                            <p:strVal val="#ppt_x"/>
                                          </p:val>
                                        </p:tav>
                                        <p:tav tm="100000">
                                          <p:val>
                                            <p:strVal val="#ppt_x"/>
                                          </p:val>
                                        </p:tav>
                                      </p:tavLst>
                                    </p:anim>
                                    <p:anim calcmode="lin" valueType="num">
                                      <p:cBhvr additive="base">
                                        <p:cTn id="13" dur="10" fill="hold"/>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80D408F-EDF1-DAE9-5623-8507C17AD955}"/>
              </a:ext>
            </a:extLst>
          </p:cNvPr>
          <p:cNvSpPr txBox="1"/>
          <p:nvPr/>
        </p:nvSpPr>
        <p:spPr>
          <a:xfrm>
            <a:off x="346629" y="311664"/>
            <a:ext cx="4317783" cy="584775"/>
          </a:xfrm>
          <a:prstGeom prst="rect">
            <a:avLst/>
          </a:prstGeom>
          <a:solidFill>
            <a:schemeClr val="bg1"/>
          </a:solidFill>
        </p:spPr>
        <p:txBody>
          <a:bodyPr wrap="square" rtlCol="0">
            <a:spAutoFit/>
          </a:bodyPr>
          <a:lstStyle/>
          <a:p>
            <a:r>
              <a:rPr lang="en-US" sz="3200" b="1" dirty="0">
                <a:latin typeface="Arial Black" panose="020B0A04020102020204" pitchFamily="34" charset="0"/>
              </a:rPr>
              <a:t>ABSTRACT</a:t>
            </a:r>
            <a:endParaRPr lang="en-IN" sz="3200" b="1" dirty="0">
              <a:latin typeface="Arial Black" panose="020B0A04020102020204" pitchFamily="34" charset="0"/>
            </a:endParaRPr>
          </a:p>
        </p:txBody>
      </p:sp>
      <p:sp>
        <p:nvSpPr>
          <p:cNvPr id="2" name="TextBox 1">
            <a:extLst>
              <a:ext uri="{FF2B5EF4-FFF2-40B4-BE49-F238E27FC236}">
                <a16:creationId xmlns="" xmlns:a16="http://schemas.microsoft.com/office/drawing/2014/main" id="{5C993C15-5DD8-DD7F-A77D-8E2B3F93F414}"/>
              </a:ext>
            </a:extLst>
          </p:cNvPr>
          <p:cNvSpPr txBox="1"/>
          <p:nvPr/>
        </p:nvSpPr>
        <p:spPr>
          <a:xfrm>
            <a:off x="464009" y="1972597"/>
            <a:ext cx="11263982" cy="166199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Project is based on emerging technology Robotic Process Automation(RPA).  That will automate the whole process of </a:t>
            </a:r>
            <a:r>
              <a:rPr lang="en-US" sz="2800" dirty="0" smtClean="0">
                <a:latin typeface="Times New Roman" panose="02020603050405020304" pitchFamily="18" charset="0"/>
                <a:cs typeface="Times New Roman" panose="02020603050405020304" pitchFamily="18" charset="0"/>
              </a:rPr>
              <a:t> finding coding questions with there difficulty level. </a:t>
            </a:r>
            <a:r>
              <a:rPr lang="en-US" sz="2800" dirty="0">
                <a:latin typeface="Times New Roman" panose="02020603050405020304" pitchFamily="18" charset="0"/>
                <a:cs typeface="Times New Roman" panose="02020603050405020304" pitchFamily="18" charset="0"/>
              </a:rPr>
              <a:t>And all work will be done without human efforts.</a:t>
            </a:r>
          </a:p>
          <a:p>
            <a:endParaRPr lang="en-IN" dirty="0"/>
          </a:p>
        </p:txBody>
      </p:sp>
      <p:cxnSp>
        <p:nvCxnSpPr>
          <p:cNvPr id="5" name="Straight Connector 4">
            <a:extLst>
              <a:ext uri="{FF2B5EF4-FFF2-40B4-BE49-F238E27FC236}">
                <a16:creationId xmlns="" xmlns:a16="http://schemas.microsoft.com/office/drawing/2014/main" id="{7E35AEAF-3F70-033D-34EA-90B22A813204}"/>
              </a:ext>
            </a:extLst>
          </p:cNvPr>
          <p:cNvCxnSpPr>
            <a:cxnSpLocks/>
          </p:cNvCxnSpPr>
          <p:nvPr/>
        </p:nvCxnSpPr>
        <p:spPr>
          <a:xfrm>
            <a:off x="443258" y="1187891"/>
            <a:ext cx="11167353"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pic>
        <p:nvPicPr>
          <p:cNvPr id="11" name="Picture 21">
            <a:extLst>
              <a:ext uri="{FF2B5EF4-FFF2-40B4-BE49-F238E27FC236}">
                <a16:creationId xmlns="" xmlns:a16="http://schemas.microsoft.com/office/drawing/2014/main" id="{5D9A202D-B05D-A7D2-378F-C1FAC60DC4E5}"/>
              </a:ext>
            </a:extLst>
          </p:cNvPr>
          <p:cNvPicPr>
            <a:picLocks noChangeAspect="1"/>
          </p:cNvPicPr>
          <p:nvPr/>
        </p:nvPicPr>
        <p:blipFill>
          <a:blip r:embed="rId2" cstate="print"/>
          <a:stretch>
            <a:fillRect/>
          </a:stretch>
        </p:blipFill>
        <p:spPr>
          <a:xfrm>
            <a:off x="10839311" y="5895533"/>
            <a:ext cx="1220287" cy="876220"/>
          </a:xfrm>
          <a:prstGeom prst="rect">
            <a:avLst/>
          </a:prstGeom>
        </p:spPr>
      </p:pic>
    </p:spTree>
    <p:extLst>
      <p:ext uri="{BB962C8B-B14F-4D97-AF65-F5344CB8AC3E}">
        <p14:creationId xmlns="" xmlns:p14="http://schemas.microsoft.com/office/powerpoint/2010/main" val="375656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23E540C-FA90-A4AA-920F-28F98EF2727E}"/>
              </a:ext>
            </a:extLst>
          </p:cNvPr>
          <p:cNvSpPr txBox="1"/>
          <p:nvPr/>
        </p:nvSpPr>
        <p:spPr>
          <a:xfrm>
            <a:off x="346629" y="311664"/>
            <a:ext cx="4317783" cy="584775"/>
          </a:xfrm>
          <a:prstGeom prst="rect">
            <a:avLst/>
          </a:prstGeom>
          <a:solidFill>
            <a:schemeClr val="bg1"/>
          </a:solidFill>
        </p:spPr>
        <p:txBody>
          <a:bodyPr wrap="square" rtlCol="0">
            <a:spAutoFit/>
          </a:bodyPr>
          <a:lstStyle/>
          <a:p>
            <a:r>
              <a:rPr lang="en-US" sz="3200" b="1" dirty="0">
                <a:latin typeface="Arial Black" panose="020B0A04020102020204" pitchFamily="34" charset="0"/>
              </a:rPr>
              <a:t>INTRODUCTION</a:t>
            </a:r>
            <a:endParaRPr lang="en-IN" sz="3200" b="1" dirty="0">
              <a:latin typeface="Arial Black" panose="020B0A04020102020204" pitchFamily="34" charset="0"/>
            </a:endParaRPr>
          </a:p>
        </p:txBody>
      </p:sp>
      <p:cxnSp>
        <p:nvCxnSpPr>
          <p:cNvPr id="6" name="Straight Connector 5">
            <a:extLst>
              <a:ext uri="{FF2B5EF4-FFF2-40B4-BE49-F238E27FC236}">
                <a16:creationId xmlns="" xmlns:a16="http://schemas.microsoft.com/office/drawing/2014/main" id="{6528998E-2786-B921-8415-0C88E5AF99D7}"/>
              </a:ext>
            </a:extLst>
          </p:cNvPr>
          <p:cNvCxnSpPr>
            <a:cxnSpLocks/>
          </p:cNvCxnSpPr>
          <p:nvPr/>
        </p:nvCxnSpPr>
        <p:spPr>
          <a:xfrm>
            <a:off x="443258" y="1187891"/>
            <a:ext cx="11167353"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 xmlns:a16="http://schemas.microsoft.com/office/drawing/2014/main" id="{DD823551-2057-0A48-804C-F8FEECDF073E}"/>
              </a:ext>
            </a:extLst>
          </p:cNvPr>
          <p:cNvSpPr txBox="1"/>
          <p:nvPr/>
        </p:nvSpPr>
        <p:spPr>
          <a:xfrm>
            <a:off x="443258" y="1811944"/>
            <a:ext cx="10690699"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Robotics Process Automation based Bot takes </a:t>
            </a:r>
            <a:r>
              <a:rPr lang="en-US" sz="2800" dirty="0" smtClean="0">
                <a:latin typeface="Times New Roman" panose="02020603050405020304" pitchFamily="18" charset="0"/>
                <a:cs typeface="Times New Roman" panose="02020603050405020304" pitchFamily="18" charset="0"/>
              </a:rPr>
              <a:t>number of questions as input </a:t>
            </a:r>
            <a:r>
              <a:rPr lang="en-US" sz="2800" dirty="0">
                <a:latin typeface="Times New Roman" panose="02020603050405020304" pitchFamily="18" charset="0"/>
                <a:cs typeface="Times New Roman" panose="02020603050405020304" pitchFamily="18" charset="0"/>
              </a:rPr>
              <a:t>and search that </a:t>
            </a:r>
            <a:r>
              <a:rPr lang="en-US" sz="2800" dirty="0" smtClean="0">
                <a:latin typeface="Times New Roman" panose="02020603050405020304" pitchFamily="18" charset="0"/>
                <a:cs typeface="Times New Roman" panose="02020603050405020304" pitchFamily="18" charset="0"/>
              </a:rPr>
              <a:t>questions on </a:t>
            </a:r>
            <a:r>
              <a:rPr lang="en-US" sz="2800" dirty="0" err="1" smtClean="0">
                <a:latin typeface="Times New Roman" panose="02020603050405020304" pitchFamily="18" charset="0"/>
                <a:cs typeface="Times New Roman" panose="02020603050405020304" pitchFamily="18" charset="0"/>
              </a:rPr>
              <a:t>Leetcode</a:t>
            </a:r>
            <a:r>
              <a:rPr lang="en-US" sz="2800" dirty="0" smtClean="0">
                <a:latin typeface="Times New Roman" panose="02020603050405020304" pitchFamily="18" charset="0"/>
                <a:cs typeface="Times New Roman" panose="02020603050405020304" pitchFamily="18" charset="0"/>
              </a:rPr>
              <a:t> website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store question name and difficulty level in excel sheet.</a:t>
            </a:r>
            <a:endParaRPr lang="en-IN" sz="2800" dirty="0">
              <a:latin typeface="Times New Roman" panose="02020603050405020304" pitchFamily="18" charset="0"/>
              <a:cs typeface="Times New Roman" panose="02020603050405020304" pitchFamily="18" charset="0"/>
            </a:endParaRPr>
          </a:p>
        </p:txBody>
      </p:sp>
      <p:pic>
        <p:nvPicPr>
          <p:cNvPr id="1026" name="Picture 2" descr="Microsoft Excel: Spreadsheets - Apps on Google Play">
            <a:extLst>
              <a:ext uri="{FF2B5EF4-FFF2-40B4-BE49-F238E27FC236}">
                <a16:creationId xmlns="" xmlns:a16="http://schemas.microsoft.com/office/drawing/2014/main" id="{9CB8F6CF-C127-75B5-597D-BDA00E34E142}"/>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86699" y="3740828"/>
            <a:ext cx="2052917" cy="1914309"/>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RPA vector icon with gears, robotic process automation.eps 2061570 Vector  Art at Vecteezy">
            <a:extLst>
              <a:ext uri="{FF2B5EF4-FFF2-40B4-BE49-F238E27FC236}">
                <a16:creationId xmlns="" xmlns:a16="http://schemas.microsoft.com/office/drawing/2014/main" id="{C088634A-9B0D-475D-6D2B-0FA8B5749462}"/>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7620" y="3504566"/>
            <a:ext cx="2407347" cy="2407347"/>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Graphic 10" descr="Arrow Slight curve">
            <a:extLst>
              <a:ext uri="{FF2B5EF4-FFF2-40B4-BE49-F238E27FC236}">
                <a16:creationId xmlns="" xmlns:a16="http://schemas.microsoft.com/office/drawing/2014/main" id="{525B7C00-D1B5-A9DE-758C-DAF5367ADCB9}"/>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3420576" y="4409218"/>
            <a:ext cx="710053" cy="710053"/>
          </a:xfrm>
          <a:prstGeom prst="rect">
            <a:avLst/>
          </a:prstGeom>
        </p:spPr>
      </p:pic>
      <p:pic>
        <p:nvPicPr>
          <p:cNvPr id="13" name="Picture 21">
            <a:extLst>
              <a:ext uri="{FF2B5EF4-FFF2-40B4-BE49-F238E27FC236}">
                <a16:creationId xmlns="" xmlns:a16="http://schemas.microsoft.com/office/drawing/2014/main" id="{DF24CAA9-AE27-10C0-C5E1-DFB4A320C784}"/>
              </a:ext>
            </a:extLst>
          </p:cNvPr>
          <p:cNvPicPr>
            <a:picLocks noChangeAspect="1"/>
          </p:cNvPicPr>
          <p:nvPr/>
        </p:nvPicPr>
        <p:blipFill>
          <a:blip r:embed="rId6" cstate="print"/>
          <a:stretch>
            <a:fillRect/>
          </a:stretch>
        </p:blipFill>
        <p:spPr>
          <a:xfrm>
            <a:off x="10839311" y="5895533"/>
            <a:ext cx="1220287" cy="876220"/>
          </a:xfrm>
          <a:prstGeom prst="rect">
            <a:avLst/>
          </a:prstGeom>
        </p:spPr>
      </p:pic>
      <p:pic>
        <p:nvPicPr>
          <p:cNvPr id="3" name="Graphic 2" descr="Arrow Slight curve">
            <a:extLst>
              <a:ext uri="{FF2B5EF4-FFF2-40B4-BE49-F238E27FC236}">
                <a16:creationId xmlns="" xmlns:a16="http://schemas.microsoft.com/office/drawing/2014/main" id="{175E6DBF-467E-F898-EE54-3A7BAF6642A4}"/>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7445885" y="4397230"/>
            <a:ext cx="710053" cy="710053"/>
          </a:xfrm>
          <a:prstGeom prst="rect">
            <a:avLst/>
          </a:prstGeom>
        </p:spPr>
      </p:pic>
      <p:pic>
        <p:nvPicPr>
          <p:cNvPr id="14" name="Picture 13" descr="leetcode.png"/>
          <p:cNvPicPr>
            <a:picLocks noChangeAspect="1"/>
          </p:cNvPicPr>
          <p:nvPr/>
        </p:nvPicPr>
        <p:blipFill>
          <a:blip r:embed="rId7"/>
          <a:stretch>
            <a:fillRect/>
          </a:stretch>
        </p:blipFill>
        <p:spPr>
          <a:xfrm>
            <a:off x="4773061" y="3816627"/>
            <a:ext cx="2431943" cy="1749286"/>
          </a:xfrm>
          <a:prstGeom prst="rect">
            <a:avLst/>
          </a:prstGeom>
        </p:spPr>
      </p:pic>
    </p:spTree>
    <p:extLst>
      <p:ext uri="{BB962C8B-B14F-4D97-AF65-F5344CB8AC3E}">
        <p14:creationId xmlns="" xmlns:p14="http://schemas.microsoft.com/office/powerpoint/2010/main" val="317998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4249B6B-2426-86D7-151E-DEF8505B9376}"/>
              </a:ext>
            </a:extLst>
          </p:cNvPr>
          <p:cNvSpPr txBox="1"/>
          <p:nvPr/>
        </p:nvSpPr>
        <p:spPr>
          <a:xfrm>
            <a:off x="303179" y="284575"/>
            <a:ext cx="6896911" cy="584775"/>
          </a:xfrm>
          <a:prstGeom prst="rect">
            <a:avLst/>
          </a:prstGeom>
          <a:noFill/>
        </p:spPr>
        <p:txBody>
          <a:bodyPr wrap="square" rtlCol="0">
            <a:spAutoFit/>
          </a:bodyPr>
          <a:lstStyle/>
          <a:p>
            <a:r>
              <a:rPr lang="en-US" sz="3200" b="1" dirty="0">
                <a:latin typeface="Arial Black" panose="020B0A04020102020204" pitchFamily="34" charset="0"/>
              </a:rPr>
              <a:t>PROBLEM STATEMENT</a:t>
            </a:r>
            <a:endParaRPr lang="en-IN" sz="3200" b="1" dirty="0">
              <a:latin typeface="Arial Black" panose="020B0A04020102020204" pitchFamily="34" charset="0"/>
            </a:endParaRPr>
          </a:p>
        </p:txBody>
      </p:sp>
      <p:cxnSp>
        <p:nvCxnSpPr>
          <p:cNvPr id="3" name="Straight Connector 2">
            <a:extLst>
              <a:ext uri="{FF2B5EF4-FFF2-40B4-BE49-F238E27FC236}">
                <a16:creationId xmlns="" xmlns:a16="http://schemas.microsoft.com/office/drawing/2014/main" id="{17E24440-378C-8D6F-7DB4-9A04855FC20A}"/>
              </a:ext>
            </a:extLst>
          </p:cNvPr>
          <p:cNvCxnSpPr/>
          <p:nvPr/>
        </p:nvCxnSpPr>
        <p:spPr>
          <a:xfrm>
            <a:off x="408561" y="1177047"/>
            <a:ext cx="10865796"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 xmlns:a16="http://schemas.microsoft.com/office/drawing/2014/main" id="{8049D1BE-A9AB-21DD-590F-0310B90EBA31}"/>
              </a:ext>
            </a:extLst>
          </p:cNvPr>
          <p:cNvSpPr txBox="1"/>
          <p:nvPr/>
        </p:nvSpPr>
        <p:spPr>
          <a:xfrm>
            <a:off x="408560" y="1585609"/>
            <a:ext cx="11147899" cy="181588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When we </a:t>
            </a:r>
            <a:r>
              <a:rPr lang="en-IN" sz="2800" dirty="0" smtClean="0">
                <a:latin typeface="Times New Roman" panose="02020603050405020304" pitchFamily="18" charset="0"/>
                <a:cs typeface="Times New Roman" panose="02020603050405020304" pitchFamily="18" charset="0"/>
              </a:rPr>
              <a:t>are in new to programming we go to website and solve easy question and if we want to store these question in excel sheet. </a:t>
            </a:r>
            <a:r>
              <a:rPr lang="en-IN" sz="2800" dirty="0">
                <a:latin typeface="Times New Roman" panose="02020603050405020304" pitchFamily="18" charset="0"/>
                <a:cs typeface="Times New Roman" panose="02020603050405020304" pitchFamily="18" charset="0"/>
              </a:rPr>
              <a:t>if we try to do this work manually then it takes much more time and it is also a complex process.</a:t>
            </a:r>
          </a:p>
        </p:txBody>
      </p:sp>
      <p:pic>
        <p:nvPicPr>
          <p:cNvPr id="2052" name="Picture 4" descr="Frustrated Man Icon Images – Browse 13,890 Stock Photos, Vectors, and Video  | Adobe Stock">
            <a:extLst>
              <a:ext uri="{FF2B5EF4-FFF2-40B4-BE49-F238E27FC236}">
                <a16:creationId xmlns="" xmlns:a16="http://schemas.microsoft.com/office/drawing/2014/main" id="{4AA426A7-A7E2-D4C4-B6B1-7821D4E3843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99942" y="4815232"/>
            <a:ext cx="2592116" cy="194158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hought Bubble: Cloud 7">
            <a:extLst>
              <a:ext uri="{FF2B5EF4-FFF2-40B4-BE49-F238E27FC236}">
                <a16:creationId xmlns="" xmlns:a16="http://schemas.microsoft.com/office/drawing/2014/main" id="{7FF77089-5F3E-7D3E-7A03-E4E752A1E945}"/>
              </a:ext>
            </a:extLst>
          </p:cNvPr>
          <p:cNvSpPr/>
          <p:nvPr/>
        </p:nvSpPr>
        <p:spPr>
          <a:xfrm>
            <a:off x="6349881" y="4017522"/>
            <a:ext cx="1183886" cy="1001949"/>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1" name="Picture 21">
            <a:extLst>
              <a:ext uri="{FF2B5EF4-FFF2-40B4-BE49-F238E27FC236}">
                <a16:creationId xmlns="" xmlns:a16="http://schemas.microsoft.com/office/drawing/2014/main" id="{46B42A3D-8122-3B67-7C7A-F858111E0AA9}"/>
              </a:ext>
            </a:extLst>
          </p:cNvPr>
          <p:cNvPicPr>
            <a:picLocks noChangeAspect="1"/>
          </p:cNvPicPr>
          <p:nvPr/>
        </p:nvPicPr>
        <p:blipFill>
          <a:blip r:embed="rId3" cstate="print"/>
          <a:stretch>
            <a:fillRect/>
          </a:stretch>
        </p:blipFill>
        <p:spPr>
          <a:xfrm>
            <a:off x="10839311" y="5895533"/>
            <a:ext cx="1220287" cy="876220"/>
          </a:xfrm>
          <a:prstGeom prst="rect">
            <a:avLst/>
          </a:prstGeom>
        </p:spPr>
      </p:pic>
    </p:spTree>
    <p:extLst>
      <p:ext uri="{BB962C8B-B14F-4D97-AF65-F5344CB8AC3E}">
        <p14:creationId xmlns="" xmlns:p14="http://schemas.microsoft.com/office/powerpoint/2010/main" val="91933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7740FEF6-8A17-68D2-11D0-1183277F78EA}"/>
              </a:ext>
            </a:extLst>
          </p:cNvPr>
          <p:cNvSpPr txBox="1"/>
          <p:nvPr/>
        </p:nvSpPr>
        <p:spPr>
          <a:xfrm>
            <a:off x="443258" y="3488535"/>
            <a:ext cx="6356376" cy="2677656"/>
          </a:xfrm>
          <a:prstGeom prst="rect">
            <a:avLst/>
          </a:prstGeom>
          <a:noFill/>
        </p:spPr>
        <p:txBody>
          <a:bodyPr wrap="square" rtlCol="0">
            <a:sp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Save the time </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Make process less complex</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Reduce manual work</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Automate the whole process </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Reduce chances of error</a:t>
            </a:r>
          </a:p>
          <a:p>
            <a:pPr marL="285750" indent="-28575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3E9CBE31-B062-4AD5-EAEE-D9F2164BD156}"/>
              </a:ext>
            </a:extLst>
          </p:cNvPr>
          <p:cNvSpPr txBox="1"/>
          <p:nvPr/>
        </p:nvSpPr>
        <p:spPr>
          <a:xfrm>
            <a:off x="346629" y="311664"/>
            <a:ext cx="4317783" cy="584775"/>
          </a:xfrm>
          <a:prstGeom prst="rect">
            <a:avLst/>
          </a:prstGeom>
          <a:solidFill>
            <a:schemeClr val="bg1"/>
          </a:solidFill>
        </p:spPr>
        <p:txBody>
          <a:bodyPr wrap="square" rtlCol="0">
            <a:spAutoFit/>
          </a:bodyPr>
          <a:lstStyle/>
          <a:p>
            <a:r>
              <a:rPr lang="en-US" sz="3200" b="1" dirty="0">
                <a:latin typeface="Arial Black" panose="020B0A04020102020204" pitchFamily="34" charset="0"/>
              </a:rPr>
              <a:t>OBJECTIVE</a:t>
            </a:r>
            <a:endParaRPr lang="en-IN" sz="3200" b="1" dirty="0">
              <a:latin typeface="Arial Black" panose="020B0A04020102020204" pitchFamily="34" charset="0"/>
            </a:endParaRPr>
          </a:p>
        </p:txBody>
      </p:sp>
      <p:cxnSp>
        <p:nvCxnSpPr>
          <p:cNvPr id="5" name="Straight Connector 4">
            <a:extLst>
              <a:ext uri="{FF2B5EF4-FFF2-40B4-BE49-F238E27FC236}">
                <a16:creationId xmlns="" xmlns:a16="http://schemas.microsoft.com/office/drawing/2014/main" id="{18CEA003-43C8-2A60-EF49-C3D659738738}"/>
              </a:ext>
            </a:extLst>
          </p:cNvPr>
          <p:cNvCxnSpPr>
            <a:cxnSpLocks/>
          </p:cNvCxnSpPr>
          <p:nvPr/>
        </p:nvCxnSpPr>
        <p:spPr>
          <a:xfrm>
            <a:off x="443258" y="1187891"/>
            <a:ext cx="11167353"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 xmlns:a16="http://schemas.microsoft.com/office/drawing/2014/main" id="{25F97248-2A9D-B24F-D8EA-BD651BD8C58D}"/>
              </a:ext>
            </a:extLst>
          </p:cNvPr>
          <p:cNvSpPr txBox="1"/>
          <p:nvPr/>
        </p:nvSpPr>
        <p:spPr>
          <a:xfrm>
            <a:off x="346628" y="1311033"/>
            <a:ext cx="11167353"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RPA Bot will automate the complete product comparing process. Process requires negligible human interface.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Bot will fulfill these objectives:</a:t>
            </a:r>
            <a:endParaRPr lang="en-IN" sz="2800" dirty="0">
              <a:latin typeface="Times New Roman" panose="02020603050405020304" pitchFamily="18" charset="0"/>
              <a:cs typeface="Times New Roman" panose="02020603050405020304" pitchFamily="18" charset="0"/>
            </a:endParaRPr>
          </a:p>
        </p:txBody>
      </p:sp>
      <p:pic>
        <p:nvPicPr>
          <p:cNvPr id="3074" name="Picture 2" descr="RPA Bot Store">
            <a:extLst>
              <a:ext uri="{FF2B5EF4-FFF2-40B4-BE49-F238E27FC236}">
                <a16:creationId xmlns="" xmlns:a16="http://schemas.microsoft.com/office/drawing/2014/main" id="{AF40E709-6411-926C-9518-C1B456726BD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58607" y="2704898"/>
            <a:ext cx="1952625" cy="234315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1">
            <a:extLst>
              <a:ext uri="{FF2B5EF4-FFF2-40B4-BE49-F238E27FC236}">
                <a16:creationId xmlns="" xmlns:a16="http://schemas.microsoft.com/office/drawing/2014/main" id="{3C009E1F-1CB3-8D50-5B33-2C60C96172B1}"/>
              </a:ext>
            </a:extLst>
          </p:cNvPr>
          <p:cNvPicPr>
            <a:picLocks noChangeAspect="1"/>
          </p:cNvPicPr>
          <p:nvPr/>
        </p:nvPicPr>
        <p:blipFill>
          <a:blip r:embed="rId3" cstate="print"/>
          <a:stretch>
            <a:fillRect/>
          </a:stretch>
        </p:blipFill>
        <p:spPr>
          <a:xfrm>
            <a:off x="10839311" y="5895533"/>
            <a:ext cx="1220287" cy="876220"/>
          </a:xfrm>
          <a:prstGeom prst="rect">
            <a:avLst/>
          </a:prstGeom>
        </p:spPr>
      </p:pic>
    </p:spTree>
    <p:extLst>
      <p:ext uri="{BB962C8B-B14F-4D97-AF65-F5344CB8AC3E}">
        <p14:creationId xmlns="" xmlns:p14="http://schemas.microsoft.com/office/powerpoint/2010/main" val="470403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AF2F0D0-BB2B-7225-749A-DB935C62F3F8}"/>
              </a:ext>
            </a:extLst>
          </p:cNvPr>
          <p:cNvSpPr txBox="1"/>
          <p:nvPr/>
        </p:nvSpPr>
        <p:spPr>
          <a:xfrm>
            <a:off x="332059" y="1906620"/>
            <a:ext cx="11929353"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RPA Bot will take </a:t>
            </a:r>
            <a:r>
              <a:rPr lang="en-US" sz="2800" dirty="0" smtClean="0">
                <a:latin typeface="Times New Roman" panose="02020603050405020304" pitchFamily="18" charset="0"/>
                <a:cs typeface="Times New Roman" panose="02020603050405020304" pitchFamily="18" charset="0"/>
              </a:rPr>
              <a:t>no of question as </a:t>
            </a:r>
            <a:r>
              <a:rPr lang="en-US" sz="2800" dirty="0">
                <a:latin typeface="Times New Roman" panose="02020603050405020304" pitchFamily="18" charset="0"/>
                <a:cs typeface="Times New Roman" panose="02020603050405020304" pitchFamily="18" charset="0"/>
              </a:rPr>
              <a:t>input and then extract </a:t>
            </a:r>
            <a:r>
              <a:rPr lang="en-US" sz="2800" dirty="0" smtClean="0">
                <a:latin typeface="Times New Roman" panose="02020603050405020304" pitchFamily="18" charset="0"/>
                <a:cs typeface="Times New Roman" panose="02020603050405020304" pitchFamily="18" charset="0"/>
              </a:rPr>
              <a:t>the question name and difficulty level on </a:t>
            </a:r>
            <a:r>
              <a:rPr lang="en-US" sz="2800" dirty="0" err="1" smtClean="0">
                <a:latin typeface="Times New Roman" panose="02020603050405020304" pitchFamily="18" charset="0"/>
                <a:cs typeface="Times New Roman" panose="02020603050405020304" pitchFamily="18" charset="0"/>
              </a:rPr>
              <a:t>leetcode</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website and </a:t>
            </a:r>
            <a:r>
              <a:rPr lang="en-US" sz="2800" dirty="0" smtClean="0">
                <a:latin typeface="Times New Roman" panose="02020603050405020304" pitchFamily="18" charset="0"/>
                <a:cs typeface="Times New Roman" panose="02020603050405020304" pitchFamily="18" charset="0"/>
              </a:rPr>
              <a:t>store </a:t>
            </a:r>
            <a:r>
              <a:rPr lang="en-US" sz="2800" dirty="0">
                <a:latin typeface="Times New Roman" panose="02020603050405020304" pitchFamily="18" charset="0"/>
                <a:cs typeface="Times New Roman" panose="02020603050405020304" pitchFamily="18" charset="0"/>
              </a:rPr>
              <a:t>that results in a excel </a:t>
            </a:r>
            <a:r>
              <a:rPr lang="en-US" sz="2800" dirty="0" smtClean="0">
                <a:latin typeface="Times New Roman" panose="02020603050405020304" pitchFamily="18" charset="0"/>
                <a:cs typeface="Times New Roman" panose="02020603050405020304" pitchFamily="18" charset="0"/>
              </a:rPr>
              <a:t>sheet.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Bot will perform this task automatically: </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Takes the </a:t>
            </a:r>
            <a:r>
              <a:rPr lang="en-US" sz="2800" dirty="0" smtClean="0">
                <a:latin typeface="Times New Roman" panose="02020603050405020304" pitchFamily="18" charset="0"/>
                <a:cs typeface="Times New Roman" panose="02020603050405020304" pitchFamily="18" charset="0"/>
              </a:rPr>
              <a:t>number of questions </a:t>
            </a:r>
            <a:r>
              <a:rPr lang="en-US" sz="2800" dirty="0">
                <a:latin typeface="Times New Roman" panose="02020603050405020304" pitchFamily="18" charset="0"/>
                <a:cs typeface="Times New Roman" panose="02020603050405020304" pitchFamily="18" charset="0"/>
              </a:rPr>
              <a:t>as an input.</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Extract </a:t>
            </a:r>
            <a:r>
              <a:rPr lang="en-US" sz="2800" dirty="0" smtClean="0">
                <a:latin typeface="Times New Roman" panose="02020603050405020304" pitchFamily="18" charset="0"/>
                <a:cs typeface="Times New Roman" panose="02020603050405020304" pitchFamily="18" charset="0"/>
              </a:rPr>
              <a:t>questions from </a:t>
            </a:r>
            <a:r>
              <a:rPr lang="en-US" sz="2800" dirty="0" err="1" smtClean="0">
                <a:latin typeface="Times New Roman" panose="02020603050405020304" pitchFamily="18" charset="0"/>
                <a:cs typeface="Times New Roman" panose="02020603050405020304" pitchFamily="18" charset="0"/>
              </a:rPr>
              <a:t>leetcode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Store in </a:t>
            </a:r>
            <a:r>
              <a:rPr lang="en-US" sz="2800" dirty="0">
                <a:latin typeface="Times New Roman" panose="02020603050405020304" pitchFamily="18" charset="0"/>
                <a:cs typeface="Times New Roman" panose="02020603050405020304" pitchFamily="18" charset="0"/>
              </a:rPr>
              <a:t>a excel sheet. </a:t>
            </a:r>
          </a:p>
          <a:p>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0BA8E8B6-8FCC-694C-33B6-C46A828A25C2}"/>
              </a:ext>
            </a:extLst>
          </p:cNvPr>
          <p:cNvSpPr txBox="1">
            <a:spLocks/>
          </p:cNvSpPr>
          <p:nvPr/>
        </p:nvSpPr>
        <p:spPr>
          <a:xfrm>
            <a:off x="332059" y="420600"/>
            <a:ext cx="10983132" cy="747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rial Black" panose="020B0A04020102020204" pitchFamily="34" charset="0"/>
              </a:rPr>
              <a:t>SOLUTION PROPOSED</a:t>
            </a:r>
            <a:endParaRPr lang="en-IN" sz="3200" dirty="0"/>
          </a:p>
        </p:txBody>
      </p:sp>
      <p:cxnSp>
        <p:nvCxnSpPr>
          <p:cNvPr id="5" name="Straight Connector 4">
            <a:extLst>
              <a:ext uri="{FF2B5EF4-FFF2-40B4-BE49-F238E27FC236}">
                <a16:creationId xmlns="" xmlns:a16="http://schemas.microsoft.com/office/drawing/2014/main" id="{BF0A41D9-E9F7-4970-96EA-A17CCA158610}"/>
              </a:ext>
            </a:extLst>
          </p:cNvPr>
          <p:cNvCxnSpPr>
            <a:cxnSpLocks/>
          </p:cNvCxnSpPr>
          <p:nvPr/>
        </p:nvCxnSpPr>
        <p:spPr>
          <a:xfrm>
            <a:off x="437745" y="1255985"/>
            <a:ext cx="11167353"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pic>
        <p:nvPicPr>
          <p:cNvPr id="7" name="Picture 21">
            <a:extLst>
              <a:ext uri="{FF2B5EF4-FFF2-40B4-BE49-F238E27FC236}">
                <a16:creationId xmlns="" xmlns:a16="http://schemas.microsoft.com/office/drawing/2014/main" id="{892DBBE5-584A-E7D7-984A-308A16791866}"/>
              </a:ext>
            </a:extLst>
          </p:cNvPr>
          <p:cNvPicPr>
            <a:picLocks noChangeAspect="1"/>
          </p:cNvPicPr>
          <p:nvPr/>
        </p:nvPicPr>
        <p:blipFill>
          <a:blip r:embed="rId2" cstate="print"/>
          <a:stretch>
            <a:fillRect/>
          </a:stretch>
        </p:blipFill>
        <p:spPr>
          <a:xfrm>
            <a:off x="10839311" y="5895533"/>
            <a:ext cx="1220287" cy="876220"/>
          </a:xfrm>
          <a:prstGeom prst="rect">
            <a:avLst/>
          </a:prstGeom>
        </p:spPr>
      </p:pic>
    </p:spTree>
    <p:extLst>
      <p:ext uri="{BB962C8B-B14F-4D97-AF65-F5344CB8AC3E}">
        <p14:creationId xmlns="" xmlns:p14="http://schemas.microsoft.com/office/powerpoint/2010/main" val="86030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79598C0-EDF2-62BB-16C6-1D807BB759D9}"/>
              </a:ext>
            </a:extLst>
          </p:cNvPr>
          <p:cNvSpPr txBox="1"/>
          <p:nvPr/>
        </p:nvSpPr>
        <p:spPr>
          <a:xfrm>
            <a:off x="428017" y="1537269"/>
            <a:ext cx="11021438"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Bot will </a:t>
            </a:r>
            <a:r>
              <a:rPr lang="en-US" sz="2800" dirty="0" smtClean="0">
                <a:latin typeface="Times New Roman" panose="02020603050405020304" pitchFamily="18" charset="0"/>
                <a:cs typeface="Times New Roman" panose="02020603050405020304" pitchFamily="18" charset="0"/>
              </a:rPr>
              <a:t>store questions name and difficulty level of that question in excel file on the basis of user input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 xmlns:a16="http://schemas.microsoft.com/office/drawing/2014/main" id="{2D670D25-3175-309F-E2AD-15EC0B5A212E}"/>
              </a:ext>
            </a:extLst>
          </p:cNvPr>
          <p:cNvSpPr txBox="1">
            <a:spLocks/>
          </p:cNvSpPr>
          <p:nvPr/>
        </p:nvSpPr>
        <p:spPr>
          <a:xfrm>
            <a:off x="332059" y="420600"/>
            <a:ext cx="10983132" cy="747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rial Black" panose="020B0A04020102020204" pitchFamily="34" charset="0"/>
              </a:rPr>
              <a:t>EXPECTED OUTCOME</a:t>
            </a:r>
            <a:endParaRPr lang="en-IN" sz="3200" dirty="0"/>
          </a:p>
        </p:txBody>
      </p:sp>
      <p:cxnSp>
        <p:nvCxnSpPr>
          <p:cNvPr id="4" name="Straight Connector 3">
            <a:extLst>
              <a:ext uri="{FF2B5EF4-FFF2-40B4-BE49-F238E27FC236}">
                <a16:creationId xmlns="" xmlns:a16="http://schemas.microsoft.com/office/drawing/2014/main" id="{DC717ADD-E90D-BA6A-B92D-D4F0CFA48939}"/>
              </a:ext>
            </a:extLst>
          </p:cNvPr>
          <p:cNvCxnSpPr>
            <a:cxnSpLocks/>
          </p:cNvCxnSpPr>
          <p:nvPr/>
        </p:nvCxnSpPr>
        <p:spPr>
          <a:xfrm>
            <a:off x="428017" y="1188935"/>
            <a:ext cx="11167353"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pic>
        <p:nvPicPr>
          <p:cNvPr id="5" name="Picture 4" descr="RPA vector icon with gears, robotic process automation.eps 2061570 Vector  Art at Vecteezy">
            <a:extLst>
              <a:ext uri="{FF2B5EF4-FFF2-40B4-BE49-F238E27FC236}">
                <a16:creationId xmlns="" xmlns:a16="http://schemas.microsoft.com/office/drawing/2014/main" id="{E0B9E8E5-F53A-0B43-69A6-75135EADE32D}"/>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8709" t="19758" r="8650" b="17993"/>
          <a:stretch/>
        </p:blipFill>
        <p:spPr bwMode="auto">
          <a:xfrm>
            <a:off x="1171691" y="3234235"/>
            <a:ext cx="3021981" cy="2276274"/>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Graphic 5" descr="Arrow Slight curve">
            <a:extLst>
              <a:ext uri="{FF2B5EF4-FFF2-40B4-BE49-F238E27FC236}">
                <a16:creationId xmlns="" xmlns:a16="http://schemas.microsoft.com/office/drawing/2014/main" id="{18A2ADA4-E014-BA65-BD97-8C99CA2E773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803886" y="3550164"/>
            <a:ext cx="1359080" cy="1359080"/>
          </a:xfrm>
          <a:prstGeom prst="rect">
            <a:avLst/>
          </a:prstGeom>
        </p:spPr>
      </p:pic>
      <p:pic>
        <p:nvPicPr>
          <p:cNvPr id="7" name="Picture 21">
            <a:extLst>
              <a:ext uri="{FF2B5EF4-FFF2-40B4-BE49-F238E27FC236}">
                <a16:creationId xmlns="" xmlns:a16="http://schemas.microsoft.com/office/drawing/2014/main" id="{CF21F116-7EF3-5C83-8327-858D75D7D938}"/>
              </a:ext>
            </a:extLst>
          </p:cNvPr>
          <p:cNvPicPr>
            <a:picLocks noChangeAspect="1"/>
          </p:cNvPicPr>
          <p:nvPr/>
        </p:nvPicPr>
        <p:blipFill>
          <a:blip r:embed="rId5" cstate="print"/>
          <a:stretch>
            <a:fillRect/>
          </a:stretch>
        </p:blipFill>
        <p:spPr>
          <a:xfrm>
            <a:off x="10839311" y="5895533"/>
            <a:ext cx="1220287" cy="876220"/>
          </a:xfrm>
          <a:prstGeom prst="rect">
            <a:avLst/>
          </a:prstGeom>
        </p:spPr>
      </p:pic>
      <p:pic>
        <p:nvPicPr>
          <p:cNvPr id="8" name="Picture 2" descr="Microsoft Excel: Spreadsheets - Apps on Google Play">
            <a:extLst>
              <a:ext uri="{FF2B5EF4-FFF2-40B4-BE49-F238E27FC236}">
                <a16:creationId xmlns="" xmlns:a16="http://schemas.microsoft.com/office/drawing/2014/main" id="{46D78102-0A4E-0D10-C125-717A56F0369A}"/>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051539" y="3226638"/>
            <a:ext cx="2052917" cy="19143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5288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34802E2-1DB7-F91F-75EB-3AE623F1AE01}"/>
              </a:ext>
            </a:extLst>
          </p:cNvPr>
          <p:cNvSpPr txBox="1">
            <a:spLocks/>
          </p:cNvSpPr>
          <p:nvPr/>
        </p:nvSpPr>
        <p:spPr>
          <a:xfrm>
            <a:off x="332059" y="420600"/>
            <a:ext cx="10983132" cy="747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rial Black" panose="020B0A04020102020204" pitchFamily="34" charset="0"/>
              </a:rPr>
              <a:t>CONCLUSION</a:t>
            </a:r>
            <a:endParaRPr lang="en-IN" sz="3200" dirty="0"/>
          </a:p>
        </p:txBody>
      </p:sp>
      <p:sp>
        <p:nvSpPr>
          <p:cNvPr id="7" name="TextBox 6">
            <a:extLst>
              <a:ext uri="{FF2B5EF4-FFF2-40B4-BE49-F238E27FC236}">
                <a16:creationId xmlns="" xmlns:a16="http://schemas.microsoft.com/office/drawing/2014/main" id="{D53A3EEE-3CC2-30E0-CED3-F50A78C214E7}"/>
              </a:ext>
            </a:extLst>
          </p:cNvPr>
          <p:cNvSpPr txBox="1"/>
          <p:nvPr/>
        </p:nvSpPr>
        <p:spPr>
          <a:xfrm>
            <a:off x="388259" y="1418110"/>
            <a:ext cx="11167353"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Bot will </a:t>
            </a:r>
            <a:r>
              <a:rPr lang="en-US" sz="2800" dirty="0" smtClean="0">
                <a:latin typeface="Times New Roman" panose="02020603050405020304" pitchFamily="18" charset="0"/>
                <a:cs typeface="Times New Roman" panose="02020603050405020304" pitchFamily="18" charset="0"/>
              </a:rPr>
              <a:t>extract questions and difficulty level </a:t>
            </a:r>
            <a:r>
              <a:rPr lang="en-US" sz="2800" dirty="0">
                <a:latin typeface="Times New Roman" panose="02020603050405020304" pitchFamily="18" charset="0"/>
                <a:cs typeface="Times New Roman" panose="02020603050405020304" pitchFamily="18" charset="0"/>
              </a:rPr>
              <a:t>and that needed negligible manual work. It will be time saving and quick process that will reduce the complexity of process. And with some small modification same bot can also be used for other purposes.</a:t>
            </a:r>
            <a:endParaRPr lang="en-IN" sz="2800"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 xmlns:a16="http://schemas.microsoft.com/office/drawing/2014/main" id="{A94C37BD-E7B8-0FAE-9253-E27C2341BDC3}"/>
              </a:ext>
            </a:extLst>
          </p:cNvPr>
          <p:cNvCxnSpPr>
            <a:cxnSpLocks/>
          </p:cNvCxnSpPr>
          <p:nvPr/>
        </p:nvCxnSpPr>
        <p:spPr>
          <a:xfrm>
            <a:off x="428017" y="1018700"/>
            <a:ext cx="11167353"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pic>
        <p:nvPicPr>
          <p:cNvPr id="10" name="Picture 21">
            <a:extLst>
              <a:ext uri="{FF2B5EF4-FFF2-40B4-BE49-F238E27FC236}">
                <a16:creationId xmlns="" xmlns:a16="http://schemas.microsoft.com/office/drawing/2014/main" id="{4C40D95F-F1D1-7008-12E0-BB19E8B1C5B3}"/>
              </a:ext>
            </a:extLst>
          </p:cNvPr>
          <p:cNvPicPr>
            <a:picLocks noChangeAspect="1"/>
          </p:cNvPicPr>
          <p:nvPr/>
        </p:nvPicPr>
        <p:blipFill>
          <a:blip r:embed="rId2" cstate="print"/>
          <a:stretch>
            <a:fillRect/>
          </a:stretch>
        </p:blipFill>
        <p:spPr>
          <a:xfrm>
            <a:off x="10858627" y="165941"/>
            <a:ext cx="1220287" cy="876220"/>
          </a:xfrm>
          <a:prstGeom prst="rect">
            <a:avLst/>
          </a:prstGeom>
        </p:spPr>
      </p:pic>
    </p:spTree>
    <p:extLst>
      <p:ext uri="{BB962C8B-B14F-4D97-AF65-F5344CB8AC3E}">
        <p14:creationId xmlns="" xmlns:p14="http://schemas.microsoft.com/office/powerpoint/2010/main" val="1111451600"/>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1238</TotalTime>
  <Words>321</Words>
  <Application>Microsoft Office PowerPoint</Application>
  <PresentationFormat>Custom</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Rehman</dc:creator>
  <cp:lastModifiedBy>tomar</cp:lastModifiedBy>
  <cp:revision>71</cp:revision>
  <dcterms:created xsi:type="dcterms:W3CDTF">2020-12-15T18:32:21Z</dcterms:created>
  <dcterms:modified xsi:type="dcterms:W3CDTF">2022-11-25T08:58:24Z</dcterms:modified>
</cp:coreProperties>
</file>