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40"/>
  </p:notesMasterIdLst>
  <p:handoutMasterIdLst>
    <p:handoutMasterId r:id="rId41"/>
  </p:handoutMasterIdLst>
  <p:sldIdLst>
    <p:sldId id="299" r:id="rId5"/>
    <p:sldId id="268" r:id="rId6"/>
    <p:sldId id="304" r:id="rId7"/>
    <p:sldId id="303" r:id="rId8"/>
    <p:sldId id="273" r:id="rId9"/>
    <p:sldId id="300" r:id="rId10"/>
    <p:sldId id="272" r:id="rId11"/>
    <p:sldId id="301" r:id="rId12"/>
    <p:sldId id="302" r:id="rId13"/>
    <p:sldId id="309" r:id="rId14"/>
    <p:sldId id="310" r:id="rId15"/>
    <p:sldId id="274" r:id="rId16"/>
    <p:sldId id="275" r:id="rId17"/>
    <p:sldId id="280" r:id="rId18"/>
    <p:sldId id="281" r:id="rId19"/>
    <p:sldId id="297" r:id="rId20"/>
    <p:sldId id="298" r:id="rId21"/>
    <p:sldId id="276" r:id="rId22"/>
    <p:sldId id="283" r:id="rId23"/>
    <p:sldId id="290" r:id="rId24"/>
    <p:sldId id="284" r:id="rId25"/>
    <p:sldId id="305" r:id="rId26"/>
    <p:sldId id="285" r:id="rId27"/>
    <p:sldId id="286" r:id="rId28"/>
    <p:sldId id="287" r:id="rId29"/>
    <p:sldId id="288" r:id="rId30"/>
    <p:sldId id="289" r:id="rId31"/>
    <p:sldId id="291" r:id="rId32"/>
    <p:sldId id="292" r:id="rId33"/>
    <p:sldId id="293" r:id="rId34"/>
    <p:sldId id="294" r:id="rId35"/>
    <p:sldId id="295" r:id="rId36"/>
    <p:sldId id="296" r:id="rId37"/>
    <p:sldId id="307" r:id="rId38"/>
    <p:sldId id="308" r:id="rId3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6E463-C97B-4C41-887F-C3E78AD44E5C}" v="496" dt="2021-11-26T12:58:59.987"/>
    <p1510:client id="{94AF674B-3085-4ACD-A7F9-05141A43478C}" v="318" dt="2021-11-26T15:24:56.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7" d="100"/>
          <a:sy n="77" d="100"/>
        </p:scale>
        <p:origin x="272" y="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6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23762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625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2338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74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01748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17154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46463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FD029-FB74-4578-B929-F66AA97659CA}" type="datetimeFigureOut">
              <a:rPr lang="en-US" smtClean="0"/>
              <a:t>11/26/2021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68447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F0DFD029-FB74-4578-B929-F66AA97659CA}" type="datetimeFigureOut">
              <a:rPr lang="en-US" smtClean="0"/>
              <a:t>11/26/2021</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IN" smtClean="0"/>
              <a:t>‹#›</a:t>
            </a:fld>
            <a:endParaRPr lang="en-IN"/>
          </a:p>
        </p:txBody>
      </p:sp>
    </p:spTree>
    <p:extLst>
      <p:ext uri="{BB962C8B-B14F-4D97-AF65-F5344CB8AC3E}">
        <p14:creationId xmlns:p14="http://schemas.microsoft.com/office/powerpoint/2010/main" val="219688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767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F0DFD029-FB74-4578-B929-F66AA97659CA}" type="datetimeFigureOut">
              <a:rPr lang="en-US" smtClean="0"/>
              <a:pPr/>
              <a:t>11/26/2021</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IN" smtClean="0"/>
              <a:pPr/>
              <a:t>‹#›</a:t>
            </a:fld>
            <a:endParaRPr lang="en-IN"/>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135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4BCE-C08C-4ABA-AE6D-B4C1F970AC7C}"/>
              </a:ext>
            </a:extLst>
          </p:cNvPr>
          <p:cNvSpPr>
            <a:spLocks noGrp="1"/>
          </p:cNvSpPr>
          <p:nvPr>
            <p:ph type="title"/>
          </p:nvPr>
        </p:nvSpPr>
        <p:spPr/>
        <p:txBody>
          <a:bodyPr/>
          <a:lstStyle/>
          <a:p>
            <a:r>
              <a:rPr lang="en-US" b="1" dirty="0">
                <a:solidFill>
                  <a:srgbClr val="0070C0"/>
                </a:solidFill>
              </a:rPr>
              <a:t>Simple RISC processor </a:t>
            </a:r>
            <a:endParaRPr lang="en-IN" b="1" dirty="0">
              <a:solidFill>
                <a:srgbClr val="0070C0"/>
              </a:solidFill>
            </a:endParaRPr>
          </a:p>
        </p:txBody>
      </p:sp>
      <p:sp>
        <p:nvSpPr>
          <p:cNvPr id="3" name="Content Placeholder 2">
            <a:extLst>
              <a:ext uri="{FF2B5EF4-FFF2-40B4-BE49-F238E27FC236}">
                <a16:creationId xmlns:a16="http://schemas.microsoft.com/office/drawing/2014/main" id="{944E6F6A-F548-4005-A8A8-CCA51D33D178}"/>
              </a:ext>
            </a:extLst>
          </p:cNvPr>
          <p:cNvSpPr>
            <a:spLocks noGrp="1"/>
          </p:cNvSpPr>
          <p:nvPr>
            <p:ph idx="1"/>
          </p:nvPr>
        </p:nvSpPr>
        <p:spPr>
          <a:xfrm>
            <a:off x="1096994" y="2276872"/>
            <a:ext cx="10055781" cy="3592222"/>
          </a:xfrm>
        </p:spPr>
        <p:txBody>
          <a:bodyPr>
            <a:normAutofit fontScale="92500" lnSpcReduction="10000"/>
          </a:bodyPr>
          <a:lstStyle/>
          <a:p>
            <a:r>
              <a:rPr lang="en-GB" sz="2000" dirty="0"/>
              <a:t>Our Project group consists of :</a:t>
            </a:r>
          </a:p>
          <a:p>
            <a:pPr>
              <a:buFont typeface="Wingdings" panose="05000000000000000000" pitchFamily="2" charset="2"/>
              <a:buChar char="q"/>
            </a:pPr>
            <a:r>
              <a:rPr lang="en-US" dirty="0"/>
              <a:t>Kancharla Nikhilesh Bhagavan-(20114043)</a:t>
            </a:r>
          </a:p>
          <a:p>
            <a:pPr>
              <a:buFont typeface="Wingdings" panose="05000000000000000000" pitchFamily="2" charset="2"/>
              <a:buChar char="q"/>
            </a:pPr>
            <a:r>
              <a:rPr lang="en-US" dirty="0"/>
              <a:t>Kudikala Rishikesh-(20114046)</a:t>
            </a:r>
          </a:p>
          <a:p>
            <a:pPr>
              <a:buFont typeface="Wingdings" panose="05000000000000000000" pitchFamily="2" charset="2"/>
              <a:buChar char="q"/>
            </a:pPr>
            <a:r>
              <a:rPr lang="en-US" dirty="0"/>
              <a:t>Madamanchi ashok Chowdary-(20114052)</a:t>
            </a:r>
          </a:p>
          <a:p>
            <a:pPr>
              <a:buFont typeface="Wingdings" panose="05000000000000000000" pitchFamily="2" charset="2"/>
              <a:buChar char="q"/>
            </a:pPr>
            <a:r>
              <a:rPr lang="en-US" dirty="0"/>
              <a:t>Mallamgari Nithin Reddy-(20114053)</a:t>
            </a:r>
          </a:p>
          <a:p>
            <a:pPr>
              <a:buFont typeface="Wingdings" panose="05000000000000000000" pitchFamily="2" charset="2"/>
              <a:buChar char="q"/>
            </a:pPr>
            <a:r>
              <a:rPr lang="en-US" dirty="0"/>
              <a:t>Kyamaji vedanth Vardhan-(20114048)</a:t>
            </a:r>
          </a:p>
          <a:p>
            <a:pPr>
              <a:buFont typeface="Wingdings" panose="05000000000000000000" pitchFamily="2" charset="2"/>
              <a:buChar char="q"/>
            </a:pPr>
            <a:r>
              <a:rPr lang="en-US" dirty="0"/>
              <a:t>Baddam Venkat praneeth reddy-(20114020)</a:t>
            </a:r>
          </a:p>
          <a:p>
            <a:pPr>
              <a:buFont typeface="Wingdings" panose="05000000000000000000" pitchFamily="2" charset="2"/>
              <a:buChar char="q"/>
            </a:pPr>
            <a:r>
              <a:rPr lang="en-US" dirty="0"/>
              <a:t>Murthati mahi babu-(20114058)</a:t>
            </a:r>
          </a:p>
          <a:p>
            <a:pPr>
              <a:buFont typeface="Wingdings" panose="05000000000000000000" pitchFamily="2" charset="2"/>
              <a:buChar char="q"/>
            </a:pPr>
            <a:r>
              <a:rPr lang="en-US" dirty="0"/>
              <a:t>Macharla sri Vardhan-(20114051)</a:t>
            </a:r>
          </a:p>
          <a:p>
            <a:endParaRPr lang="en-IN" dirty="0"/>
          </a:p>
        </p:txBody>
      </p:sp>
    </p:spTree>
    <p:extLst>
      <p:ext uri="{BB962C8B-B14F-4D97-AF65-F5344CB8AC3E}">
        <p14:creationId xmlns:p14="http://schemas.microsoft.com/office/powerpoint/2010/main" val="369525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BF563F-2F37-4EF7-A82F-71C773B88741}"/>
              </a:ext>
            </a:extLst>
          </p:cNvPr>
          <p:cNvSpPr txBox="1">
            <a:spLocks/>
          </p:cNvSpPr>
          <p:nvPr/>
        </p:nvSpPr>
        <p:spPr>
          <a:xfrm>
            <a:off x="1066521" y="332656"/>
            <a:ext cx="10055781" cy="1450757"/>
          </a:xfrm>
          <a:prstGeom prst="rect">
            <a:avLst/>
          </a:prstGeom>
        </p:spPr>
        <p:txBody>
          <a:bodyPr vert="horz" lIns="91440" tIns="45720" rIns="91440" bIns="45720" rtlCol="0" anchor="b">
            <a:normAutofit/>
          </a:bodyPr>
          <a:lstStyle>
            <a:lvl1pPr marL="0"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a:lstStyle>
          <a:p>
            <a:r>
              <a:rPr lang="en-US" sz="3200" dirty="0"/>
              <a:t>Assembler Code</a:t>
            </a:r>
            <a:endParaRPr lang="en-IN" sz="3200" dirty="0"/>
          </a:p>
        </p:txBody>
      </p:sp>
      <p:sp>
        <p:nvSpPr>
          <p:cNvPr id="5" name="Content Placeholder 2">
            <a:extLst>
              <a:ext uri="{FF2B5EF4-FFF2-40B4-BE49-F238E27FC236}">
                <a16:creationId xmlns:a16="http://schemas.microsoft.com/office/drawing/2014/main" id="{52B33805-1358-46A3-8A4A-CABE09ABD2F4}"/>
              </a:ext>
            </a:extLst>
          </p:cNvPr>
          <p:cNvSpPr txBox="1">
            <a:spLocks/>
          </p:cNvSpPr>
          <p:nvPr/>
        </p:nvSpPr>
        <p:spPr>
          <a:xfrm>
            <a:off x="1066521" y="1916832"/>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Assembler code converts the low-level language in assembly program into a hexadecimal instruction which is used by the risc processor to process the instructions.</a:t>
            </a:r>
          </a:p>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 assembly code takes the instructions in the test case file as input and then writes a new file named assembler input with all the hexadecimal instructions corresponding to the testcase instructions. The below diagrams show the input and the corresponding hexadecimal code.</a:t>
            </a:r>
          </a:p>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This diagram shows the testcase format                     This diagram shows the assembly output</a:t>
            </a:r>
          </a:p>
          <a:p>
            <a:pPr>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descr="Text&#10;&#10;Description automatically generated">
            <a:extLst>
              <a:ext uri="{FF2B5EF4-FFF2-40B4-BE49-F238E27FC236}">
                <a16:creationId xmlns:a16="http://schemas.microsoft.com/office/drawing/2014/main" id="{94574498-010B-491A-B92E-846025E95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9" y="3919881"/>
            <a:ext cx="1905276" cy="2020312"/>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C586D0CE-A34E-493D-90F4-9B10E88B7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97" y="3919881"/>
            <a:ext cx="1905277" cy="2228815"/>
          </a:xfrm>
          <a:prstGeom prst="rect">
            <a:avLst/>
          </a:prstGeom>
        </p:spPr>
      </p:pic>
    </p:spTree>
    <p:extLst>
      <p:ext uri="{BB962C8B-B14F-4D97-AF65-F5344CB8AC3E}">
        <p14:creationId xmlns:p14="http://schemas.microsoft.com/office/powerpoint/2010/main" val="360320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AFC3A4-B003-4754-9022-61C8C8BE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2" y="1453101"/>
            <a:ext cx="9217024" cy="2808961"/>
          </a:xfrm>
          <a:prstGeom prst="rect">
            <a:avLst/>
          </a:prstGeom>
        </p:spPr>
      </p:pic>
      <p:pic>
        <p:nvPicPr>
          <p:cNvPr id="5" name="Picture 4">
            <a:extLst>
              <a:ext uri="{FF2B5EF4-FFF2-40B4-BE49-F238E27FC236}">
                <a16:creationId xmlns:a16="http://schemas.microsoft.com/office/drawing/2014/main" id="{18E56BF1-8086-47BB-ADBB-4424EDD1A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916" y="4262062"/>
            <a:ext cx="9433048" cy="1901234"/>
          </a:xfrm>
          <a:prstGeom prst="rect">
            <a:avLst/>
          </a:prstGeom>
        </p:spPr>
      </p:pic>
      <p:sp>
        <p:nvSpPr>
          <p:cNvPr id="6" name="TextBox 5">
            <a:extLst>
              <a:ext uri="{FF2B5EF4-FFF2-40B4-BE49-F238E27FC236}">
                <a16:creationId xmlns:a16="http://schemas.microsoft.com/office/drawing/2014/main" id="{EF26B8C5-D6AC-45C6-A514-F13CC27E4E7D}"/>
              </a:ext>
            </a:extLst>
          </p:cNvPr>
          <p:cNvSpPr txBox="1"/>
          <p:nvPr/>
        </p:nvSpPr>
        <p:spPr>
          <a:xfrm>
            <a:off x="3574132" y="836712"/>
            <a:ext cx="3960440" cy="369332"/>
          </a:xfrm>
          <a:prstGeom prst="rect">
            <a:avLst/>
          </a:prstGeom>
          <a:noFill/>
        </p:spPr>
        <p:txBody>
          <a:bodyPr wrap="square" rtlCol="0">
            <a:spAutoFit/>
          </a:bodyPr>
          <a:lstStyle/>
          <a:p>
            <a:r>
              <a:rPr lang="en-US" dirty="0"/>
              <a:t>Various Type of instruction formats</a:t>
            </a:r>
            <a:endParaRPr lang="en-IN" dirty="0"/>
          </a:p>
        </p:txBody>
      </p:sp>
    </p:spTree>
    <p:extLst>
      <p:ext uri="{BB962C8B-B14F-4D97-AF65-F5344CB8AC3E}">
        <p14:creationId xmlns:p14="http://schemas.microsoft.com/office/powerpoint/2010/main" val="424416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1299-1AD5-42C6-B060-3E3DCBA37506}"/>
              </a:ext>
            </a:extLst>
          </p:cNvPr>
          <p:cNvSpPr>
            <a:spLocks noGrp="1"/>
          </p:cNvSpPr>
          <p:nvPr>
            <p:ph type="title"/>
          </p:nvPr>
        </p:nvSpPr>
        <p:spPr/>
        <p:txBody>
          <a:bodyPr/>
          <a:lstStyle/>
          <a:p>
            <a:r>
              <a:rPr lang="en-US">
                <a:solidFill>
                  <a:schemeClr val="accent1">
                    <a:lumMod val="60000"/>
                    <a:lumOff val="40000"/>
                  </a:schemeClr>
                </a:solidFill>
              </a:rPr>
              <a:t>Instruction fetch</a:t>
            </a:r>
            <a:endParaRPr lang="en-IN">
              <a:solidFill>
                <a:schemeClr val="accent1">
                  <a:lumMod val="60000"/>
                  <a:lumOff val="40000"/>
                </a:schemeClr>
              </a:solidFill>
            </a:endParaRPr>
          </a:p>
        </p:txBody>
      </p:sp>
      <p:pic>
        <p:nvPicPr>
          <p:cNvPr id="6" name="Content Placeholder 5">
            <a:extLst>
              <a:ext uri="{FF2B5EF4-FFF2-40B4-BE49-F238E27FC236}">
                <a16:creationId xmlns:a16="http://schemas.microsoft.com/office/drawing/2014/main" id="{434C0359-019A-4D94-9E02-236B9EF2E6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5900" y="2060848"/>
            <a:ext cx="4362450" cy="3403674"/>
          </a:xfrm>
        </p:spPr>
      </p:pic>
      <p:sp>
        <p:nvSpPr>
          <p:cNvPr id="4" name="Content Placeholder 3">
            <a:extLst>
              <a:ext uri="{FF2B5EF4-FFF2-40B4-BE49-F238E27FC236}">
                <a16:creationId xmlns:a16="http://schemas.microsoft.com/office/drawing/2014/main" id="{309997EF-B42A-40DB-A459-83262BCD2FFA}"/>
              </a:ext>
            </a:extLst>
          </p:cNvPr>
          <p:cNvSpPr>
            <a:spLocks noGrp="1"/>
          </p:cNvSpPr>
          <p:nvPr>
            <p:ph sz="half" idx="2"/>
          </p:nvPr>
        </p:nvSpPr>
        <p:spPr/>
        <p:txBody>
          <a:bodyPr/>
          <a:lstStyle/>
          <a:p>
            <a:r>
              <a:rPr lang="en-US"/>
              <a:t>Instruction fetch unit fetches the instruction from the instruction memory which is currently stored in the PC and computes the address of the next Instruction.</a:t>
            </a:r>
          </a:p>
          <a:p>
            <a:r>
              <a:rPr lang="en-US"/>
              <a:t>At the end of the fetch operation, the PC points to the next operation which is to be read at the next cycle.</a:t>
            </a:r>
          </a:p>
        </p:txBody>
      </p:sp>
    </p:spTree>
    <p:extLst>
      <p:ext uri="{BB962C8B-B14F-4D97-AF65-F5344CB8AC3E}">
        <p14:creationId xmlns:p14="http://schemas.microsoft.com/office/powerpoint/2010/main" val="414947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D12E-AE18-453E-8A69-6462786C2EDF}"/>
              </a:ext>
            </a:extLst>
          </p:cNvPr>
          <p:cNvSpPr>
            <a:spLocks noGrp="1"/>
          </p:cNvSpPr>
          <p:nvPr>
            <p:ph type="title"/>
          </p:nvPr>
        </p:nvSpPr>
        <p:spPr/>
        <p:txBody>
          <a:bodyPr/>
          <a:lstStyle/>
          <a:p>
            <a:r>
              <a:rPr lang="en-US">
                <a:solidFill>
                  <a:schemeClr val="accent1">
                    <a:lumMod val="60000"/>
                    <a:lumOff val="40000"/>
                  </a:schemeClr>
                </a:solidFill>
              </a:rPr>
              <a:t>Operand fetch</a:t>
            </a:r>
            <a:endParaRPr lang="en-IN">
              <a:solidFill>
                <a:schemeClr val="accent1">
                  <a:lumMod val="60000"/>
                  <a:lumOff val="40000"/>
                </a:schemeClr>
              </a:solidFill>
            </a:endParaRPr>
          </a:p>
        </p:txBody>
      </p:sp>
      <p:pic>
        <p:nvPicPr>
          <p:cNvPr id="6" name="Content Placeholder 5">
            <a:extLst>
              <a:ext uri="{FF2B5EF4-FFF2-40B4-BE49-F238E27FC236}">
                <a16:creationId xmlns:a16="http://schemas.microsoft.com/office/drawing/2014/main" id="{DAB3DC95-D288-4E03-9EBE-51065890F4E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6442" y="1846263"/>
            <a:ext cx="4298166" cy="4022725"/>
          </a:xfrm>
        </p:spPr>
      </p:pic>
      <p:sp>
        <p:nvSpPr>
          <p:cNvPr id="4" name="Content Placeholder 3">
            <a:extLst>
              <a:ext uri="{FF2B5EF4-FFF2-40B4-BE49-F238E27FC236}">
                <a16:creationId xmlns:a16="http://schemas.microsoft.com/office/drawing/2014/main" id="{4C883997-046B-4F89-ADD4-E9186D10C1E3}"/>
              </a:ext>
            </a:extLst>
          </p:cNvPr>
          <p:cNvSpPr>
            <a:spLocks noGrp="1"/>
          </p:cNvSpPr>
          <p:nvPr>
            <p:ph sz="half" idx="2"/>
          </p:nvPr>
        </p:nvSpPr>
        <p:spPr/>
        <p:txBody>
          <a:bodyPr/>
          <a:lstStyle/>
          <a:p>
            <a:pPr marL="0" indent="0">
              <a:buNone/>
            </a:pPr>
            <a:r>
              <a:rPr lang="en-US" dirty="0"/>
              <a:t>The important functionalities of </a:t>
            </a:r>
            <a:r>
              <a:rPr lang="en-US" dirty="0" err="1"/>
              <a:t>OF</a:t>
            </a:r>
            <a:r>
              <a:rPr lang="en-US" dirty="0"/>
              <a:t> are:</a:t>
            </a:r>
          </a:p>
          <a:p>
            <a:r>
              <a:rPr lang="en-US" dirty="0"/>
              <a:t>Calculating the value of the immediate operand taking in the account of modifiers and the branch target by encoding the offset embedded in the instruction.</a:t>
            </a:r>
          </a:p>
          <a:p>
            <a:r>
              <a:rPr lang="en-US" dirty="0"/>
              <a:t>Also, it decides which registers are involved in the given instruction.</a:t>
            </a:r>
          </a:p>
        </p:txBody>
      </p:sp>
    </p:spTree>
    <p:extLst>
      <p:ext uri="{BB962C8B-B14F-4D97-AF65-F5344CB8AC3E}">
        <p14:creationId xmlns:p14="http://schemas.microsoft.com/office/powerpoint/2010/main" val="128039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6421-B1D9-44C3-A44E-EAA70A6BCB4A}"/>
              </a:ext>
            </a:extLst>
          </p:cNvPr>
          <p:cNvSpPr>
            <a:spLocks noGrp="1"/>
          </p:cNvSpPr>
          <p:nvPr>
            <p:ph type="title"/>
          </p:nvPr>
        </p:nvSpPr>
        <p:spPr>
          <a:xfrm>
            <a:off x="1096994" y="908720"/>
            <a:ext cx="9533921" cy="828641"/>
          </a:xfrm>
        </p:spPr>
        <p:txBody>
          <a:bodyPr>
            <a:normAutofit/>
          </a:bodyPr>
          <a:lstStyle/>
          <a:p>
            <a:r>
              <a:rPr lang="en-US" sz="4800" dirty="0"/>
              <a:t>Immediate Calculation</a:t>
            </a:r>
            <a:endParaRPr lang="en-IN" sz="4800" dirty="0"/>
          </a:p>
        </p:txBody>
      </p:sp>
      <p:pic>
        <p:nvPicPr>
          <p:cNvPr id="6" name="Content Placeholder 5">
            <a:extLst>
              <a:ext uri="{FF2B5EF4-FFF2-40B4-BE49-F238E27FC236}">
                <a16:creationId xmlns:a16="http://schemas.microsoft.com/office/drawing/2014/main" id="{BA2E8FEC-7F96-4840-AB82-2229324C59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767931"/>
            <a:ext cx="4937125" cy="2179388"/>
          </a:xfrm>
        </p:spPr>
      </p:pic>
      <p:sp>
        <p:nvSpPr>
          <p:cNvPr id="4" name="Content Placeholder 3">
            <a:extLst>
              <a:ext uri="{FF2B5EF4-FFF2-40B4-BE49-F238E27FC236}">
                <a16:creationId xmlns:a16="http://schemas.microsoft.com/office/drawing/2014/main" id="{C499209B-2E4F-4B83-8683-3109514F2915}"/>
              </a:ext>
            </a:extLst>
          </p:cNvPr>
          <p:cNvSpPr>
            <a:spLocks noGrp="1"/>
          </p:cNvSpPr>
          <p:nvPr>
            <p:ph sz="half" idx="2"/>
          </p:nvPr>
        </p:nvSpPr>
        <p:spPr/>
        <p:txBody>
          <a:bodyPr/>
          <a:lstStyle/>
          <a:p>
            <a:endParaRPr lang="en-US" cap="none" dirty="0">
              <a:solidFill>
                <a:schemeClr val="tx1"/>
              </a:solidFill>
            </a:endParaRPr>
          </a:p>
          <a:p>
            <a:pPr marL="0" indent="0">
              <a:buNone/>
            </a:pPr>
            <a:r>
              <a:rPr lang="en-US" cap="none" dirty="0">
                <a:solidFill>
                  <a:schemeClr val="tx1"/>
                </a:solidFill>
              </a:rPr>
              <a:t>The least significant 18 bits from the instruction are separated using splitter. In this 18 bits, the 18</a:t>
            </a:r>
            <a:r>
              <a:rPr lang="en-US" cap="none" baseline="30000" dirty="0">
                <a:solidFill>
                  <a:schemeClr val="tx1"/>
                </a:solidFill>
              </a:rPr>
              <a:t>th</a:t>
            </a:r>
            <a:r>
              <a:rPr lang="en-US" cap="none" dirty="0">
                <a:solidFill>
                  <a:schemeClr val="tx1"/>
                </a:solidFill>
              </a:rPr>
              <a:t> and 17</a:t>
            </a:r>
            <a:r>
              <a:rPr lang="en-US" cap="none" baseline="30000" dirty="0">
                <a:solidFill>
                  <a:schemeClr val="tx1"/>
                </a:solidFill>
              </a:rPr>
              <a:t>th</a:t>
            </a:r>
            <a:r>
              <a:rPr lang="en-US" cap="none" dirty="0">
                <a:solidFill>
                  <a:schemeClr val="tx1"/>
                </a:solidFill>
              </a:rPr>
              <a:t> bits are the modifiers bits, with the help  of the multiplexer and the modifier bits we extract the 32-bit format of the immediate.</a:t>
            </a:r>
            <a:endParaRPr lang="en-IN" cap="none" dirty="0">
              <a:solidFill>
                <a:schemeClr val="tx1"/>
              </a:solidFill>
            </a:endParaRPr>
          </a:p>
          <a:p>
            <a:endParaRPr lang="en-IN" dirty="0"/>
          </a:p>
        </p:txBody>
      </p:sp>
    </p:spTree>
    <p:extLst>
      <p:ext uri="{BB962C8B-B14F-4D97-AF65-F5344CB8AC3E}">
        <p14:creationId xmlns:p14="http://schemas.microsoft.com/office/powerpoint/2010/main" val="419841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C57C-A41B-4233-8588-F2DD7469917B}"/>
              </a:ext>
            </a:extLst>
          </p:cNvPr>
          <p:cNvSpPr>
            <a:spLocks noGrp="1"/>
          </p:cNvSpPr>
          <p:nvPr>
            <p:ph type="title"/>
          </p:nvPr>
        </p:nvSpPr>
        <p:spPr/>
        <p:txBody>
          <a:bodyPr/>
          <a:lstStyle/>
          <a:p>
            <a:r>
              <a:rPr lang="en-US"/>
              <a:t>Branch taken:</a:t>
            </a:r>
            <a:endParaRPr lang="en-IN"/>
          </a:p>
        </p:txBody>
      </p:sp>
      <p:pic>
        <p:nvPicPr>
          <p:cNvPr id="6" name="Content Placeholder 5">
            <a:extLst>
              <a:ext uri="{FF2B5EF4-FFF2-40B4-BE49-F238E27FC236}">
                <a16:creationId xmlns:a16="http://schemas.microsoft.com/office/drawing/2014/main" id="{613CAF61-A9F5-4D08-B863-38DE8324F91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3037235"/>
            <a:ext cx="4937125" cy="1640781"/>
          </a:xfrm>
        </p:spPr>
      </p:pic>
      <p:sp>
        <p:nvSpPr>
          <p:cNvPr id="4" name="Content Placeholder 3">
            <a:extLst>
              <a:ext uri="{FF2B5EF4-FFF2-40B4-BE49-F238E27FC236}">
                <a16:creationId xmlns:a16="http://schemas.microsoft.com/office/drawing/2014/main" id="{36F63F21-32E3-4316-9573-EBFBEA9979EF}"/>
              </a:ext>
            </a:extLst>
          </p:cNvPr>
          <p:cNvSpPr>
            <a:spLocks noGrp="1"/>
          </p:cNvSpPr>
          <p:nvPr>
            <p:ph sz="half" idx="2"/>
          </p:nvPr>
        </p:nvSpPr>
        <p:spPr/>
        <p:txBody>
          <a:bodyPr/>
          <a:lstStyle/>
          <a:p>
            <a:r>
              <a:rPr lang="en-US" cap="none" dirty="0">
                <a:solidFill>
                  <a:schemeClr val="tx1"/>
                </a:solidFill>
              </a:rPr>
              <a:t>For branch target, first we need to extract the offset(1 to 27 bits) from the instruction using splitter and extend its sign to make it 32-bit number.</a:t>
            </a:r>
            <a:endParaRPr lang="en-IN" cap="none" dirty="0">
              <a:solidFill>
                <a:schemeClr val="tx1"/>
              </a:solidFill>
            </a:endParaRPr>
          </a:p>
          <a:p>
            <a:r>
              <a:rPr lang="en-US" dirty="0"/>
              <a:t>As we use PC-relative addressing mode, we must add PC to this 32-bit offset to get the branch target.</a:t>
            </a:r>
            <a:endParaRPr lang="en-IN" dirty="0"/>
          </a:p>
        </p:txBody>
      </p:sp>
    </p:spTree>
    <p:extLst>
      <p:ext uri="{BB962C8B-B14F-4D97-AF65-F5344CB8AC3E}">
        <p14:creationId xmlns:p14="http://schemas.microsoft.com/office/powerpoint/2010/main" val="314086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6598-5AD3-4A65-9A9E-5FACA0C06C84}"/>
              </a:ext>
            </a:extLst>
          </p:cNvPr>
          <p:cNvSpPr>
            <a:spLocks noGrp="1"/>
          </p:cNvSpPr>
          <p:nvPr>
            <p:ph type="title"/>
          </p:nvPr>
        </p:nvSpPr>
        <p:spPr/>
        <p:txBody>
          <a:bodyPr/>
          <a:lstStyle/>
          <a:p>
            <a:r>
              <a:rPr lang="en-US" dirty="0">
                <a:solidFill>
                  <a:schemeClr val="accent1">
                    <a:lumMod val="60000"/>
                    <a:lumOff val="40000"/>
                  </a:schemeClr>
                </a:solidFill>
              </a:rPr>
              <a:t>Register File</a:t>
            </a:r>
            <a:endParaRPr lang="en-IN" dirty="0">
              <a:solidFill>
                <a:schemeClr val="accent1">
                  <a:lumMod val="60000"/>
                  <a:lumOff val="40000"/>
                </a:schemeClr>
              </a:solidFill>
            </a:endParaRPr>
          </a:p>
        </p:txBody>
      </p:sp>
      <p:pic>
        <p:nvPicPr>
          <p:cNvPr id="10" name="Picture 9" descr="Diagram&#10;&#10;Description automatically generated">
            <a:extLst>
              <a:ext uri="{FF2B5EF4-FFF2-40B4-BE49-F238E27FC236}">
                <a16:creationId xmlns:a16="http://schemas.microsoft.com/office/drawing/2014/main" id="{EAFABE1F-D837-4534-80AF-28839278E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076" y="2060848"/>
            <a:ext cx="4955083" cy="3853313"/>
          </a:xfrm>
          <a:prstGeom prst="rect">
            <a:avLst/>
          </a:prstGeom>
        </p:spPr>
      </p:pic>
    </p:spTree>
    <p:extLst>
      <p:ext uri="{BB962C8B-B14F-4D97-AF65-F5344CB8AC3E}">
        <p14:creationId xmlns:p14="http://schemas.microsoft.com/office/powerpoint/2010/main" val="43384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F7E4-F7D3-4500-A122-62126884DCB0}"/>
              </a:ext>
            </a:extLst>
          </p:cNvPr>
          <p:cNvSpPr>
            <a:spLocks noGrp="1"/>
          </p:cNvSpPr>
          <p:nvPr>
            <p:ph type="title"/>
          </p:nvPr>
        </p:nvSpPr>
        <p:spPr/>
        <p:txBody>
          <a:bodyPr/>
          <a:lstStyle/>
          <a:p>
            <a:r>
              <a:rPr lang="en-US" dirty="0">
                <a:solidFill>
                  <a:schemeClr val="tx1">
                    <a:lumMod val="65000"/>
                    <a:lumOff val="35000"/>
                  </a:schemeClr>
                </a:solidFill>
              </a:rPr>
              <a:t>Registers</a:t>
            </a:r>
            <a:endParaRPr lang="en-IN" dirty="0">
              <a:solidFill>
                <a:schemeClr val="tx1">
                  <a:lumMod val="65000"/>
                  <a:lumOff val="35000"/>
                </a:schemeClr>
              </a:solidFill>
            </a:endParaRPr>
          </a:p>
        </p:txBody>
      </p:sp>
      <p:pic>
        <p:nvPicPr>
          <p:cNvPr id="5" name="Picture 4" descr="A picture containing text, receipt&#10;&#10;Description automatically generated">
            <a:extLst>
              <a:ext uri="{FF2B5EF4-FFF2-40B4-BE49-F238E27FC236}">
                <a16:creationId xmlns:a16="http://schemas.microsoft.com/office/drawing/2014/main" id="{C0E78725-B595-4809-B27E-FA83E0EE5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1988840"/>
            <a:ext cx="6397344" cy="3633491"/>
          </a:xfrm>
          <a:prstGeom prst="rect">
            <a:avLst/>
          </a:prstGeom>
        </p:spPr>
      </p:pic>
      <p:sp>
        <p:nvSpPr>
          <p:cNvPr id="6" name="TextBox 5">
            <a:extLst>
              <a:ext uri="{FF2B5EF4-FFF2-40B4-BE49-F238E27FC236}">
                <a16:creationId xmlns:a16="http://schemas.microsoft.com/office/drawing/2014/main" id="{C60EC4FF-2EAD-4FB9-9A53-5E7057911D19}"/>
              </a:ext>
            </a:extLst>
          </p:cNvPr>
          <p:cNvSpPr txBox="1"/>
          <p:nvPr/>
        </p:nvSpPr>
        <p:spPr>
          <a:xfrm>
            <a:off x="7871387" y="1988840"/>
            <a:ext cx="3281388" cy="2585323"/>
          </a:xfrm>
          <a:prstGeom prst="rect">
            <a:avLst/>
          </a:prstGeom>
          <a:noFill/>
        </p:spPr>
        <p:txBody>
          <a:bodyPr wrap="square" rtlCol="0">
            <a:spAutoFit/>
          </a:bodyPr>
          <a:lstStyle/>
          <a:p>
            <a:r>
              <a:rPr lang="en-GB" sz="1800" dirty="0"/>
              <a:t>We designed the processor consisting of registers which only store integer values.</a:t>
            </a:r>
          </a:p>
          <a:p>
            <a:endParaRPr lang="en-US" dirty="0"/>
          </a:p>
          <a:p>
            <a:r>
              <a:rPr lang="en-US" dirty="0"/>
              <a:t>These are the 16 registers we use for this processor. </a:t>
            </a:r>
          </a:p>
          <a:p>
            <a:endParaRPr lang="en-US" dirty="0"/>
          </a:p>
          <a:p>
            <a:r>
              <a:rPr lang="en-US" dirty="0"/>
              <a:t>R15 is the return address register.</a:t>
            </a:r>
            <a:endParaRPr lang="en-IN" dirty="0"/>
          </a:p>
        </p:txBody>
      </p:sp>
    </p:spTree>
    <p:extLst>
      <p:ext uri="{BB962C8B-B14F-4D97-AF65-F5344CB8AC3E}">
        <p14:creationId xmlns:p14="http://schemas.microsoft.com/office/powerpoint/2010/main" val="105366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23F4-86DA-4AF6-AAAC-526D5A10D258}"/>
              </a:ext>
            </a:extLst>
          </p:cNvPr>
          <p:cNvSpPr>
            <a:spLocks noGrp="1"/>
          </p:cNvSpPr>
          <p:nvPr>
            <p:ph type="title"/>
          </p:nvPr>
        </p:nvSpPr>
        <p:spPr>
          <a:xfrm>
            <a:off x="1209398" y="188640"/>
            <a:ext cx="10360501" cy="1223963"/>
          </a:xfrm>
        </p:spPr>
        <p:txBody>
          <a:bodyPr/>
          <a:lstStyle/>
          <a:p>
            <a:r>
              <a:rPr lang="en-US" dirty="0">
                <a:solidFill>
                  <a:schemeClr val="tx1">
                    <a:lumMod val="65000"/>
                    <a:lumOff val="35000"/>
                  </a:schemeClr>
                </a:solidFill>
              </a:rPr>
              <a:t>Register file read.</a:t>
            </a:r>
            <a:endParaRPr lang="en-IN" dirty="0">
              <a:solidFill>
                <a:schemeClr val="tx1">
                  <a:lumMod val="65000"/>
                  <a:lumOff val="35000"/>
                </a:schemeClr>
              </a:solidFill>
            </a:endParaRPr>
          </a:p>
        </p:txBody>
      </p:sp>
      <p:pic>
        <p:nvPicPr>
          <p:cNvPr id="6" name="Content Placeholder 5">
            <a:extLst>
              <a:ext uri="{FF2B5EF4-FFF2-40B4-BE49-F238E27FC236}">
                <a16:creationId xmlns:a16="http://schemas.microsoft.com/office/drawing/2014/main" id="{75E68528-0CC5-4367-B635-521E6B35DB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0048" y="2132856"/>
            <a:ext cx="4563314" cy="2988000"/>
          </a:xfrm>
        </p:spPr>
      </p:pic>
      <p:sp>
        <p:nvSpPr>
          <p:cNvPr id="4" name="Content Placeholder 3">
            <a:extLst>
              <a:ext uri="{FF2B5EF4-FFF2-40B4-BE49-F238E27FC236}">
                <a16:creationId xmlns:a16="http://schemas.microsoft.com/office/drawing/2014/main" id="{7D6079D0-B2E7-45AD-826F-C48E966D2560}"/>
              </a:ext>
            </a:extLst>
          </p:cNvPr>
          <p:cNvSpPr>
            <a:spLocks noGrp="1"/>
          </p:cNvSpPr>
          <p:nvPr>
            <p:ph sz="half" idx="2"/>
          </p:nvPr>
        </p:nvSpPr>
        <p:spPr/>
        <p:txBody>
          <a:bodyPr/>
          <a:lstStyle/>
          <a:p>
            <a:pPr>
              <a:buFont typeface="Arial" panose="020B0604020202020204" pitchFamily="34" charset="0"/>
              <a:buChar char="•"/>
            </a:pPr>
            <a:r>
              <a:rPr lang="en-US" dirty="0"/>
              <a:t>The register file has two read ports.</a:t>
            </a:r>
          </a:p>
          <a:p>
            <a:pPr>
              <a:buFont typeface="Arial" panose="020B0604020202020204" pitchFamily="34" charset="0"/>
              <a:buChar char="•"/>
            </a:pPr>
            <a:r>
              <a:rPr lang="en-US" u="sng" dirty="0"/>
              <a:t>For MUX-1:</a:t>
            </a:r>
          </a:p>
          <a:p>
            <a:r>
              <a:rPr lang="en-US" dirty="0"/>
              <a:t>The two inputs are rs1 or ra(for ret inst.)</a:t>
            </a:r>
          </a:p>
          <a:p>
            <a:pPr>
              <a:buFont typeface="Arial" panose="020B0604020202020204" pitchFamily="34" charset="0"/>
              <a:buChar char="•"/>
            </a:pPr>
            <a:r>
              <a:rPr lang="en-US" u="sng" dirty="0"/>
              <a:t>For MUX-2:</a:t>
            </a:r>
          </a:p>
          <a:p>
            <a:pPr marL="0" indent="0">
              <a:buNone/>
            </a:pPr>
            <a:r>
              <a:rPr lang="en-US" dirty="0"/>
              <a:t> The two inputs are either rs2 or </a:t>
            </a:r>
            <a:r>
              <a:rPr lang="en-US" dirty="0" err="1"/>
              <a:t>rd</a:t>
            </a:r>
            <a:r>
              <a:rPr lang="en-US" dirty="0"/>
              <a:t>(for store inst.)</a:t>
            </a:r>
          </a:p>
          <a:p>
            <a:pPr>
              <a:buFont typeface="Arial" panose="020B0604020202020204" pitchFamily="34" charset="0"/>
              <a:buChar char="•"/>
            </a:pPr>
            <a:r>
              <a:rPr lang="en-US" dirty="0"/>
              <a:t>It gives the read port addresses as the output.</a:t>
            </a:r>
          </a:p>
          <a:p>
            <a:endParaRPr lang="en-IN" dirty="0"/>
          </a:p>
        </p:txBody>
      </p:sp>
    </p:spTree>
    <p:extLst>
      <p:ext uri="{BB962C8B-B14F-4D97-AF65-F5344CB8AC3E}">
        <p14:creationId xmlns:p14="http://schemas.microsoft.com/office/powerpoint/2010/main" val="286537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23F4-86DA-4AF6-AAAC-526D5A10D258}"/>
              </a:ext>
            </a:extLst>
          </p:cNvPr>
          <p:cNvSpPr>
            <a:spLocks noGrp="1"/>
          </p:cNvSpPr>
          <p:nvPr>
            <p:ph type="title"/>
          </p:nvPr>
        </p:nvSpPr>
        <p:spPr>
          <a:xfrm>
            <a:off x="1209398" y="188640"/>
            <a:ext cx="10360501" cy="1223963"/>
          </a:xfrm>
        </p:spPr>
        <p:txBody>
          <a:bodyPr/>
          <a:lstStyle/>
          <a:p>
            <a:r>
              <a:rPr lang="en-US" dirty="0">
                <a:solidFill>
                  <a:schemeClr val="tx1">
                    <a:lumMod val="65000"/>
                    <a:lumOff val="35000"/>
                  </a:schemeClr>
                </a:solidFill>
              </a:rPr>
              <a:t>Register file read.</a:t>
            </a:r>
            <a:endParaRPr lang="en-IN" dirty="0">
              <a:solidFill>
                <a:schemeClr val="tx1">
                  <a:lumMod val="65000"/>
                  <a:lumOff val="35000"/>
                </a:schemeClr>
              </a:solidFill>
            </a:endParaRPr>
          </a:p>
        </p:txBody>
      </p:sp>
      <p:pic>
        <p:nvPicPr>
          <p:cNvPr id="5" name="Content Placeholder 4"/>
          <p:cNvPicPr>
            <a:picLocks noGrp="1" noChangeAspect="1"/>
          </p:cNvPicPr>
          <p:nvPr>
            <p:ph sz="half" idx="1"/>
          </p:nvPr>
        </p:nvPicPr>
        <p:blipFill>
          <a:blip r:embed="rId2"/>
          <a:stretch>
            <a:fillRect/>
          </a:stretch>
        </p:blipFill>
        <p:spPr>
          <a:xfrm>
            <a:off x="1701924" y="1916663"/>
            <a:ext cx="3528393" cy="3831336"/>
          </a:xfrm>
          <a:prstGeom prst="rect">
            <a:avLst/>
          </a:prstGeom>
        </p:spPr>
      </p:pic>
      <p:sp>
        <p:nvSpPr>
          <p:cNvPr id="4" name="Content Placeholder 3">
            <a:extLst>
              <a:ext uri="{FF2B5EF4-FFF2-40B4-BE49-F238E27FC236}">
                <a16:creationId xmlns:a16="http://schemas.microsoft.com/office/drawing/2014/main" id="{7D6079D0-B2E7-45AD-826F-C48E966D2560}"/>
              </a:ext>
            </a:extLst>
          </p:cNvPr>
          <p:cNvSpPr>
            <a:spLocks noGrp="1"/>
          </p:cNvSpPr>
          <p:nvPr>
            <p:ph sz="half" idx="2"/>
          </p:nvPr>
        </p:nvSpPr>
        <p:spPr/>
        <p:txBody>
          <a:bodyPr/>
          <a:lstStyle/>
          <a:p>
            <a:r>
              <a:rPr lang="en-US" dirty="0"/>
              <a:t>Here, the multiplexer takes address from the ReadPort_1 and gives the output1 which is stored in the register that is to be read. </a:t>
            </a:r>
          </a:p>
          <a:p>
            <a:r>
              <a:rPr lang="en-US" dirty="0"/>
              <a:t>Similarly, it takes the ReadPort_2 address and gives the output 2 which will further be used for the execution.</a:t>
            </a:r>
          </a:p>
        </p:txBody>
      </p:sp>
    </p:spTree>
    <p:extLst>
      <p:ext uri="{BB962C8B-B14F-4D97-AF65-F5344CB8AC3E}">
        <p14:creationId xmlns:p14="http://schemas.microsoft.com/office/powerpoint/2010/main" val="358953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188640"/>
            <a:ext cx="10360501" cy="1223963"/>
          </a:xfrm>
        </p:spPr>
        <p:txBody>
          <a:bodyPr/>
          <a:lstStyle/>
          <a:p>
            <a:r>
              <a:rPr lang="en-US">
                <a:solidFill>
                  <a:schemeClr val="accent1">
                    <a:lumMod val="60000"/>
                    <a:lumOff val="40000"/>
                  </a:schemeClr>
                </a:solidFill>
              </a:rPr>
              <a:t>INDEX</a:t>
            </a:r>
          </a:p>
        </p:txBody>
      </p:sp>
      <p:sp>
        <p:nvSpPr>
          <p:cNvPr id="14" name="Content Placeholder 13"/>
          <p:cNvSpPr>
            <a:spLocks noGrp="1"/>
          </p:cNvSpPr>
          <p:nvPr>
            <p:ph idx="1"/>
          </p:nvPr>
        </p:nvSpPr>
        <p:spPr>
          <a:xfrm>
            <a:off x="598317" y="1807368"/>
            <a:ext cx="10554458" cy="4253558"/>
          </a:xfrm>
        </p:spPr>
        <p:txBody>
          <a:bodyPr vert="horz" lIns="0" tIns="45720" rIns="0" bIns="45720" rtlCol="0" anchor="t">
            <a:noAutofit/>
          </a:bodyPr>
          <a:lstStyle/>
          <a:p>
            <a:pPr marL="0" indent="0">
              <a:buNone/>
            </a:pPr>
            <a:r>
              <a:rPr lang="en-US" sz="1100" dirty="0">
                <a:cs typeface="Calibri"/>
              </a:rPr>
              <a:t>1.Problem Statement(3)</a:t>
            </a:r>
          </a:p>
          <a:p>
            <a:pPr marL="0" indent="0">
              <a:buNone/>
            </a:pPr>
            <a:r>
              <a:rPr lang="en-US" sz="1100" dirty="0">
                <a:cs typeface="Calibri"/>
              </a:rPr>
              <a:t>2.Assumptions to be noted(4)</a:t>
            </a:r>
          </a:p>
          <a:p>
            <a:pPr marL="0" indent="0">
              <a:buNone/>
            </a:pPr>
            <a:r>
              <a:rPr lang="en-US" sz="1100" dirty="0">
                <a:cs typeface="Calibri"/>
              </a:rPr>
              <a:t>3.Stages of working of SimpleRisc(5)</a:t>
            </a:r>
          </a:p>
          <a:p>
            <a:pPr marL="0" indent="0">
              <a:buNone/>
            </a:pPr>
            <a:r>
              <a:rPr lang="en-US" sz="1100" dirty="0">
                <a:cs typeface="Calibri"/>
              </a:rPr>
              <a:t>4.Instruction and Address format(6-9)</a:t>
            </a:r>
          </a:p>
          <a:p>
            <a:pPr marL="0" indent="0">
              <a:buNone/>
            </a:pPr>
            <a:r>
              <a:rPr lang="en-US" sz="1100" dirty="0">
                <a:cs typeface="Calibri"/>
              </a:rPr>
              <a:t>5.Assembler code(10-11)</a:t>
            </a:r>
          </a:p>
          <a:p>
            <a:pPr marL="0" indent="0">
              <a:buNone/>
            </a:pPr>
            <a:r>
              <a:rPr lang="en-US" sz="1100" dirty="0">
                <a:cs typeface="Calibri"/>
              </a:rPr>
              <a:t>6. Instruction Fetch(12)</a:t>
            </a:r>
          </a:p>
          <a:p>
            <a:pPr marL="0" indent="0">
              <a:buNone/>
            </a:pPr>
            <a:r>
              <a:rPr lang="en-US" sz="1100" dirty="0">
                <a:cs typeface="Calibri"/>
              </a:rPr>
              <a:t>7.Operand Fetch(13-15)</a:t>
            </a:r>
          </a:p>
          <a:p>
            <a:pPr marL="0" indent="0">
              <a:buNone/>
            </a:pPr>
            <a:r>
              <a:rPr lang="en-US" sz="1100" dirty="0">
                <a:cs typeface="Calibri"/>
              </a:rPr>
              <a:t>8.Registerfile(16-19)</a:t>
            </a:r>
          </a:p>
          <a:p>
            <a:pPr marL="0" indent="0">
              <a:buNone/>
            </a:pPr>
            <a:r>
              <a:rPr lang="en-US" sz="1100" dirty="0">
                <a:cs typeface="Calibri"/>
              </a:rPr>
              <a:t>9.Register writeback(20)</a:t>
            </a:r>
          </a:p>
          <a:p>
            <a:pPr marL="0" indent="0">
              <a:buNone/>
            </a:pPr>
            <a:r>
              <a:rPr lang="en-US" sz="1100" dirty="0">
                <a:cs typeface="Calibri"/>
              </a:rPr>
              <a:t>10.Execution unit(21-25)</a:t>
            </a:r>
          </a:p>
          <a:p>
            <a:pPr marL="0" indent="0">
              <a:buNone/>
            </a:pPr>
            <a:r>
              <a:rPr lang="en-US" sz="1100" dirty="0">
                <a:cs typeface="Calibri"/>
              </a:rPr>
              <a:t>11.Memory Access(26-27)</a:t>
            </a:r>
          </a:p>
          <a:p>
            <a:pPr marL="0" indent="0">
              <a:buNone/>
            </a:pPr>
            <a:r>
              <a:rPr lang="en-US" sz="1100" dirty="0">
                <a:cs typeface="Calibri"/>
              </a:rPr>
              <a:t>12.DataPath(28)</a:t>
            </a:r>
          </a:p>
          <a:p>
            <a:pPr marL="0" indent="0">
              <a:buNone/>
            </a:pPr>
            <a:r>
              <a:rPr lang="en-US" sz="1100" dirty="0">
                <a:cs typeface="Calibri"/>
              </a:rPr>
              <a:t>13.Control Unit(29-32)</a:t>
            </a:r>
          </a:p>
          <a:p>
            <a:pPr marL="0" indent="0">
              <a:buNone/>
            </a:pPr>
            <a:r>
              <a:rPr lang="en-US" sz="1100" dirty="0">
                <a:cs typeface="Calibri"/>
              </a:rPr>
              <a:t>14.Example(33-35)</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87C3-FBE5-4D4E-8C2C-DFF31263B622}"/>
              </a:ext>
            </a:extLst>
          </p:cNvPr>
          <p:cNvSpPr>
            <a:spLocks noGrp="1"/>
          </p:cNvSpPr>
          <p:nvPr>
            <p:ph type="title"/>
          </p:nvPr>
        </p:nvSpPr>
        <p:spPr/>
        <p:txBody>
          <a:bodyPr/>
          <a:lstStyle/>
          <a:p>
            <a:r>
              <a:rPr lang="en-US">
                <a:solidFill>
                  <a:schemeClr val="accent1">
                    <a:lumMod val="60000"/>
                    <a:lumOff val="40000"/>
                  </a:schemeClr>
                </a:solidFill>
              </a:rPr>
              <a:t>REGISTER WRITEBACK UNIT</a:t>
            </a:r>
            <a:endParaRPr lang="en-IN"/>
          </a:p>
        </p:txBody>
      </p:sp>
      <p:pic>
        <p:nvPicPr>
          <p:cNvPr id="5" name="Content Placeholder 4"/>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69876" y="1988840"/>
            <a:ext cx="4320480" cy="4023359"/>
          </a:xfrm>
          <a:prstGeom prst="rect">
            <a:avLst/>
          </a:prstGeom>
        </p:spPr>
      </p:pic>
      <p:sp>
        <p:nvSpPr>
          <p:cNvPr id="7" name="Content Placeholder 3">
            <a:extLst>
              <a:ext uri="{FF2B5EF4-FFF2-40B4-BE49-F238E27FC236}">
                <a16:creationId xmlns:a16="http://schemas.microsoft.com/office/drawing/2014/main" id="{75937456-F889-4DE8-9768-C7B9D9288613}"/>
              </a:ext>
            </a:extLst>
          </p:cNvPr>
          <p:cNvSpPr txBox="1">
            <a:spLocks/>
          </p:cNvSpPr>
          <p:nvPr/>
        </p:nvSpPr>
        <p:spPr>
          <a:xfrm>
            <a:off x="6216301" y="1845735"/>
            <a:ext cx="4936474" cy="4023360"/>
          </a:xfrm>
          <a:prstGeom prst="rect">
            <a:avLst/>
          </a:prstGeom>
        </p:spPr>
        <p:txBody>
          <a:bodyPr vert="horz" lIns="0" tIns="45720" rIns="0" bIns="45720" rtlCol="0">
            <a:normAutofit fontScale="92500"/>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a:t>In this step, we will write back the calculated values back to the register file. That calculated value can be ALU result or output of load instruction or the return address in the case of call instruction. </a:t>
            </a:r>
          </a:p>
          <a:p>
            <a:r>
              <a:rPr lang="en-IN" sz="2400" dirty="0"/>
              <a:t>We have three inputs for the multiplexer i.e., aluResult, ldResult and return address and the output is result which will be stored into the suitable register.</a:t>
            </a:r>
          </a:p>
          <a:p>
            <a:r>
              <a:rPr lang="en-IN" sz="2400" dirty="0"/>
              <a:t>Here we use the control signals isLd and isCall as selection bits for the multiplexer.</a:t>
            </a:r>
          </a:p>
        </p:txBody>
      </p:sp>
    </p:spTree>
    <p:extLst>
      <p:ext uri="{BB962C8B-B14F-4D97-AF65-F5344CB8AC3E}">
        <p14:creationId xmlns:p14="http://schemas.microsoft.com/office/powerpoint/2010/main" val="2661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87C3-FBE5-4D4E-8C2C-DFF31263B622}"/>
              </a:ext>
            </a:extLst>
          </p:cNvPr>
          <p:cNvSpPr>
            <a:spLocks noGrp="1"/>
          </p:cNvSpPr>
          <p:nvPr>
            <p:ph type="title"/>
          </p:nvPr>
        </p:nvSpPr>
        <p:spPr>
          <a:xfrm>
            <a:off x="1218883" y="182274"/>
            <a:ext cx="10360501" cy="1223963"/>
          </a:xfrm>
        </p:spPr>
        <p:txBody>
          <a:bodyPr/>
          <a:lstStyle/>
          <a:p>
            <a:r>
              <a:rPr lang="en-US">
                <a:solidFill>
                  <a:schemeClr val="accent1">
                    <a:lumMod val="60000"/>
                    <a:lumOff val="40000"/>
                  </a:schemeClr>
                </a:solidFill>
              </a:rPr>
              <a:t>EXECUTION UNIT  </a:t>
            </a:r>
            <a:endParaRPr lang="en-IN"/>
          </a:p>
        </p:txBody>
      </p:sp>
      <p:pic>
        <p:nvPicPr>
          <p:cNvPr id="7" name="Content Placeholder 6" descr="Diagram&#10;&#10;Description automatically generated">
            <a:extLst>
              <a:ext uri="{FF2B5EF4-FFF2-40B4-BE49-F238E27FC236}">
                <a16:creationId xmlns:a16="http://schemas.microsoft.com/office/drawing/2014/main" id="{3B1320E2-183A-42B2-BCCA-9035520A26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33978" y="1879599"/>
            <a:ext cx="7344810" cy="4124011"/>
          </a:xfrm>
        </p:spPr>
      </p:pic>
    </p:spTree>
    <p:extLst>
      <p:ext uri="{BB962C8B-B14F-4D97-AF65-F5344CB8AC3E}">
        <p14:creationId xmlns:p14="http://schemas.microsoft.com/office/powerpoint/2010/main" val="200275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D60C0866-A2C3-4542-9E30-020E5A584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96752"/>
            <a:ext cx="4220221" cy="4134444"/>
          </a:xfrm>
          <a:prstGeom prst="rect">
            <a:avLst/>
          </a:prstGeom>
        </p:spPr>
      </p:pic>
      <p:sp>
        <p:nvSpPr>
          <p:cNvPr id="8" name="TextBox 7">
            <a:extLst>
              <a:ext uri="{FF2B5EF4-FFF2-40B4-BE49-F238E27FC236}">
                <a16:creationId xmlns:a16="http://schemas.microsoft.com/office/drawing/2014/main" id="{12334194-D677-4A09-9650-EAA0F1C5ABC2}"/>
              </a:ext>
            </a:extLst>
          </p:cNvPr>
          <p:cNvSpPr txBox="1"/>
          <p:nvPr/>
        </p:nvSpPr>
        <p:spPr>
          <a:xfrm>
            <a:off x="5345485" y="1772816"/>
            <a:ext cx="6311792" cy="646331"/>
          </a:xfrm>
          <a:prstGeom prst="rect">
            <a:avLst/>
          </a:prstGeom>
          <a:noFill/>
        </p:spPr>
        <p:txBody>
          <a:bodyPr wrap="none" rtlCol="0">
            <a:spAutoFit/>
          </a:bodyPr>
          <a:lstStyle/>
          <a:p>
            <a:r>
              <a:rPr lang="en-US" dirty="0"/>
              <a:t>Using this demultiplexer we choose the register to be enabled for</a:t>
            </a:r>
          </a:p>
          <a:p>
            <a:r>
              <a:rPr lang="en-US" dirty="0"/>
              <a:t>writing back the result.</a:t>
            </a:r>
            <a:endParaRPr lang="en-IN" dirty="0"/>
          </a:p>
        </p:txBody>
      </p:sp>
    </p:spTree>
    <p:extLst>
      <p:ext uri="{BB962C8B-B14F-4D97-AF65-F5344CB8AC3E}">
        <p14:creationId xmlns:p14="http://schemas.microsoft.com/office/powerpoint/2010/main" val="306810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87C3-FBE5-4D4E-8C2C-DFF31263B622}"/>
              </a:ext>
            </a:extLst>
          </p:cNvPr>
          <p:cNvSpPr>
            <a:spLocks noGrp="1"/>
          </p:cNvSpPr>
          <p:nvPr>
            <p:ph type="title"/>
          </p:nvPr>
        </p:nvSpPr>
        <p:spPr/>
        <p:txBody>
          <a:bodyPr/>
          <a:lstStyle/>
          <a:p>
            <a:r>
              <a:rPr lang="en-US">
                <a:solidFill>
                  <a:schemeClr val="accent1">
                    <a:lumMod val="60000"/>
                    <a:lumOff val="40000"/>
                  </a:schemeClr>
                </a:solidFill>
              </a:rPr>
              <a:t>ALU</a:t>
            </a:r>
            <a:endParaRPr lang="en-IN"/>
          </a:p>
        </p:txBody>
      </p:sp>
      <p:sp>
        <p:nvSpPr>
          <p:cNvPr id="4" name="Content Placeholder 3">
            <a:extLst>
              <a:ext uri="{FF2B5EF4-FFF2-40B4-BE49-F238E27FC236}">
                <a16:creationId xmlns:a16="http://schemas.microsoft.com/office/drawing/2014/main" id="{5E2965D4-9C69-43BE-88AE-64A82ABEBAA9}"/>
              </a:ext>
            </a:extLst>
          </p:cNvPr>
          <p:cNvSpPr>
            <a:spLocks noGrp="1"/>
          </p:cNvSpPr>
          <p:nvPr>
            <p:ph sz="half" idx="2"/>
          </p:nvPr>
        </p:nvSpPr>
        <p:spPr/>
        <p:txBody>
          <a:bodyPr>
            <a:normAutofit/>
          </a:bodyPr>
          <a:lstStyle/>
          <a:p>
            <a:r>
              <a:rPr lang="en-US" sz="3200" dirty="0"/>
              <a:t>Based on the control signals generated, we choose from different arithmetic operations like addition, subtraction, etc. by encoding the operation into opn tunnel.</a:t>
            </a:r>
            <a:endParaRPr lang="en-US" dirty="0"/>
          </a:p>
        </p:txBody>
      </p:sp>
      <p:pic>
        <p:nvPicPr>
          <p:cNvPr id="8" name="Content Placeholder 7" descr="Diagram&#10;&#10;Description automatically generated">
            <a:extLst>
              <a:ext uri="{FF2B5EF4-FFF2-40B4-BE49-F238E27FC236}">
                <a16:creationId xmlns:a16="http://schemas.microsoft.com/office/drawing/2014/main" id="{52B50892-D68D-4268-9EE8-F5B242CB9A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2270" y="1846263"/>
            <a:ext cx="4606510" cy="4022725"/>
          </a:xfrm>
        </p:spPr>
      </p:pic>
    </p:spTree>
    <p:extLst>
      <p:ext uri="{BB962C8B-B14F-4D97-AF65-F5344CB8AC3E}">
        <p14:creationId xmlns:p14="http://schemas.microsoft.com/office/powerpoint/2010/main" val="13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E2965D4-9C69-43BE-88AE-64A82ABEBAA9}"/>
              </a:ext>
            </a:extLst>
          </p:cNvPr>
          <p:cNvSpPr>
            <a:spLocks noGrp="1"/>
          </p:cNvSpPr>
          <p:nvPr>
            <p:ph sz="half" idx="2"/>
          </p:nvPr>
        </p:nvSpPr>
        <p:spPr/>
        <p:txBody>
          <a:bodyPr/>
          <a:lstStyle/>
          <a:p>
            <a:r>
              <a:rPr lang="en-US" dirty="0"/>
              <a:t>We perform several operations using adder/subtractor, multiplier, divider, comparator and shift operations, etc. </a:t>
            </a:r>
          </a:p>
          <a:p>
            <a:r>
              <a:rPr lang="en-US" dirty="0"/>
              <a:t>We choose the main output of the ALU from among the outputs of these operations using a multiplexer which has opn as select input and generate it as ALU result.</a:t>
            </a:r>
          </a:p>
        </p:txBody>
      </p:sp>
      <p:pic>
        <p:nvPicPr>
          <p:cNvPr id="7" name="Content Placeholder 6" descr="Diagram, schematic&#10;&#10;Description automatically generated">
            <a:extLst>
              <a:ext uri="{FF2B5EF4-FFF2-40B4-BE49-F238E27FC236}">
                <a16:creationId xmlns:a16="http://schemas.microsoft.com/office/drawing/2014/main" id="{D5283CD2-ADCC-49F2-A445-4E060FB999A9}"/>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56867" y="1846263"/>
            <a:ext cx="4617317" cy="4022725"/>
          </a:xfrm>
        </p:spPr>
      </p:pic>
      <p:sp>
        <p:nvSpPr>
          <p:cNvPr id="8" name="TextBox 7">
            <a:extLst>
              <a:ext uri="{FF2B5EF4-FFF2-40B4-BE49-F238E27FC236}">
                <a16:creationId xmlns:a16="http://schemas.microsoft.com/office/drawing/2014/main" id="{118CDC52-3C8C-4414-AE84-8907B46160F5}"/>
              </a:ext>
            </a:extLst>
          </p:cNvPr>
          <p:cNvSpPr txBox="1"/>
          <p:nvPr/>
        </p:nvSpPr>
        <p:spPr>
          <a:xfrm>
            <a:off x="1248674" y="836712"/>
            <a:ext cx="7837475" cy="830997"/>
          </a:xfrm>
          <a:prstGeom prst="rect">
            <a:avLst/>
          </a:prstGeom>
          <a:noFill/>
        </p:spPr>
        <p:txBody>
          <a:bodyPr wrap="square" rtlCol="0">
            <a:spAutoFit/>
          </a:bodyPr>
          <a:lstStyle/>
          <a:p>
            <a:r>
              <a:rPr lang="en-US" sz="4800" dirty="0">
                <a:solidFill>
                  <a:schemeClr val="tx1">
                    <a:lumMod val="65000"/>
                    <a:lumOff val="35000"/>
                  </a:schemeClr>
                </a:solidFill>
              </a:rPr>
              <a:t>Execution of operations</a:t>
            </a:r>
            <a:endParaRPr lang="en-IN" sz="4800" dirty="0">
              <a:solidFill>
                <a:schemeClr val="tx1">
                  <a:lumMod val="65000"/>
                  <a:lumOff val="35000"/>
                </a:schemeClr>
              </a:solidFill>
            </a:endParaRPr>
          </a:p>
        </p:txBody>
      </p:sp>
    </p:spTree>
    <p:extLst>
      <p:ext uri="{BB962C8B-B14F-4D97-AF65-F5344CB8AC3E}">
        <p14:creationId xmlns:p14="http://schemas.microsoft.com/office/powerpoint/2010/main" val="244360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87C3-FBE5-4D4E-8C2C-DFF31263B622}"/>
              </a:ext>
            </a:extLst>
          </p:cNvPr>
          <p:cNvSpPr>
            <a:spLocks noGrp="1"/>
          </p:cNvSpPr>
          <p:nvPr>
            <p:ph type="title"/>
          </p:nvPr>
        </p:nvSpPr>
        <p:spPr/>
        <p:txBody>
          <a:bodyPr/>
          <a:lstStyle/>
          <a:p>
            <a:r>
              <a:rPr lang="en-US">
                <a:solidFill>
                  <a:schemeClr val="accent1">
                    <a:lumMod val="60000"/>
                    <a:lumOff val="40000"/>
                  </a:schemeClr>
                </a:solidFill>
              </a:rPr>
              <a:t>BRANCH UNIT</a:t>
            </a:r>
            <a:endParaRPr lang="en-IN"/>
          </a:p>
        </p:txBody>
      </p:sp>
      <p:pic>
        <p:nvPicPr>
          <p:cNvPr id="5" name="Content Placeholder 4"/>
          <p:cNvPicPr>
            <a:picLocks noGrp="1" noChangeAspect="1"/>
          </p:cNvPicPr>
          <p:nvPr>
            <p:ph sz="half" idx="1"/>
          </p:nvPr>
        </p:nvPicPr>
        <p:blipFill>
          <a:blip r:embed="rId2"/>
          <a:stretch>
            <a:fillRect/>
          </a:stretch>
        </p:blipFill>
        <p:spPr>
          <a:xfrm>
            <a:off x="1269876" y="2046206"/>
            <a:ext cx="4348736" cy="2009775"/>
          </a:xfrm>
          <a:prstGeom prst="rect">
            <a:avLst/>
          </a:prstGeom>
        </p:spPr>
      </p:pic>
      <p:pic>
        <p:nvPicPr>
          <p:cNvPr id="6" name="Content Placeholder 5"/>
          <p:cNvPicPr>
            <a:picLocks noGrp="1" noChangeAspect="1"/>
          </p:cNvPicPr>
          <p:nvPr>
            <p:ph sz="half" idx="2"/>
          </p:nvPr>
        </p:nvPicPr>
        <p:blipFill>
          <a:blip r:embed="rId3"/>
          <a:stretch>
            <a:fillRect/>
          </a:stretch>
        </p:blipFill>
        <p:spPr>
          <a:xfrm>
            <a:off x="1413892" y="4364826"/>
            <a:ext cx="3741744" cy="1394581"/>
          </a:xfrm>
          <a:prstGeom prst="rect">
            <a:avLst/>
          </a:prstGeom>
        </p:spPr>
      </p:pic>
      <p:sp>
        <p:nvSpPr>
          <p:cNvPr id="8" name="TextBox 7"/>
          <p:cNvSpPr txBox="1"/>
          <p:nvPr/>
        </p:nvSpPr>
        <p:spPr>
          <a:xfrm>
            <a:off x="6238429" y="2015129"/>
            <a:ext cx="4968552" cy="2308324"/>
          </a:xfrm>
          <a:prstGeom prst="rect">
            <a:avLst/>
          </a:prstGeom>
          <a:noFill/>
        </p:spPr>
        <p:txBody>
          <a:bodyPr wrap="square" rtlCol="0">
            <a:spAutoFit/>
          </a:bodyPr>
          <a:lstStyle/>
          <a:p>
            <a:endParaRPr lang="en-IN" dirty="0"/>
          </a:p>
          <a:p>
            <a:pPr marL="342900" indent="-342900">
              <a:buFont typeface="Arial" panose="020B0604020202020204" pitchFamily="34" charset="0"/>
              <a:buChar char="•"/>
            </a:pPr>
            <a:r>
              <a:rPr lang="en-US" dirty="0"/>
              <a:t>IsBranchTaken takes the value 1 when isBeq/isBgt operation is applicable and required comparisons satisfy or isUBranch is taken.</a:t>
            </a:r>
            <a:endParaRPr lang="en-IN" dirty="0"/>
          </a:p>
          <a:p>
            <a:pPr marL="342900" indent="-342900">
              <a:buFont typeface="Arial" panose="020B0604020202020204" pitchFamily="34" charset="0"/>
              <a:buChar char="•"/>
            </a:pPr>
            <a:r>
              <a:rPr lang="en-US" dirty="0"/>
              <a:t>BranchPC chooses branchTarget in case of ret instruction.</a:t>
            </a:r>
          </a:p>
          <a:p>
            <a:pPr marL="342900" indent="-342900">
              <a:buFont typeface="Arial" panose="020B0604020202020204" pitchFamily="34" charset="0"/>
              <a:buChar char="•"/>
            </a:pPr>
            <a:r>
              <a:rPr lang="en-US" dirty="0"/>
              <a:t>This branchPC is loaded into PC when isBranchTaken is 1. </a:t>
            </a:r>
          </a:p>
        </p:txBody>
      </p:sp>
    </p:spTree>
    <p:extLst>
      <p:ext uri="{BB962C8B-B14F-4D97-AF65-F5344CB8AC3E}">
        <p14:creationId xmlns:p14="http://schemas.microsoft.com/office/powerpoint/2010/main" val="214284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7AE6727D-CD2A-4F9D-BD3E-848DB0973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020" y="1910794"/>
            <a:ext cx="6408712" cy="4321303"/>
          </a:xfrm>
          <a:prstGeom prst="rect">
            <a:avLst/>
          </a:prstGeom>
        </p:spPr>
      </p:pic>
      <p:sp>
        <p:nvSpPr>
          <p:cNvPr id="2" name="Title 1">
            <a:extLst>
              <a:ext uri="{FF2B5EF4-FFF2-40B4-BE49-F238E27FC236}">
                <a16:creationId xmlns:a16="http://schemas.microsoft.com/office/drawing/2014/main" id="{4C6187C3-FBE5-4D4E-8C2C-DFF31263B622}"/>
              </a:ext>
            </a:extLst>
          </p:cNvPr>
          <p:cNvSpPr>
            <a:spLocks noGrp="1"/>
          </p:cNvSpPr>
          <p:nvPr>
            <p:ph type="title"/>
          </p:nvPr>
        </p:nvSpPr>
        <p:spPr>
          <a:xfrm>
            <a:off x="1218883" y="274637"/>
            <a:ext cx="10360501" cy="975749"/>
          </a:xfrm>
        </p:spPr>
        <p:txBody>
          <a:bodyPr/>
          <a:lstStyle/>
          <a:p>
            <a:r>
              <a:rPr lang="en-US">
                <a:solidFill>
                  <a:schemeClr val="accent1">
                    <a:lumMod val="60000"/>
                    <a:lumOff val="40000"/>
                  </a:schemeClr>
                </a:solidFill>
              </a:rPr>
              <a:t>MEMORY ACCESS</a:t>
            </a:r>
            <a:endParaRPr lang="en-IN"/>
          </a:p>
        </p:txBody>
      </p:sp>
      <p:sp>
        <p:nvSpPr>
          <p:cNvPr id="3" name="Content Placeholder 2">
            <a:extLst>
              <a:ext uri="{FF2B5EF4-FFF2-40B4-BE49-F238E27FC236}">
                <a16:creationId xmlns:a16="http://schemas.microsoft.com/office/drawing/2014/main" id="{866851CF-93C2-47D8-8DA5-C00AB919C6A2}"/>
              </a:ext>
            </a:extLst>
          </p:cNvPr>
          <p:cNvSpPr>
            <a:spLocks noGrp="1"/>
          </p:cNvSpPr>
          <p:nvPr>
            <p:ph sz="half" idx="1"/>
          </p:nvPr>
        </p:nvSpPr>
        <p:spPr/>
        <p:txBody>
          <a:bodyPr/>
          <a:lstStyle/>
          <a:p>
            <a:endParaRPr lang="en-IN"/>
          </a:p>
          <a:p>
            <a:endParaRPr lang="en-IN"/>
          </a:p>
        </p:txBody>
      </p:sp>
    </p:spTree>
    <p:extLst>
      <p:ext uri="{BB962C8B-B14F-4D97-AF65-F5344CB8AC3E}">
        <p14:creationId xmlns:p14="http://schemas.microsoft.com/office/powerpoint/2010/main" val="16525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87C3-FBE5-4D4E-8C2C-DFF31263B622}"/>
              </a:ext>
            </a:extLst>
          </p:cNvPr>
          <p:cNvSpPr>
            <a:spLocks noGrp="1"/>
          </p:cNvSpPr>
          <p:nvPr>
            <p:ph type="title"/>
          </p:nvPr>
        </p:nvSpPr>
        <p:spPr/>
        <p:txBody>
          <a:bodyPr/>
          <a:lstStyle/>
          <a:p>
            <a:r>
              <a:rPr lang="en-US">
                <a:solidFill>
                  <a:schemeClr val="accent1">
                    <a:lumMod val="60000"/>
                    <a:lumOff val="40000"/>
                  </a:schemeClr>
                </a:solidFill>
              </a:rPr>
              <a:t>RAM</a:t>
            </a:r>
            <a:endParaRPr lang="en-IN"/>
          </a:p>
        </p:txBody>
      </p:sp>
      <p:sp>
        <p:nvSpPr>
          <p:cNvPr id="3" name="Content Placeholder 2">
            <a:extLst>
              <a:ext uri="{FF2B5EF4-FFF2-40B4-BE49-F238E27FC236}">
                <a16:creationId xmlns:a16="http://schemas.microsoft.com/office/drawing/2014/main" id="{866851CF-93C2-47D8-8DA5-C00AB919C6A2}"/>
              </a:ext>
            </a:extLst>
          </p:cNvPr>
          <p:cNvSpPr>
            <a:spLocks noGrp="1"/>
          </p:cNvSpPr>
          <p:nvPr>
            <p:ph sz="half" idx="1"/>
          </p:nvPr>
        </p:nvSpPr>
        <p:spPr>
          <a:xfrm>
            <a:off x="1197868" y="1988840"/>
            <a:ext cx="10297145" cy="4183360"/>
          </a:xfrm>
        </p:spPr>
        <p:txBody>
          <a:bodyPr>
            <a:normAutofit/>
          </a:bodyPr>
          <a:lstStyle/>
          <a:p>
            <a:pPr marL="0" indent="0">
              <a:buNone/>
            </a:pPr>
            <a:r>
              <a:rPr lang="en-US" dirty="0"/>
              <a:t>This part of the circuit is memory (RAM).</a:t>
            </a:r>
          </a:p>
          <a:p>
            <a:pPr marL="0" indent="0">
              <a:buNone/>
            </a:pPr>
            <a:r>
              <a:rPr lang="en-US" dirty="0"/>
              <a:t> It is used to store instructions that have been loaded into it after the assembly code converts assembly language to hexadecimal instruction code. </a:t>
            </a:r>
          </a:p>
          <a:p>
            <a:pPr marL="0" indent="0">
              <a:buNone/>
            </a:pPr>
            <a:r>
              <a:rPr lang="en-US" dirty="0"/>
              <a:t>We fetch the instructions from this unit and load them into the Instruction register (IR). </a:t>
            </a:r>
          </a:p>
          <a:p>
            <a:pPr marL="0" indent="0">
              <a:buNone/>
            </a:pPr>
            <a:r>
              <a:rPr lang="en-US" dirty="0"/>
              <a:t>We also use this unit to store and load data. As you can see, there is a multiplexer which selects the Alu_result input instead of PC which is for instruction fetch, when there is a load or store instruction.</a:t>
            </a:r>
          </a:p>
          <a:p>
            <a:pPr marL="0" indent="0">
              <a:buNone/>
            </a:pPr>
            <a:r>
              <a:rPr lang="en-US" dirty="0"/>
              <a:t> Alu_result is basically the address into/from which the data is being stored/loaded. Output 2 is generally the data from the register (which has the data that we need to store in the memory).</a:t>
            </a:r>
          </a:p>
          <a:p>
            <a:pPr marL="0" indent="0">
              <a:buNone/>
            </a:pPr>
            <a:r>
              <a:rPr lang="en-US" dirty="0"/>
              <a:t> </a:t>
            </a:r>
            <a:endParaRPr lang="en-IN" dirty="0"/>
          </a:p>
        </p:txBody>
      </p:sp>
    </p:spTree>
    <p:extLst>
      <p:ext uri="{BB962C8B-B14F-4D97-AF65-F5344CB8AC3E}">
        <p14:creationId xmlns:p14="http://schemas.microsoft.com/office/powerpoint/2010/main" val="75672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851CF-93C2-47D8-8DA5-C00AB919C6A2}"/>
              </a:ext>
            </a:extLst>
          </p:cNvPr>
          <p:cNvSpPr>
            <a:spLocks noGrp="1"/>
          </p:cNvSpPr>
          <p:nvPr>
            <p:ph sz="half" idx="1"/>
          </p:nvPr>
        </p:nvSpPr>
        <p:spPr>
          <a:xfrm>
            <a:off x="7462564" y="1052736"/>
            <a:ext cx="3960441" cy="1152128"/>
          </a:xfrm>
        </p:spPr>
        <p:txBody>
          <a:bodyPr>
            <a:normAutofit/>
          </a:bodyPr>
          <a:lstStyle/>
          <a:p>
            <a:r>
              <a:rPr lang="en-US" sz="2000" dirty="0"/>
              <a:t>DATA PATH – Combining all the five stages.</a:t>
            </a:r>
            <a:endParaRPr lang="en-IN" sz="2000" dirty="0"/>
          </a:p>
        </p:txBody>
      </p:sp>
      <p:pic>
        <p:nvPicPr>
          <p:cNvPr id="7" name="Picture 6" descr="Diagram, schematic&#10;&#10;Description automatically generated">
            <a:extLst>
              <a:ext uri="{FF2B5EF4-FFF2-40B4-BE49-F238E27FC236}">
                <a16:creationId xmlns:a16="http://schemas.microsoft.com/office/drawing/2014/main" id="{405DC489-E4A6-4BF2-8E71-C1BFFD445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476672"/>
            <a:ext cx="6185279" cy="5484603"/>
          </a:xfrm>
          <a:prstGeom prst="rect">
            <a:avLst/>
          </a:prstGeom>
        </p:spPr>
      </p:pic>
    </p:spTree>
    <p:extLst>
      <p:ext uri="{BB962C8B-B14F-4D97-AF65-F5344CB8AC3E}">
        <p14:creationId xmlns:p14="http://schemas.microsoft.com/office/powerpoint/2010/main" val="340392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87C3-FBE5-4D4E-8C2C-DFF31263B622}"/>
              </a:ext>
            </a:extLst>
          </p:cNvPr>
          <p:cNvSpPr>
            <a:spLocks noGrp="1"/>
          </p:cNvSpPr>
          <p:nvPr>
            <p:ph type="title"/>
          </p:nvPr>
        </p:nvSpPr>
        <p:spPr>
          <a:xfrm>
            <a:off x="1218883" y="274637"/>
            <a:ext cx="10360501" cy="706091"/>
          </a:xfrm>
        </p:spPr>
        <p:txBody>
          <a:bodyPr>
            <a:normAutofit fontScale="90000"/>
          </a:bodyPr>
          <a:lstStyle/>
          <a:p>
            <a:r>
              <a:rPr lang="en-US">
                <a:solidFill>
                  <a:schemeClr val="accent1">
                    <a:lumMod val="60000"/>
                    <a:lumOff val="40000"/>
                  </a:schemeClr>
                </a:solidFill>
              </a:rPr>
              <a:t>CONTROL UNIT</a:t>
            </a:r>
            <a:endParaRPr lang="en-IN"/>
          </a:p>
        </p:txBody>
      </p:sp>
      <p:sp>
        <p:nvSpPr>
          <p:cNvPr id="4" name="Content Placeholder 3">
            <a:extLst>
              <a:ext uri="{FF2B5EF4-FFF2-40B4-BE49-F238E27FC236}">
                <a16:creationId xmlns:a16="http://schemas.microsoft.com/office/drawing/2014/main" id="{5E2965D4-9C69-43BE-88AE-64A82ABEBAA9}"/>
              </a:ext>
            </a:extLst>
          </p:cNvPr>
          <p:cNvSpPr>
            <a:spLocks noGrp="1"/>
          </p:cNvSpPr>
          <p:nvPr>
            <p:ph sz="half" idx="2"/>
          </p:nvPr>
        </p:nvSpPr>
        <p:spPr/>
        <p:txBody>
          <a:bodyPr>
            <a:normAutofit/>
          </a:bodyPr>
          <a:lstStyle/>
          <a:p>
            <a:pPr marL="0" indent="0">
              <a:buNone/>
            </a:pPr>
            <a:r>
              <a:rPr lang="en-US" dirty="0"/>
              <a:t>The control unit (CU) is a component of a computer's central processing unit (CPU) that directs the operation of the processor. </a:t>
            </a:r>
          </a:p>
          <a:p>
            <a:pPr marL="0" indent="0">
              <a:buNone/>
            </a:pPr>
            <a:r>
              <a:rPr lang="en-US" dirty="0"/>
              <a:t>It takes in the “Opcode” as input and gives out control signals which are further used in different stages like register write/read, execution and operand fetch unit.</a:t>
            </a:r>
            <a:endParaRPr lang="en-IN" dirty="0"/>
          </a:p>
        </p:txBody>
      </p:sp>
      <p:pic>
        <p:nvPicPr>
          <p:cNvPr id="8" name="Picture 7" descr="Diagram, schematic&#10;&#10;Description automatically generated">
            <a:extLst>
              <a:ext uri="{FF2B5EF4-FFF2-40B4-BE49-F238E27FC236}">
                <a16:creationId xmlns:a16="http://schemas.microsoft.com/office/drawing/2014/main" id="{9EE15681-F2D5-4FD5-8DC6-A430D4F6B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73" y="1772816"/>
            <a:ext cx="5247151" cy="3935363"/>
          </a:xfrm>
          <a:prstGeom prst="rect">
            <a:avLst/>
          </a:prstGeom>
        </p:spPr>
      </p:pic>
    </p:spTree>
    <p:extLst>
      <p:ext uri="{BB962C8B-B14F-4D97-AF65-F5344CB8AC3E}">
        <p14:creationId xmlns:p14="http://schemas.microsoft.com/office/powerpoint/2010/main" val="225312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on't want to risk? Learn more about RISC processors">
            <a:extLst>
              <a:ext uri="{FF2B5EF4-FFF2-40B4-BE49-F238E27FC236}">
                <a16:creationId xmlns:a16="http://schemas.microsoft.com/office/drawing/2014/main" id="{A66E56B8-D67D-441A-8D3C-148579C42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108" y="3493924"/>
            <a:ext cx="4608512" cy="25017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EC83BE-67C5-46C8-8458-6D241CE7E8CC}"/>
              </a:ext>
            </a:extLst>
          </p:cNvPr>
          <p:cNvSpPr txBox="1"/>
          <p:nvPr/>
        </p:nvSpPr>
        <p:spPr>
          <a:xfrm>
            <a:off x="1269876" y="1093316"/>
            <a:ext cx="10068167" cy="3200876"/>
          </a:xfrm>
          <a:prstGeom prst="rect">
            <a:avLst/>
          </a:prstGeom>
          <a:noFill/>
        </p:spPr>
        <p:txBody>
          <a:bodyPr wrap="square" rtlCol="0">
            <a:spAutoFit/>
          </a:bodyPr>
          <a:lstStyle/>
          <a:p>
            <a:r>
              <a:rPr lang="en-US" sz="2800" dirty="0">
                <a:solidFill>
                  <a:schemeClr val="accent1">
                    <a:lumMod val="60000"/>
                    <a:lumOff val="40000"/>
                  </a:schemeClr>
                </a:solidFill>
              </a:rPr>
              <a:t>P</a:t>
            </a:r>
            <a:r>
              <a:rPr lang="en-IN" sz="2800" dirty="0">
                <a:solidFill>
                  <a:schemeClr val="accent1">
                    <a:lumMod val="60000"/>
                    <a:lumOff val="40000"/>
                  </a:schemeClr>
                </a:solidFill>
              </a:rPr>
              <a:t>roblem Statement</a:t>
            </a:r>
          </a:p>
          <a:p>
            <a:endParaRPr lang="en-IN" sz="2800" dirty="0">
              <a:solidFill>
                <a:schemeClr val="accent1">
                  <a:lumMod val="60000"/>
                  <a:lumOff val="40000"/>
                </a:schemeClr>
              </a:solidFill>
            </a:endParaRPr>
          </a:p>
          <a:p>
            <a:r>
              <a:rPr lang="en-US" dirty="0"/>
              <a:t>Designing a 32-bit Simple Risc processor which executes instructions from an instruction set(23 instructions) that are simple and having simple addressing modes. We also designed an Assembler using java which interprets assembly language instructions and convert into machine instructions.</a:t>
            </a:r>
            <a:endParaRPr lang="en-US" sz="2800" dirty="0"/>
          </a:p>
          <a:p>
            <a:endParaRPr lang="en-US" sz="2800" dirty="0"/>
          </a:p>
          <a:p>
            <a:endParaRPr lang="en-US" dirty="0"/>
          </a:p>
          <a:p>
            <a:endParaRPr lang="en-US" dirty="0"/>
          </a:p>
          <a:p>
            <a:endParaRPr lang="en-US" sz="2800" dirty="0"/>
          </a:p>
        </p:txBody>
      </p:sp>
    </p:spTree>
    <p:extLst>
      <p:ext uri="{BB962C8B-B14F-4D97-AF65-F5344CB8AC3E}">
        <p14:creationId xmlns:p14="http://schemas.microsoft.com/office/powerpoint/2010/main" val="375409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92C823-99FD-4D0F-83FC-8D1235B83196}"/>
              </a:ext>
            </a:extLst>
          </p:cNvPr>
          <p:cNvSpPr>
            <a:spLocks noGrp="1"/>
          </p:cNvSpPr>
          <p:nvPr>
            <p:ph sz="half" idx="2"/>
          </p:nvPr>
        </p:nvSpPr>
        <p:spPr>
          <a:xfrm>
            <a:off x="6094412" y="1412776"/>
            <a:ext cx="5556980" cy="4673600"/>
          </a:xfrm>
        </p:spPr>
        <p:txBody>
          <a:bodyPr>
            <a:normAutofit/>
          </a:bodyPr>
          <a:lstStyle/>
          <a:p>
            <a:endParaRPr lang="en-US" sz="2000" dirty="0"/>
          </a:p>
          <a:p>
            <a:r>
              <a:rPr lang="en-US" sz="2400" dirty="0"/>
              <a:t>Opcode passed as selection bits for the above decoder which performs the action of identifying which output should 1. </a:t>
            </a:r>
          </a:p>
          <a:p>
            <a:r>
              <a:rPr lang="en-US" sz="2400" dirty="0"/>
              <a:t>If the opcode is 00000, the value of signal IsAddx is made 1. </a:t>
            </a:r>
          </a:p>
          <a:p>
            <a:r>
              <a:rPr lang="en-US" sz="2400" dirty="0"/>
              <a:t>If the opcode is 00001, then the value of signal IsSub is assigned 1. Similarly, the remaining signals are also assigned based on the value of opcode.</a:t>
            </a:r>
          </a:p>
        </p:txBody>
      </p:sp>
      <p:pic>
        <p:nvPicPr>
          <p:cNvPr id="8" name="Picture 7" descr="A picture containing text, electronics&#10;&#10;Description automatically generated">
            <a:extLst>
              <a:ext uri="{FF2B5EF4-FFF2-40B4-BE49-F238E27FC236}">
                <a16:creationId xmlns:a16="http://schemas.microsoft.com/office/drawing/2014/main" id="{57A86460-1E6B-4D74-9555-EEBB936A1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220381"/>
            <a:ext cx="4320480" cy="5923370"/>
          </a:xfrm>
          <a:prstGeom prst="rect">
            <a:avLst/>
          </a:prstGeom>
        </p:spPr>
      </p:pic>
    </p:spTree>
    <p:extLst>
      <p:ext uri="{BB962C8B-B14F-4D97-AF65-F5344CB8AC3E}">
        <p14:creationId xmlns:p14="http://schemas.microsoft.com/office/powerpoint/2010/main" val="12698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248A0C8-D5C2-40EA-85D8-613D720E8522}"/>
              </a:ext>
            </a:extLst>
          </p:cNvPr>
          <p:cNvSpPr>
            <a:spLocks noGrp="1"/>
          </p:cNvSpPr>
          <p:nvPr>
            <p:ph sz="half" idx="2"/>
          </p:nvPr>
        </p:nvSpPr>
        <p:spPr>
          <a:xfrm>
            <a:off x="5662364" y="1916832"/>
            <a:ext cx="4936474" cy="4023360"/>
          </a:xfrm>
        </p:spPr>
        <p:txBody>
          <a:bodyPr/>
          <a:lstStyle/>
          <a:p>
            <a:r>
              <a:rPr lang="en-US" dirty="0"/>
              <a:t>IsWb signal is activated, when one of the given inputs : </a:t>
            </a:r>
          </a:p>
          <a:p>
            <a:r>
              <a:rPr lang="en-US" dirty="0"/>
              <a:t>IsAdd IsSub, IsMul, IsDiv, IsMod IsAnd, IsOr, IsNot, IsMov, IsLd, IsLsl, IsLsr, IsAsr, IsCall, isXor, isXnor is activated. </a:t>
            </a:r>
          </a:p>
          <a:p>
            <a:r>
              <a:rPr lang="en-US" dirty="0"/>
              <a:t>This is to send the signal to writeback the result into the register after one of these operation.</a:t>
            </a:r>
          </a:p>
        </p:txBody>
      </p:sp>
      <p:pic>
        <p:nvPicPr>
          <p:cNvPr id="8" name="Picture 7" descr="Diagram, schematic&#10;&#10;Description automatically generated">
            <a:extLst>
              <a:ext uri="{FF2B5EF4-FFF2-40B4-BE49-F238E27FC236}">
                <a16:creationId xmlns:a16="http://schemas.microsoft.com/office/drawing/2014/main" id="{028AB4F1-191C-4ED7-B416-38E6CE2D5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908720"/>
            <a:ext cx="3552825" cy="4895850"/>
          </a:xfrm>
          <a:prstGeom prst="rect">
            <a:avLst/>
          </a:prstGeom>
        </p:spPr>
      </p:pic>
    </p:spTree>
    <p:extLst>
      <p:ext uri="{BB962C8B-B14F-4D97-AF65-F5344CB8AC3E}">
        <p14:creationId xmlns:p14="http://schemas.microsoft.com/office/powerpoint/2010/main" val="42924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654C19-B645-477B-A490-0D2BE0C36D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7948" y="2472219"/>
            <a:ext cx="3523298" cy="2345263"/>
          </a:xfrm>
        </p:spPr>
      </p:pic>
      <p:sp>
        <p:nvSpPr>
          <p:cNvPr id="4" name="Content Placeholder 3">
            <a:extLst>
              <a:ext uri="{FF2B5EF4-FFF2-40B4-BE49-F238E27FC236}">
                <a16:creationId xmlns:a16="http://schemas.microsoft.com/office/drawing/2014/main" id="{DAB2E8AC-3D09-4C3E-AFCE-17E4783026A9}"/>
              </a:ext>
            </a:extLst>
          </p:cNvPr>
          <p:cNvSpPr>
            <a:spLocks noGrp="1"/>
          </p:cNvSpPr>
          <p:nvPr>
            <p:ph sz="half" idx="2"/>
          </p:nvPr>
        </p:nvSpPr>
        <p:spPr/>
        <p:txBody>
          <a:bodyPr>
            <a:normAutofit lnSpcReduction="10000"/>
          </a:bodyPr>
          <a:lstStyle/>
          <a:p>
            <a:endParaRPr lang="en-US" dirty="0"/>
          </a:p>
          <a:p>
            <a:r>
              <a:rPr lang="en-US" dirty="0"/>
              <a:t>IsAdd is activated whenever one of the IsAddx, IsLd, IsSt signals are active as the add operation in ALU is used for adding memory address too.</a:t>
            </a:r>
          </a:p>
          <a:p>
            <a:r>
              <a:rPr lang="en-US" dirty="0"/>
              <a:t>Ex: ld r2, 4[r0]</a:t>
            </a:r>
          </a:p>
          <a:p>
            <a:r>
              <a:rPr lang="en-US" dirty="0"/>
              <a:t>Here, ALU calculates memory address as [r0+4] and the value in that memory address is loaded into register r2.</a:t>
            </a:r>
          </a:p>
          <a:p>
            <a:r>
              <a:rPr lang="en-US" dirty="0"/>
              <a:t>Similarly, IsUBranch is activated whenever one of the Isbranch, IsCall , IsRet is 1. We have again used nor gates to implement this logic.</a:t>
            </a:r>
            <a:endParaRPr lang="en-IN" dirty="0"/>
          </a:p>
        </p:txBody>
      </p:sp>
    </p:spTree>
    <p:extLst>
      <p:ext uri="{BB962C8B-B14F-4D97-AF65-F5344CB8AC3E}">
        <p14:creationId xmlns:p14="http://schemas.microsoft.com/office/powerpoint/2010/main" val="233734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C487C7-75E4-4588-8E55-7FA0C5C53E34}"/>
              </a:ext>
            </a:extLst>
          </p:cNvPr>
          <p:cNvSpPr txBox="1"/>
          <p:nvPr/>
        </p:nvSpPr>
        <p:spPr>
          <a:xfrm>
            <a:off x="1125860" y="1124744"/>
            <a:ext cx="5318315" cy="523220"/>
          </a:xfrm>
          <a:prstGeom prst="rect">
            <a:avLst/>
          </a:prstGeom>
          <a:noFill/>
        </p:spPr>
        <p:txBody>
          <a:bodyPr wrap="none" rtlCol="0">
            <a:spAutoFit/>
          </a:bodyPr>
          <a:lstStyle/>
          <a:p>
            <a:r>
              <a:rPr lang="en-US" sz="2800" dirty="0"/>
              <a:t>An example: Calculate factorial of 5</a:t>
            </a:r>
            <a:endParaRPr lang="en-IN" sz="2800" dirty="0"/>
          </a:p>
        </p:txBody>
      </p:sp>
      <p:sp>
        <p:nvSpPr>
          <p:cNvPr id="3" name="TextBox 2">
            <a:extLst>
              <a:ext uri="{FF2B5EF4-FFF2-40B4-BE49-F238E27FC236}">
                <a16:creationId xmlns:a16="http://schemas.microsoft.com/office/drawing/2014/main" id="{4E05BE2F-8F2D-4EE9-B0C3-D4D43940FFA5}"/>
              </a:ext>
            </a:extLst>
          </p:cNvPr>
          <p:cNvSpPr txBox="1"/>
          <p:nvPr/>
        </p:nvSpPr>
        <p:spPr>
          <a:xfrm>
            <a:off x="8038628" y="2782669"/>
            <a:ext cx="1765227" cy="2308324"/>
          </a:xfrm>
          <a:prstGeom prst="rect">
            <a:avLst/>
          </a:prstGeom>
          <a:noFill/>
        </p:spPr>
        <p:txBody>
          <a:bodyPr wrap="none" rtlCol="0">
            <a:spAutoFit/>
          </a:bodyPr>
          <a:lstStyle/>
          <a:p>
            <a:r>
              <a:rPr lang="en-US" dirty="0"/>
              <a:t>mov r0, 5</a:t>
            </a:r>
          </a:p>
          <a:p>
            <a:r>
              <a:rPr lang="en-US" dirty="0"/>
              <a:t>mov r1,1</a:t>
            </a:r>
          </a:p>
          <a:p>
            <a:r>
              <a:rPr lang="en-US" dirty="0"/>
              <a:t>mov r2,r0</a:t>
            </a:r>
          </a:p>
          <a:p>
            <a:r>
              <a:rPr lang="en-US" dirty="0"/>
              <a:t>.loop</a:t>
            </a:r>
          </a:p>
          <a:p>
            <a:r>
              <a:rPr lang="en-US" dirty="0"/>
              <a:t>	mul r1,r1,r2</a:t>
            </a:r>
          </a:p>
          <a:p>
            <a:r>
              <a:rPr lang="en-US" dirty="0"/>
              <a:t>	sub r2,r2,1</a:t>
            </a:r>
          </a:p>
          <a:p>
            <a:r>
              <a:rPr lang="en-US" dirty="0"/>
              <a:t>	cmp r2,1</a:t>
            </a:r>
          </a:p>
          <a:p>
            <a:r>
              <a:rPr lang="en-US" dirty="0"/>
              <a:t>	bgt .loop </a:t>
            </a:r>
            <a:endParaRPr lang="en-IN" dirty="0"/>
          </a:p>
        </p:txBody>
      </p:sp>
      <p:pic>
        <p:nvPicPr>
          <p:cNvPr id="5" name="Picture 4" descr="Text, letter&#10;&#10;Description automatically generated">
            <a:extLst>
              <a:ext uri="{FF2B5EF4-FFF2-40B4-BE49-F238E27FC236}">
                <a16:creationId xmlns:a16="http://schemas.microsoft.com/office/drawing/2014/main" id="{90BF816A-16E2-45DB-8DEC-495E0200F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968" y="2924944"/>
            <a:ext cx="4629150" cy="1266825"/>
          </a:xfrm>
          <a:prstGeom prst="rect">
            <a:avLst/>
          </a:prstGeom>
        </p:spPr>
      </p:pic>
      <p:sp>
        <p:nvSpPr>
          <p:cNvPr id="6" name="TextBox 5">
            <a:extLst>
              <a:ext uri="{FF2B5EF4-FFF2-40B4-BE49-F238E27FC236}">
                <a16:creationId xmlns:a16="http://schemas.microsoft.com/office/drawing/2014/main" id="{28C1E076-66AD-431E-98E2-5398442C8961}"/>
              </a:ext>
            </a:extLst>
          </p:cNvPr>
          <p:cNvSpPr txBox="1"/>
          <p:nvPr/>
        </p:nvSpPr>
        <p:spPr>
          <a:xfrm>
            <a:off x="1989956" y="2348880"/>
            <a:ext cx="2005164" cy="369332"/>
          </a:xfrm>
          <a:prstGeom prst="rect">
            <a:avLst/>
          </a:prstGeom>
          <a:noFill/>
        </p:spPr>
        <p:txBody>
          <a:bodyPr wrap="none" rtlCol="0">
            <a:spAutoFit/>
          </a:bodyPr>
          <a:lstStyle/>
          <a:p>
            <a:r>
              <a:rPr lang="en-US" dirty="0"/>
              <a:t>High level language</a:t>
            </a:r>
            <a:endParaRPr lang="en-IN" dirty="0"/>
          </a:p>
        </p:txBody>
      </p:sp>
      <p:sp>
        <p:nvSpPr>
          <p:cNvPr id="7" name="TextBox 6">
            <a:extLst>
              <a:ext uri="{FF2B5EF4-FFF2-40B4-BE49-F238E27FC236}">
                <a16:creationId xmlns:a16="http://schemas.microsoft.com/office/drawing/2014/main" id="{0E5129B1-055C-4B20-ACD1-D7353FD0ED9E}"/>
              </a:ext>
            </a:extLst>
          </p:cNvPr>
          <p:cNvSpPr txBox="1"/>
          <p:nvPr/>
        </p:nvSpPr>
        <p:spPr>
          <a:xfrm>
            <a:off x="8265295" y="2165246"/>
            <a:ext cx="1978106" cy="369332"/>
          </a:xfrm>
          <a:prstGeom prst="rect">
            <a:avLst/>
          </a:prstGeom>
          <a:noFill/>
        </p:spPr>
        <p:txBody>
          <a:bodyPr wrap="none" rtlCol="0">
            <a:spAutoFit/>
          </a:bodyPr>
          <a:lstStyle/>
          <a:p>
            <a:r>
              <a:rPr lang="en-US" dirty="0"/>
              <a:t>Assembly language</a:t>
            </a:r>
            <a:endParaRPr lang="en-IN" dirty="0"/>
          </a:p>
        </p:txBody>
      </p:sp>
    </p:spTree>
    <p:extLst>
      <p:ext uri="{BB962C8B-B14F-4D97-AF65-F5344CB8AC3E}">
        <p14:creationId xmlns:p14="http://schemas.microsoft.com/office/powerpoint/2010/main" val="92010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8EBD4F-EBC3-409F-8352-DAA40E6B0DAB}"/>
              </a:ext>
            </a:extLst>
          </p:cNvPr>
          <p:cNvSpPr txBox="1"/>
          <p:nvPr/>
        </p:nvSpPr>
        <p:spPr>
          <a:xfrm>
            <a:off x="333772" y="692696"/>
            <a:ext cx="10821937" cy="369332"/>
          </a:xfrm>
          <a:prstGeom prst="rect">
            <a:avLst/>
          </a:prstGeom>
          <a:noFill/>
        </p:spPr>
        <p:txBody>
          <a:bodyPr wrap="none" rtlCol="0">
            <a:spAutoFit/>
          </a:bodyPr>
          <a:lstStyle/>
          <a:p>
            <a:r>
              <a:rPr lang="en-US" dirty="0"/>
              <a:t>Assembler when run converts assembly language into hexadecimal instructions which are loaded into the memory</a:t>
            </a:r>
            <a:endParaRPr lang="en-IN" dirty="0"/>
          </a:p>
        </p:txBody>
      </p:sp>
      <p:pic>
        <p:nvPicPr>
          <p:cNvPr id="6" name="Picture 5" descr="Graphical user interface, text, application&#10;&#10;Description automatically generated">
            <a:extLst>
              <a:ext uri="{FF2B5EF4-FFF2-40B4-BE49-F238E27FC236}">
                <a16:creationId xmlns:a16="http://schemas.microsoft.com/office/drawing/2014/main" id="{CB1CA4FF-E7AD-49A1-8CF8-E3517B32F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92" y="1968768"/>
            <a:ext cx="5760640" cy="324036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BA537F83-7D8F-4379-9E54-268F4FC0F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428" y="1987560"/>
            <a:ext cx="5760641" cy="3240360"/>
          </a:xfrm>
          <a:prstGeom prst="rect">
            <a:avLst/>
          </a:prstGeom>
        </p:spPr>
      </p:pic>
      <p:sp>
        <p:nvSpPr>
          <p:cNvPr id="9" name="TextBox 8">
            <a:extLst>
              <a:ext uri="{FF2B5EF4-FFF2-40B4-BE49-F238E27FC236}">
                <a16:creationId xmlns:a16="http://schemas.microsoft.com/office/drawing/2014/main" id="{EC84F9D4-C8F5-44C2-BEB3-28C9C49DC187}"/>
              </a:ext>
            </a:extLst>
          </p:cNvPr>
          <p:cNvSpPr txBox="1"/>
          <p:nvPr/>
        </p:nvSpPr>
        <p:spPr>
          <a:xfrm>
            <a:off x="2606258" y="5260528"/>
            <a:ext cx="1675139" cy="369332"/>
          </a:xfrm>
          <a:prstGeom prst="rect">
            <a:avLst/>
          </a:prstGeom>
          <a:noFill/>
        </p:spPr>
        <p:txBody>
          <a:bodyPr wrap="none" rtlCol="0">
            <a:spAutoFit/>
          </a:bodyPr>
          <a:lstStyle/>
          <a:p>
            <a:r>
              <a:rPr lang="en-US" dirty="0"/>
              <a:t>Assembler code</a:t>
            </a:r>
            <a:endParaRPr lang="en-IN" dirty="0"/>
          </a:p>
        </p:txBody>
      </p:sp>
      <p:sp>
        <p:nvSpPr>
          <p:cNvPr id="10" name="TextBox 9">
            <a:extLst>
              <a:ext uri="{FF2B5EF4-FFF2-40B4-BE49-F238E27FC236}">
                <a16:creationId xmlns:a16="http://schemas.microsoft.com/office/drawing/2014/main" id="{EED8E20C-D729-47A5-BE27-D0FB5EC05615}"/>
              </a:ext>
            </a:extLst>
          </p:cNvPr>
          <p:cNvSpPr txBox="1"/>
          <p:nvPr/>
        </p:nvSpPr>
        <p:spPr>
          <a:xfrm>
            <a:off x="7750596" y="5445194"/>
            <a:ext cx="2738827" cy="369332"/>
          </a:xfrm>
          <a:prstGeom prst="rect">
            <a:avLst/>
          </a:prstGeom>
          <a:noFill/>
        </p:spPr>
        <p:txBody>
          <a:bodyPr wrap="none" rtlCol="0">
            <a:spAutoFit/>
          </a:bodyPr>
          <a:lstStyle/>
          <a:p>
            <a:r>
              <a:rPr lang="en-US" dirty="0"/>
              <a:t>Testcase assembly program</a:t>
            </a:r>
            <a:endParaRPr lang="en-IN" dirty="0"/>
          </a:p>
        </p:txBody>
      </p:sp>
    </p:spTree>
    <p:extLst>
      <p:ext uri="{BB962C8B-B14F-4D97-AF65-F5344CB8AC3E}">
        <p14:creationId xmlns:p14="http://schemas.microsoft.com/office/powerpoint/2010/main" val="233906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C9E139D7-9F7C-4A2B-9150-D45C36A2A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2" y="868070"/>
            <a:ext cx="5710370" cy="3212083"/>
          </a:xfrm>
          <a:prstGeom prst="rect">
            <a:avLst/>
          </a:prstGeom>
        </p:spPr>
      </p:pic>
      <p:sp>
        <p:nvSpPr>
          <p:cNvPr id="4" name="TextBox 3">
            <a:extLst>
              <a:ext uri="{FF2B5EF4-FFF2-40B4-BE49-F238E27FC236}">
                <a16:creationId xmlns:a16="http://schemas.microsoft.com/office/drawing/2014/main" id="{265DB599-940E-41BC-A923-B17A9BD8E45B}"/>
              </a:ext>
            </a:extLst>
          </p:cNvPr>
          <p:cNvSpPr txBox="1"/>
          <p:nvPr/>
        </p:nvSpPr>
        <p:spPr>
          <a:xfrm>
            <a:off x="2050504" y="4141730"/>
            <a:ext cx="2206053" cy="369332"/>
          </a:xfrm>
          <a:prstGeom prst="rect">
            <a:avLst/>
          </a:prstGeom>
          <a:noFill/>
        </p:spPr>
        <p:txBody>
          <a:bodyPr wrap="none" rtlCol="0">
            <a:spAutoFit/>
          </a:bodyPr>
          <a:lstStyle/>
          <a:p>
            <a:r>
              <a:rPr lang="en-US" dirty="0"/>
              <a:t>Assembler output file</a:t>
            </a:r>
            <a:endParaRPr lang="en-IN" dirty="0"/>
          </a:p>
        </p:txBody>
      </p:sp>
      <p:sp>
        <p:nvSpPr>
          <p:cNvPr id="5" name="TextBox 4">
            <a:extLst>
              <a:ext uri="{FF2B5EF4-FFF2-40B4-BE49-F238E27FC236}">
                <a16:creationId xmlns:a16="http://schemas.microsoft.com/office/drawing/2014/main" id="{32AB7658-2008-4C12-B735-01E669A63C88}"/>
              </a:ext>
            </a:extLst>
          </p:cNvPr>
          <p:cNvSpPr txBox="1"/>
          <p:nvPr/>
        </p:nvSpPr>
        <p:spPr>
          <a:xfrm>
            <a:off x="7678588" y="4107052"/>
            <a:ext cx="3622145" cy="369332"/>
          </a:xfrm>
          <a:prstGeom prst="rect">
            <a:avLst/>
          </a:prstGeom>
          <a:noFill/>
        </p:spPr>
        <p:txBody>
          <a:bodyPr wrap="none" rtlCol="0">
            <a:spAutoFit/>
          </a:bodyPr>
          <a:lstStyle/>
          <a:p>
            <a:r>
              <a:rPr lang="en-US" dirty="0"/>
              <a:t>Instructions loaded into the memory</a:t>
            </a:r>
            <a:endParaRPr lang="en-IN" dirty="0"/>
          </a:p>
        </p:txBody>
      </p:sp>
      <p:sp>
        <p:nvSpPr>
          <p:cNvPr id="9" name="TextBox 8">
            <a:extLst>
              <a:ext uri="{FF2B5EF4-FFF2-40B4-BE49-F238E27FC236}">
                <a16:creationId xmlns:a16="http://schemas.microsoft.com/office/drawing/2014/main" id="{4D8830FB-F8D2-4F6C-B28E-640797E8206D}"/>
              </a:ext>
            </a:extLst>
          </p:cNvPr>
          <p:cNvSpPr txBox="1"/>
          <p:nvPr/>
        </p:nvSpPr>
        <p:spPr>
          <a:xfrm>
            <a:off x="1917948" y="5620598"/>
            <a:ext cx="5437835" cy="369332"/>
          </a:xfrm>
          <a:prstGeom prst="rect">
            <a:avLst/>
          </a:prstGeom>
          <a:noFill/>
        </p:spPr>
        <p:txBody>
          <a:bodyPr wrap="none" rtlCol="0">
            <a:spAutoFit/>
          </a:bodyPr>
          <a:lstStyle/>
          <a:p>
            <a:r>
              <a:rPr lang="en-US" dirty="0"/>
              <a:t>Now let's see the simulation of this program in Logisim…</a:t>
            </a:r>
            <a:endParaRPr lang="en-IN" dirty="0"/>
          </a:p>
        </p:txBody>
      </p:sp>
      <p:pic>
        <p:nvPicPr>
          <p:cNvPr id="11" name="Picture 10" descr="Diagram, schematic&#10;&#10;Description automatically generated">
            <a:extLst>
              <a:ext uri="{FF2B5EF4-FFF2-40B4-BE49-F238E27FC236}">
                <a16:creationId xmlns:a16="http://schemas.microsoft.com/office/drawing/2014/main" id="{72418116-6386-4A19-8D18-26C0AB6D2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436" y="814846"/>
            <a:ext cx="5710369" cy="3212083"/>
          </a:xfrm>
          <a:prstGeom prst="rect">
            <a:avLst/>
          </a:prstGeom>
        </p:spPr>
      </p:pic>
    </p:spTree>
    <p:extLst>
      <p:ext uri="{BB962C8B-B14F-4D97-AF65-F5344CB8AC3E}">
        <p14:creationId xmlns:p14="http://schemas.microsoft.com/office/powerpoint/2010/main" val="34545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5015A5-5B7B-419F-8761-6044FB9A4B1E}"/>
              </a:ext>
            </a:extLst>
          </p:cNvPr>
          <p:cNvSpPr txBox="1"/>
          <p:nvPr/>
        </p:nvSpPr>
        <p:spPr>
          <a:xfrm>
            <a:off x="909836" y="836712"/>
            <a:ext cx="10081120" cy="5078313"/>
          </a:xfrm>
          <a:prstGeom prst="rect">
            <a:avLst/>
          </a:prstGeom>
          <a:noFill/>
        </p:spPr>
        <p:txBody>
          <a:bodyPr wrap="square" rtlCol="0">
            <a:spAutoFit/>
          </a:bodyPr>
          <a:lstStyle/>
          <a:p>
            <a:pPr>
              <a:lnSpc>
                <a:spcPct val="150000"/>
              </a:lnSpc>
            </a:pPr>
            <a:r>
              <a:rPr lang="en-GB" sz="2400" u="sng" dirty="0">
                <a:solidFill>
                  <a:schemeClr val="accent1">
                    <a:lumMod val="60000"/>
                    <a:lumOff val="40000"/>
                  </a:schemeClr>
                </a:solidFill>
              </a:rPr>
              <a:t>Some of the assumptions and points to be noted:</a:t>
            </a:r>
          </a:p>
          <a:p>
            <a:pPr marL="285750" indent="-285750">
              <a:lnSpc>
                <a:spcPct val="150000"/>
              </a:lnSpc>
              <a:buFont typeface="Wingdings" panose="05000000000000000000" pitchFamily="2" charset="2"/>
              <a:buChar char="v"/>
            </a:pPr>
            <a:endParaRPr lang="en-GB" dirty="0"/>
          </a:p>
          <a:p>
            <a:pPr marL="285750" indent="-285750">
              <a:lnSpc>
                <a:spcPct val="150000"/>
              </a:lnSpc>
              <a:buFont typeface="Wingdings" panose="05000000000000000000" pitchFamily="2" charset="2"/>
              <a:buChar char="v"/>
            </a:pPr>
            <a:r>
              <a:rPr lang="en-GB" sz="1800" dirty="0"/>
              <a:t>The instruction set architecture we employed in this processor is RISC.</a:t>
            </a:r>
          </a:p>
          <a:p>
            <a:pPr marL="285750" indent="-285750">
              <a:lnSpc>
                <a:spcPct val="150000"/>
              </a:lnSpc>
              <a:buFont typeface="Wingdings" panose="05000000000000000000" pitchFamily="2" charset="2"/>
              <a:buChar char="v"/>
            </a:pPr>
            <a:r>
              <a:rPr lang="en-GB" sz="1800" dirty="0"/>
              <a:t>Our desired processor performs arithmetic, logical, bitwise, load, store, move operations.</a:t>
            </a:r>
          </a:p>
          <a:p>
            <a:pPr marL="285750" indent="-285750">
              <a:lnSpc>
                <a:spcPct val="150000"/>
              </a:lnSpc>
              <a:buFont typeface="Wingdings" panose="05000000000000000000" pitchFamily="2" charset="2"/>
              <a:buChar char="v"/>
            </a:pPr>
            <a:r>
              <a:rPr lang="en-GB" sz="1800" dirty="0"/>
              <a:t>We will use register for ALU architecture which are general-purpose registers which store only integer values as discussed earlier.</a:t>
            </a:r>
          </a:p>
          <a:p>
            <a:pPr marL="285750" indent="-285750">
              <a:lnSpc>
                <a:spcPct val="150000"/>
              </a:lnSpc>
              <a:buFont typeface="Wingdings" panose="05000000000000000000" pitchFamily="2" charset="2"/>
              <a:buChar char="v"/>
            </a:pPr>
            <a:r>
              <a:rPr lang="en-GB" sz="1800" dirty="0"/>
              <a:t>We also limited the number of registers to 16 and which store a 32-bit integer each.</a:t>
            </a:r>
          </a:p>
          <a:p>
            <a:pPr marL="285750" indent="-285750">
              <a:lnSpc>
                <a:spcPct val="150000"/>
              </a:lnSpc>
              <a:buFont typeface="Wingdings" panose="05000000000000000000" pitchFamily="2" charset="2"/>
              <a:buChar char="v"/>
            </a:pPr>
            <a:r>
              <a:rPr lang="en-GB" sz="1800" dirty="0"/>
              <a:t>We assume that the processor implements in Big-Endian Representation and has Van-Neuman view of memory.</a:t>
            </a:r>
          </a:p>
          <a:p>
            <a:pPr marL="285750" indent="-285750">
              <a:lnSpc>
                <a:spcPct val="150000"/>
              </a:lnSpc>
              <a:buFont typeface="Wingdings" panose="05000000000000000000" pitchFamily="2" charset="2"/>
              <a:buChar char="v"/>
            </a:pPr>
            <a:r>
              <a:rPr lang="en-GB" dirty="0"/>
              <a:t>We are assuming to have 4 bytes in an address of memory we are using i.e. each instruction of 32-bits is stored in a </a:t>
            </a:r>
            <a:r>
              <a:rPr lang="en-GB"/>
              <a:t>single address.</a:t>
            </a:r>
            <a:endParaRPr lang="en-GB" sz="1800" dirty="0"/>
          </a:p>
          <a:p>
            <a:endParaRPr lang="en-IN" dirty="0"/>
          </a:p>
        </p:txBody>
      </p:sp>
    </p:spTree>
    <p:extLst>
      <p:ext uri="{BB962C8B-B14F-4D97-AF65-F5344CB8AC3E}">
        <p14:creationId xmlns:p14="http://schemas.microsoft.com/office/powerpoint/2010/main" val="132250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0062-BCFB-456E-818F-B0E05E14819F}"/>
              </a:ext>
            </a:extLst>
          </p:cNvPr>
          <p:cNvSpPr>
            <a:spLocks noGrp="1"/>
          </p:cNvSpPr>
          <p:nvPr>
            <p:ph type="title"/>
          </p:nvPr>
        </p:nvSpPr>
        <p:spPr/>
        <p:txBody>
          <a:bodyPr/>
          <a:lstStyle/>
          <a:p>
            <a:r>
              <a:rPr lang="en-US" dirty="0"/>
              <a:t>The different stage of working of a RISC processor that we implemented.</a:t>
            </a:r>
            <a:endParaRPr lang="en-IN" dirty="0"/>
          </a:p>
        </p:txBody>
      </p:sp>
      <p:pic>
        <p:nvPicPr>
          <p:cNvPr id="5" name="Content Placeholder 4">
            <a:extLst>
              <a:ext uri="{FF2B5EF4-FFF2-40B4-BE49-F238E27FC236}">
                <a16:creationId xmlns:a16="http://schemas.microsoft.com/office/drawing/2014/main" id="{C89C4F85-8447-415E-A76B-4BD7FCA91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940" y="2852936"/>
            <a:ext cx="8084820" cy="1432560"/>
          </a:xfrm>
        </p:spPr>
      </p:pic>
    </p:spTree>
    <p:extLst>
      <p:ext uri="{BB962C8B-B14F-4D97-AF65-F5344CB8AC3E}">
        <p14:creationId xmlns:p14="http://schemas.microsoft.com/office/powerpoint/2010/main" val="199083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E760-515E-4E40-AAA5-0B2A95EDCFCB}"/>
              </a:ext>
            </a:extLst>
          </p:cNvPr>
          <p:cNvSpPr>
            <a:spLocks noGrp="1"/>
          </p:cNvSpPr>
          <p:nvPr>
            <p:ph type="title"/>
          </p:nvPr>
        </p:nvSpPr>
        <p:spPr/>
        <p:txBody>
          <a:bodyPr/>
          <a:lstStyle/>
          <a:p>
            <a:r>
              <a:rPr lang="en-US" dirty="0"/>
              <a:t>Instructions and Address Format</a:t>
            </a:r>
            <a:endParaRPr lang="en-IN" dirty="0"/>
          </a:p>
        </p:txBody>
      </p:sp>
      <p:sp>
        <p:nvSpPr>
          <p:cNvPr id="3" name="Content Placeholder 2">
            <a:extLst>
              <a:ext uri="{FF2B5EF4-FFF2-40B4-BE49-F238E27FC236}">
                <a16:creationId xmlns:a16="http://schemas.microsoft.com/office/drawing/2014/main" id="{B4E58C9A-C300-43C9-A1B8-5C443AC0022F}"/>
              </a:ext>
            </a:extLst>
          </p:cNvPr>
          <p:cNvSpPr>
            <a:spLocks noGrp="1"/>
          </p:cNvSpPr>
          <p:nvPr>
            <p:ph idx="1"/>
          </p:nvPr>
        </p:nvSpPr>
        <p:spPr>
          <a:xfrm>
            <a:off x="1096994" y="2348880"/>
            <a:ext cx="10055781" cy="3520214"/>
          </a:xfrm>
        </p:spPr>
        <p:txBody>
          <a:bodyPr>
            <a:normAutofit/>
          </a:bodyPr>
          <a:lstStyle/>
          <a:p>
            <a:r>
              <a:rPr lang="en-US" sz="2400" dirty="0">
                <a:solidFill>
                  <a:schemeClr val="accent1">
                    <a:lumMod val="60000"/>
                    <a:lumOff val="40000"/>
                  </a:schemeClr>
                </a:solidFill>
              </a:rPr>
              <a:t>Address Format:</a:t>
            </a:r>
            <a:endParaRPr lang="en-IN" sz="2400" dirty="0">
              <a:solidFill>
                <a:schemeClr val="accent1">
                  <a:lumMod val="60000"/>
                  <a:lumOff val="40000"/>
                </a:schemeClr>
              </a:solidFill>
            </a:endParaRPr>
          </a:p>
        </p:txBody>
      </p:sp>
      <p:pic>
        <p:nvPicPr>
          <p:cNvPr id="5" name="Picture 4" descr="Table&#10;&#10;Description automatically generated">
            <a:extLst>
              <a:ext uri="{FF2B5EF4-FFF2-40B4-BE49-F238E27FC236}">
                <a16:creationId xmlns:a16="http://schemas.microsoft.com/office/drawing/2014/main" id="{51BEE524-778B-4784-8F97-EFD95C683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3140968"/>
            <a:ext cx="8356105" cy="1872208"/>
          </a:xfrm>
          <a:prstGeom prst="rect">
            <a:avLst/>
          </a:prstGeom>
        </p:spPr>
      </p:pic>
    </p:spTree>
    <p:extLst>
      <p:ext uri="{BB962C8B-B14F-4D97-AF65-F5344CB8AC3E}">
        <p14:creationId xmlns:p14="http://schemas.microsoft.com/office/powerpoint/2010/main" val="94212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7AAA82-8679-4F0F-AE26-799FC5A1720E}"/>
              </a:ext>
            </a:extLst>
          </p:cNvPr>
          <p:cNvSpPr txBox="1"/>
          <p:nvPr/>
        </p:nvSpPr>
        <p:spPr>
          <a:xfrm>
            <a:off x="1197868" y="908720"/>
            <a:ext cx="9865096" cy="337335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GB" sz="1800" dirty="0"/>
              <a:t>The length of Address word in this processor is 32-bit in which 5-bits are occupied by opcode as we are having 23 instructions in total.</a:t>
            </a:r>
          </a:p>
          <a:p>
            <a:pPr marL="285750" indent="-285750">
              <a:lnSpc>
                <a:spcPct val="150000"/>
              </a:lnSpc>
              <a:buFont typeface="Wingdings" panose="05000000000000000000" pitchFamily="2" charset="2"/>
              <a:buChar char="Ø"/>
            </a:pPr>
            <a:r>
              <a:rPr lang="en-GB" sz="1800" dirty="0"/>
              <a:t>The contents of immediate values are embedded in instruction only rather than storing it in separate space.</a:t>
            </a:r>
          </a:p>
          <a:p>
            <a:pPr marL="285750" indent="-285750">
              <a:lnSpc>
                <a:spcPct val="150000"/>
              </a:lnSpc>
              <a:buFont typeface="Wingdings" panose="05000000000000000000" pitchFamily="2" charset="2"/>
              <a:buChar char="Ø"/>
            </a:pPr>
            <a:r>
              <a:rPr lang="en-GB" sz="1800" dirty="0"/>
              <a:t>We use 2-bits of space for modifier as some instructions need them and 1-bit for a Boolean value which depicts whether we are dealing with immediate values or not.</a:t>
            </a:r>
          </a:p>
          <a:p>
            <a:pPr marL="285750" indent="-285750">
              <a:lnSpc>
                <a:spcPct val="150000"/>
              </a:lnSpc>
              <a:buFont typeface="Wingdings" panose="05000000000000000000" pitchFamily="2" charset="2"/>
              <a:buChar char="Ø"/>
            </a:pPr>
            <a:r>
              <a:rPr lang="en-GB" sz="1800" dirty="0"/>
              <a:t>And 4-bits for each register as we are having 16 registers in total. </a:t>
            </a:r>
          </a:p>
          <a:p>
            <a:pPr marL="285750" indent="-285750">
              <a:lnSpc>
                <a:spcPct val="150000"/>
              </a:lnSpc>
              <a:buFont typeface="Wingdings" panose="05000000000000000000" pitchFamily="2" charset="2"/>
              <a:buChar char="Ø"/>
            </a:pPr>
            <a:r>
              <a:rPr lang="en-GB" sz="1800" dirty="0"/>
              <a:t>For an instruction the number of registers vary from 1-3 depending on type of instruction.</a:t>
            </a:r>
          </a:p>
        </p:txBody>
      </p:sp>
    </p:spTree>
    <p:extLst>
      <p:ext uri="{BB962C8B-B14F-4D97-AF65-F5344CB8AC3E}">
        <p14:creationId xmlns:p14="http://schemas.microsoft.com/office/powerpoint/2010/main" val="426536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4BB6-72DD-43AF-8A2C-19CC958C3B42}"/>
              </a:ext>
            </a:extLst>
          </p:cNvPr>
          <p:cNvSpPr>
            <a:spLocks noGrp="1"/>
          </p:cNvSpPr>
          <p:nvPr>
            <p:ph type="title"/>
          </p:nvPr>
        </p:nvSpPr>
        <p:spPr/>
        <p:txBody>
          <a:bodyPr/>
          <a:lstStyle/>
          <a:p>
            <a:r>
              <a:rPr lang="en-US" dirty="0"/>
              <a:t>Opcodes for the instructions</a:t>
            </a:r>
            <a:endParaRPr lang="en-IN" dirty="0"/>
          </a:p>
        </p:txBody>
      </p:sp>
      <p:sp>
        <p:nvSpPr>
          <p:cNvPr id="3" name="Content Placeholder 2">
            <a:extLst>
              <a:ext uri="{FF2B5EF4-FFF2-40B4-BE49-F238E27FC236}">
                <a16:creationId xmlns:a16="http://schemas.microsoft.com/office/drawing/2014/main" id="{C47F147B-53B2-4AD1-9E97-396B3F8E361D}"/>
              </a:ext>
            </a:extLst>
          </p:cNvPr>
          <p:cNvSpPr>
            <a:spLocks noGrp="1"/>
          </p:cNvSpPr>
          <p:nvPr>
            <p:ph idx="1"/>
          </p:nvPr>
        </p:nvSpPr>
        <p:spPr>
          <a:xfrm>
            <a:off x="1096995" y="1845734"/>
            <a:ext cx="2333122" cy="4023360"/>
          </a:xfrm>
        </p:spPr>
        <p:txBody>
          <a:bodyPr>
            <a:normAutofit fontScale="92500" lnSpcReduction="10000"/>
          </a:bodyPr>
          <a:lstStyle/>
          <a:p>
            <a:r>
              <a:rPr lang="en-IN" dirty="0"/>
              <a:t>add    00000  </a:t>
            </a:r>
          </a:p>
          <a:p>
            <a:r>
              <a:rPr lang="en-IN" dirty="0"/>
              <a:t>sub    00001 </a:t>
            </a:r>
          </a:p>
          <a:p>
            <a:r>
              <a:rPr lang="en-IN" dirty="0"/>
              <a:t>mul   00010</a:t>
            </a:r>
          </a:p>
          <a:p>
            <a:r>
              <a:rPr lang="en-IN" dirty="0"/>
              <a:t>div     00011</a:t>
            </a:r>
          </a:p>
          <a:p>
            <a:r>
              <a:rPr lang="en-IN" dirty="0"/>
              <a:t>mod  00100</a:t>
            </a:r>
          </a:p>
          <a:p>
            <a:r>
              <a:rPr lang="en-IN" dirty="0"/>
              <a:t>cmp  00101</a:t>
            </a:r>
          </a:p>
          <a:p>
            <a:r>
              <a:rPr lang="en-IN" dirty="0"/>
              <a:t>and   00110</a:t>
            </a:r>
          </a:p>
          <a:p>
            <a:r>
              <a:rPr lang="en-IN" dirty="0"/>
              <a:t>or      00111</a:t>
            </a:r>
          </a:p>
          <a:p>
            <a:r>
              <a:rPr lang="en-IN" dirty="0"/>
              <a:t>not    01000</a:t>
            </a:r>
          </a:p>
          <a:p>
            <a:r>
              <a:rPr lang="en-IN" dirty="0"/>
              <a:t>mov  01001</a:t>
            </a:r>
          </a:p>
        </p:txBody>
      </p:sp>
      <p:sp>
        <p:nvSpPr>
          <p:cNvPr id="4" name="TextBox 3">
            <a:extLst>
              <a:ext uri="{FF2B5EF4-FFF2-40B4-BE49-F238E27FC236}">
                <a16:creationId xmlns:a16="http://schemas.microsoft.com/office/drawing/2014/main" id="{D08A9118-001B-4009-9AFA-A7E93051B88C}"/>
              </a:ext>
            </a:extLst>
          </p:cNvPr>
          <p:cNvSpPr txBox="1"/>
          <p:nvPr/>
        </p:nvSpPr>
        <p:spPr>
          <a:xfrm>
            <a:off x="5590356" y="1845734"/>
            <a:ext cx="1440160" cy="4204356"/>
          </a:xfrm>
          <a:prstGeom prst="rect">
            <a:avLst/>
          </a:prstGeom>
          <a:noFill/>
        </p:spPr>
        <p:txBody>
          <a:bodyPr wrap="square" rtlCol="0">
            <a:spAutoFit/>
          </a:bodyPr>
          <a:lstStyle/>
          <a:p>
            <a:pPr>
              <a:lnSpc>
                <a:spcPct val="150000"/>
              </a:lnSpc>
            </a:pPr>
            <a:r>
              <a:rPr lang="en-IN" dirty="0"/>
              <a:t>lsl    01010</a:t>
            </a:r>
          </a:p>
          <a:p>
            <a:pPr>
              <a:lnSpc>
                <a:spcPct val="150000"/>
              </a:lnSpc>
            </a:pPr>
            <a:r>
              <a:rPr lang="en-IN" dirty="0"/>
              <a:t>lsr    01011</a:t>
            </a:r>
          </a:p>
          <a:p>
            <a:pPr>
              <a:lnSpc>
                <a:spcPct val="150000"/>
              </a:lnSpc>
            </a:pPr>
            <a:r>
              <a:rPr lang="en-IN" dirty="0"/>
              <a:t>asr   01100</a:t>
            </a:r>
          </a:p>
          <a:p>
            <a:pPr>
              <a:lnSpc>
                <a:spcPct val="150000"/>
              </a:lnSpc>
            </a:pPr>
            <a:r>
              <a:rPr lang="en-IN" dirty="0"/>
              <a:t>nop  01101</a:t>
            </a:r>
          </a:p>
          <a:p>
            <a:pPr>
              <a:lnSpc>
                <a:spcPct val="150000"/>
              </a:lnSpc>
            </a:pPr>
            <a:r>
              <a:rPr lang="en-IN" dirty="0"/>
              <a:t>ld     01110</a:t>
            </a:r>
          </a:p>
          <a:p>
            <a:pPr>
              <a:lnSpc>
                <a:spcPct val="150000"/>
              </a:lnSpc>
            </a:pPr>
            <a:r>
              <a:rPr lang="en-IN" dirty="0"/>
              <a:t>st     01111</a:t>
            </a:r>
          </a:p>
          <a:p>
            <a:pPr>
              <a:lnSpc>
                <a:spcPct val="150000"/>
              </a:lnSpc>
            </a:pPr>
            <a:r>
              <a:rPr lang="en-IN" dirty="0"/>
              <a:t>beq  10000</a:t>
            </a:r>
          </a:p>
          <a:p>
            <a:pPr>
              <a:lnSpc>
                <a:spcPct val="150000"/>
              </a:lnSpc>
            </a:pPr>
            <a:r>
              <a:rPr lang="en-IN" dirty="0"/>
              <a:t>bgt   10001</a:t>
            </a:r>
          </a:p>
          <a:p>
            <a:pPr>
              <a:lnSpc>
                <a:spcPct val="150000"/>
              </a:lnSpc>
            </a:pPr>
            <a:r>
              <a:rPr lang="en-IN" dirty="0"/>
              <a:t>b       10010</a:t>
            </a:r>
          </a:p>
          <a:p>
            <a:pPr>
              <a:lnSpc>
                <a:spcPct val="150000"/>
              </a:lnSpc>
            </a:pPr>
            <a:endParaRPr lang="en-IN" dirty="0"/>
          </a:p>
        </p:txBody>
      </p:sp>
      <p:sp>
        <p:nvSpPr>
          <p:cNvPr id="5" name="TextBox 4">
            <a:extLst>
              <a:ext uri="{FF2B5EF4-FFF2-40B4-BE49-F238E27FC236}">
                <a16:creationId xmlns:a16="http://schemas.microsoft.com/office/drawing/2014/main" id="{AEF6373D-DD97-41E0-83AC-4FDA64D87207}"/>
              </a:ext>
            </a:extLst>
          </p:cNvPr>
          <p:cNvSpPr txBox="1"/>
          <p:nvPr/>
        </p:nvSpPr>
        <p:spPr>
          <a:xfrm>
            <a:off x="8758708" y="1845734"/>
            <a:ext cx="1728191" cy="1711366"/>
          </a:xfrm>
          <a:prstGeom prst="rect">
            <a:avLst/>
          </a:prstGeom>
          <a:noFill/>
        </p:spPr>
        <p:txBody>
          <a:bodyPr wrap="square" rtlCol="0">
            <a:spAutoFit/>
          </a:bodyPr>
          <a:lstStyle/>
          <a:p>
            <a:pPr>
              <a:lnSpc>
                <a:spcPct val="150000"/>
              </a:lnSpc>
            </a:pPr>
            <a:r>
              <a:rPr lang="en-IN" dirty="0"/>
              <a:t>call   10011</a:t>
            </a:r>
          </a:p>
          <a:p>
            <a:pPr>
              <a:lnSpc>
                <a:spcPct val="150000"/>
              </a:lnSpc>
            </a:pPr>
            <a:r>
              <a:rPr lang="en-IN" dirty="0"/>
              <a:t>ret   10100</a:t>
            </a:r>
          </a:p>
          <a:p>
            <a:pPr>
              <a:lnSpc>
                <a:spcPct val="150000"/>
              </a:lnSpc>
            </a:pPr>
            <a:r>
              <a:rPr lang="en-IN" dirty="0"/>
              <a:t>xor   10101</a:t>
            </a:r>
          </a:p>
          <a:p>
            <a:pPr>
              <a:lnSpc>
                <a:spcPct val="150000"/>
              </a:lnSpc>
            </a:pPr>
            <a:r>
              <a:rPr lang="en-IN" dirty="0"/>
              <a:t>xnor 10110</a:t>
            </a:r>
          </a:p>
        </p:txBody>
      </p:sp>
    </p:spTree>
    <p:extLst>
      <p:ext uri="{BB962C8B-B14F-4D97-AF65-F5344CB8AC3E}">
        <p14:creationId xmlns:p14="http://schemas.microsoft.com/office/powerpoint/2010/main" val="32442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C081-C7A4-41C3-A0FA-CFFFD07E4C0F}"/>
              </a:ext>
            </a:extLst>
          </p:cNvPr>
          <p:cNvSpPr>
            <a:spLocks noGrp="1"/>
          </p:cNvSpPr>
          <p:nvPr>
            <p:ph type="title"/>
          </p:nvPr>
        </p:nvSpPr>
        <p:spPr/>
        <p:txBody>
          <a:bodyPr/>
          <a:lstStyle/>
          <a:p>
            <a:r>
              <a:rPr lang="en-US" dirty="0"/>
              <a:t>Instruction Format(23 instructions)</a:t>
            </a:r>
            <a:endParaRPr lang="en-IN" dirty="0"/>
          </a:p>
        </p:txBody>
      </p:sp>
      <p:sp>
        <p:nvSpPr>
          <p:cNvPr id="3" name="Content Placeholder 2">
            <a:extLst>
              <a:ext uri="{FF2B5EF4-FFF2-40B4-BE49-F238E27FC236}">
                <a16:creationId xmlns:a16="http://schemas.microsoft.com/office/drawing/2014/main" id="{D544D9B5-5216-45B4-B24F-1B1039BD0818}"/>
              </a:ext>
            </a:extLst>
          </p:cNvPr>
          <p:cNvSpPr>
            <a:spLocks noGrp="1"/>
          </p:cNvSpPr>
          <p:nvPr>
            <p:ph idx="1"/>
          </p:nvPr>
        </p:nvSpPr>
        <p:spPr>
          <a:xfrm>
            <a:off x="1096995" y="1988840"/>
            <a:ext cx="2837178" cy="3880254"/>
          </a:xfrm>
        </p:spPr>
        <p:txBody>
          <a:bodyPr/>
          <a:lstStyle/>
          <a:p>
            <a:r>
              <a:rPr lang="en-IN" dirty="0"/>
              <a:t>add rd, rs1, (rs2/imm) </a:t>
            </a:r>
          </a:p>
          <a:p>
            <a:r>
              <a:rPr lang="en-IN" dirty="0"/>
              <a:t>sub rd, rs1, (rs2/imm)</a:t>
            </a:r>
          </a:p>
          <a:p>
            <a:r>
              <a:rPr lang="en-IN" dirty="0"/>
              <a:t>mul rd, rs1, (rs2/imm) </a:t>
            </a:r>
          </a:p>
          <a:p>
            <a:r>
              <a:rPr lang="en-IN" dirty="0"/>
              <a:t>div rd, rs1, (rs2/imm) </a:t>
            </a:r>
          </a:p>
          <a:p>
            <a:r>
              <a:rPr lang="en-IN" dirty="0"/>
              <a:t>mod rd, rs1, (rs2/imm) </a:t>
            </a:r>
          </a:p>
          <a:p>
            <a:r>
              <a:rPr lang="en-IN" dirty="0"/>
              <a:t>cmp rs1, (rs2/imm)</a:t>
            </a:r>
          </a:p>
          <a:p>
            <a:r>
              <a:rPr lang="en-IN" dirty="0"/>
              <a:t>and rd, rs1, (rs2/imm)</a:t>
            </a:r>
          </a:p>
          <a:p>
            <a:r>
              <a:rPr lang="en-IN" dirty="0"/>
              <a:t>or rd, rs1, (rs2/imm)</a:t>
            </a:r>
          </a:p>
        </p:txBody>
      </p:sp>
      <p:sp>
        <p:nvSpPr>
          <p:cNvPr id="4" name="TextBox 3">
            <a:extLst>
              <a:ext uri="{FF2B5EF4-FFF2-40B4-BE49-F238E27FC236}">
                <a16:creationId xmlns:a16="http://schemas.microsoft.com/office/drawing/2014/main" id="{A3F6B2B7-3087-4B1F-9D06-7AC5E095A1D3}"/>
              </a:ext>
            </a:extLst>
          </p:cNvPr>
          <p:cNvSpPr txBox="1"/>
          <p:nvPr/>
        </p:nvSpPr>
        <p:spPr>
          <a:xfrm>
            <a:off x="4654253" y="1916832"/>
            <a:ext cx="2592287" cy="3373359"/>
          </a:xfrm>
          <a:prstGeom prst="rect">
            <a:avLst/>
          </a:prstGeom>
          <a:noFill/>
        </p:spPr>
        <p:txBody>
          <a:bodyPr wrap="square" rtlCol="0">
            <a:spAutoFit/>
          </a:bodyPr>
          <a:lstStyle/>
          <a:p>
            <a:pPr>
              <a:lnSpc>
                <a:spcPct val="150000"/>
              </a:lnSpc>
            </a:pPr>
            <a:r>
              <a:rPr lang="en-IN" dirty="0"/>
              <a:t>not rd, (rs2/imm) </a:t>
            </a:r>
          </a:p>
          <a:p>
            <a:pPr>
              <a:lnSpc>
                <a:spcPct val="150000"/>
              </a:lnSpc>
            </a:pPr>
            <a:r>
              <a:rPr lang="en-IN" dirty="0"/>
              <a:t>mov rd, (rs2/imm) </a:t>
            </a:r>
          </a:p>
          <a:p>
            <a:pPr>
              <a:lnSpc>
                <a:spcPct val="150000"/>
              </a:lnSpc>
            </a:pPr>
            <a:r>
              <a:rPr lang="en-IN" dirty="0"/>
              <a:t>lsl rd, rs1, (rs2/imm)</a:t>
            </a:r>
          </a:p>
          <a:p>
            <a:pPr>
              <a:lnSpc>
                <a:spcPct val="150000"/>
              </a:lnSpc>
            </a:pPr>
            <a:r>
              <a:rPr lang="en-IN" dirty="0"/>
              <a:t> lsr rd, rs1, (rs2/imm)</a:t>
            </a:r>
          </a:p>
          <a:p>
            <a:pPr>
              <a:lnSpc>
                <a:spcPct val="150000"/>
              </a:lnSpc>
            </a:pPr>
            <a:r>
              <a:rPr lang="en-IN" dirty="0"/>
              <a:t>asr rd, rs1, (rs2/imm)</a:t>
            </a:r>
          </a:p>
          <a:p>
            <a:pPr>
              <a:lnSpc>
                <a:spcPct val="150000"/>
              </a:lnSpc>
            </a:pPr>
            <a:r>
              <a:rPr lang="en-IN" dirty="0"/>
              <a:t>nop</a:t>
            </a:r>
          </a:p>
          <a:p>
            <a:pPr>
              <a:lnSpc>
                <a:spcPct val="150000"/>
              </a:lnSpc>
            </a:pPr>
            <a:r>
              <a:rPr lang="en-IN" dirty="0"/>
              <a:t>ld rd, imm[rs1]</a:t>
            </a:r>
          </a:p>
          <a:p>
            <a:pPr>
              <a:lnSpc>
                <a:spcPct val="150000"/>
              </a:lnSpc>
            </a:pPr>
            <a:r>
              <a:rPr lang="en-IN" dirty="0"/>
              <a:t>st rd, imm[rs1]</a:t>
            </a:r>
          </a:p>
        </p:txBody>
      </p:sp>
      <p:sp>
        <p:nvSpPr>
          <p:cNvPr id="5" name="TextBox 4">
            <a:extLst>
              <a:ext uri="{FF2B5EF4-FFF2-40B4-BE49-F238E27FC236}">
                <a16:creationId xmlns:a16="http://schemas.microsoft.com/office/drawing/2014/main" id="{41CADBD0-561C-48F6-8698-B6F50A98F3F1}"/>
              </a:ext>
            </a:extLst>
          </p:cNvPr>
          <p:cNvSpPr txBox="1"/>
          <p:nvPr/>
        </p:nvSpPr>
        <p:spPr>
          <a:xfrm>
            <a:off x="7966620" y="1916831"/>
            <a:ext cx="2592287" cy="3373359"/>
          </a:xfrm>
          <a:prstGeom prst="rect">
            <a:avLst/>
          </a:prstGeom>
          <a:noFill/>
        </p:spPr>
        <p:txBody>
          <a:bodyPr wrap="square" rtlCol="0">
            <a:spAutoFit/>
          </a:bodyPr>
          <a:lstStyle/>
          <a:p>
            <a:pPr>
              <a:lnSpc>
                <a:spcPct val="150000"/>
              </a:lnSpc>
            </a:pPr>
            <a:r>
              <a:rPr lang="en-IN" dirty="0"/>
              <a:t>beq offset</a:t>
            </a:r>
          </a:p>
          <a:p>
            <a:pPr>
              <a:lnSpc>
                <a:spcPct val="150000"/>
              </a:lnSpc>
            </a:pPr>
            <a:r>
              <a:rPr lang="en-IN" dirty="0"/>
              <a:t>bgt offset</a:t>
            </a:r>
          </a:p>
          <a:p>
            <a:pPr>
              <a:lnSpc>
                <a:spcPct val="150000"/>
              </a:lnSpc>
            </a:pPr>
            <a:r>
              <a:rPr lang="en-IN" dirty="0"/>
              <a:t>b offset</a:t>
            </a:r>
          </a:p>
          <a:p>
            <a:pPr>
              <a:lnSpc>
                <a:spcPct val="150000"/>
              </a:lnSpc>
            </a:pPr>
            <a:r>
              <a:rPr lang="en-IN" dirty="0"/>
              <a:t>call offset</a:t>
            </a:r>
          </a:p>
          <a:p>
            <a:pPr>
              <a:lnSpc>
                <a:spcPct val="150000"/>
              </a:lnSpc>
            </a:pPr>
            <a:r>
              <a:rPr lang="en-IN" dirty="0"/>
              <a:t>Ret</a:t>
            </a:r>
          </a:p>
          <a:p>
            <a:pPr>
              <a:lnSpc>
                <a:spcPct val="150000"/>
              </a:lnSpc>
            </a:pPr>
            <a:r>
              <a:rPr lang="en-IN" dirty="0"/>
              <a:t>xor rd, rs1, (rs2/imm)</a:t>
            </a:r>
          </a:p>
          <a:p>
            <a:pPr>
              <a:lnSpc>
                <a:spcPct val="150000"/>
              </a:lnSpc>
            </a:pPr>
            <a:r>
              <a:rPr lang="en-IN" dirty="0"/>
              <a:t>xnor rd, rs1, (rs2/imm)</a:t>
            </a:r>
          </a:p>
          <a:p>
            <a:pPr>
              <a:lnSpc>
                <a:spcPct val="150000"/>
              </a:lnSpc>
            </a:pPr>
            <a:endParaRPr lang="en-IN" dirty="0"/>
          </a:p>
        </p:txBody>
      </p:sp>
    </p:spTree>
    <p:extLst>
      <p:ext uri="{BB962C8B-B14F-4D97-AF65-F5344CB8AC3E}">
        <p14:creationId xmlns:p14="http://schemas.microsoft.com/office/powerpoint/2010/main" val="44948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4873beb7-5857-4685-be1f-d57550cc96c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373</TotalTime>
  <Words>1863</Words>
  <Application>Microsoft Office PowerPoint</Application>
  <PresentationFormat>Custom</PresentationFormat>
  <Paragraphs>187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Retrospect</vt:lpstr>
      <vt:lpstr>Simple RISC processor </vt:lpstr>
      <vt:lpstr>INDEX</vt:lpstr>
      <vt:lpstr>PowerPoint Presentation</vt:lpstr>
      <vt:lpstr>PowerPoint Presentation</vt:lpstr>
      <vt:lpstr>The different stage of working of a RISC processor that we implemented.</vt:lpstr>
      <vt:lpstr>Instructions and Address Format</vt:lpstr>
      <vt:lpstr>PowerPoint Presentation</vt:lpstr>
      <vt:lpstr>Opcodes for the instructions</vt:lpstr>
      <vt:lpstr>Instruction Format(23 instructions)</vt:lpstr>
      <vt:lpstr>PowerPoint Presentation</vt:lpstr>
      <vt:lpstr>PowerPoint Presentation</vt:lpstr>
      <vt:lpstr>Instruction fetch</vt:lpstr>
      <vt:lpstr>Operand fetch</vt:lpstr>
      <vt:lpstr>Immediate Calculation</vt:lpstr>
      <vt:lpstr>Branch taken:</vt:lpstr>
      <vt:lpstr>Register File</vt:lpstr>
      <vt:lpstr>Registers</vt:lpstr>
      <vt:lpstr>Register file read.</vt:lpstr>
      <vt:lpstr>Register file read.</vt:lpstr>
      <vt:lpstr>REGISTER WRITEBACK UNIT</vt:lpstr>
      <vt:lpstr>EXECUTION UNIT  </vt:lpstr>
      <vt:lpstr>PowerPoint Presentation</vt:lpstr>
      <vt:lpstr>ALU</vt:lpstr>
      <vt:lpstr>PowerPoint Presentation</vt:lpstr>
      <vt:lpstr>BRANCH UNIT</vt:lpstr>
      <vt:lpstr>MEMORY ACCESS</vt:lpstr>
      <vt:lpstr>RAM</vt:lpstr>
      <vt:lpstr>PowerPoint Presentation</vt:lpstr>
      <vt:lpstr>CONTROL UNIT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SimpeRISC processor</dc:title>
  <dc:creator>MALLAMGARI NITHIN REDDY</dc:creator>
  <cp:lastModifiedBy>nikhilesh .k</cp:lastModifiedBy>
  <cp:revision>98</cp:revision>
  <dcterms:created xsi:type="dcterms:W3CDTF">2021-11-26T04:56:29Z</dcterms:created>
  <dcterms:modified xsi:type="dcterms:W3CDTF">2021-11-26T15:50:15Z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