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3" r:id="rId4"/>
    <p:sldId id="265" r:id="rId5"/>
    <p:sldId id="266" r:id="rId6"/>
    <p:sldId id="267" r:id="rId7"/>
    <p:sldId id="268" r:id="rId8"/>
    <p:sldId id="269" r:id="rId9"/>
    <p:sldId id="258" r:id="rId10"/>
    <p:sldId id="270" r:id="rId11"/>
    <p:sldId id="259" r:id="rId12"/>
    <p:sldId id="271" r:id="rId13"/>
    <p:sldId id="273" r:id="rId14"/>
    <p:sldId id="274" r:id="rId15"/>
    <p:sldId id="275" r:id="rId16"/>
    <p:sldId id="276" r:id="rId17"/>
    <p:sldId id="277" r:id="rId18"/>
    <p:sldId id="272" r:id="rId19"/>
    <p:sldId id="278" r:id="rId20"/>
    <p:sldId id="280" r:id="rId21"/>
    <p:sldId id="281" r:id="rId22"/>
    <p:sldId id="264" r:id="rId23"/>
    <p:sldId id="262" r:id="rId24"/>
    <p:sldId id="26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131BE1E-58CE-4354-87F4-07024B73F35E}"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8BDE3-CA8D-481B-927D-86BFF6FD0F6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31BE1E-58CE-4354-87F4-07024B73F35E}"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8BDE3-CA8D-481B-927D-86BFF6FD0F6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31BE1E-58CE-4354-87F4-07024B73F35E}"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8BDE3-CA8D-481B-927D-86BFF6FD0F6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31BE1E-58CE-4354-87F4-07024B73F35E}"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8BDE3-CA8D-481B-927D-86BFF6FD0F6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31BE1E-58CE-4354-87F4-07024B73F35E}"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8BDE3-CA8D-481B-927D-86BFF6FD0F6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131BE1E-58CE-4354-87F4-07024B73F35E}"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8BDE3-CA8D-481B-927D-86BFF6FD0F6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131BE1E-58CE-4354-87F4-07024B73F35E}" type="datetimeFigureOut">
              <a:rPr lang="en-IN" smtClean="0"/>
              <a:t>02-11-2023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C8BDE3-CA8D-481B-927D-86BFF6FD0F6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131BE1E-58CE-4354-87F4-07024B73F35E}" type="datetimeFigureOut">
              <a:rPr lang="en-IN" smtClean="0"/>
              <a:t>02-11-2023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C8BDE3-CA8D-481B-927D-86BFF6FD0F6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1BE1E-58CE-4354-87F4-07024B73F35E}" type="datetimeFigureOut">
              <a:rPr lang="en-IN" smtClean="0"/>
              <a:t>02-11-2023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C8BDE3-CA8D-481B-927D-86BFF6FD0F6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31BE1E-58CE-4354-87F4-07024B73F35E}"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8BDE3-CA8D-481B-927D-86BFF6FD0F6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31BE1E-58CE-4354-87F4-07024B73F35E}"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8BDE3-CA8D-481B-927D-86BFF6FD0F6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1BE1E-58CE-4354-87F4-07024B73F35E}" type="datetimeFigureOut">
              <a:rPr lang="en-IN" smtClean="0"/>
              <a:t>02-11-2023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8BDE3-CA8D-481B-927D-86BFF6FD0F6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9613" y="1177159"/>
            <a:ext cx="9144000" cy="1155646"/>
          </a:xfrm>
        </p:spPr>
        <p:txBody>
          <a:bodyPr>
            <a:normAutofit/>
          </a:bodyPr>
          <a:lstStyle/>
          <a:p>
            <a:r>
              <a:rPr lang="en-US" sz="4000" b="1" dirty="0">
                <a:latin typeface="Times New Roman" panose="02020603050405020304" pitchFamily="18" charset="0"/>
                <a:cs typeface="Times New Roman" panose="02020603050405020304" pitchFamily="18" charset="0"/>
              </a:rPr>
              <a:t>IGNITE Student Internship Program</a:t>
            </a:r>
            <a:endParaRPr lang="en-IN"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993923"/>
            <a:ext cx="9144000" cy="2263877"/>
          </a:xfrm>
        </p:spPr>
        <p:txBody>
          <a:bodyPr>
            <a:normAutofit/>
          </a:bodyPr>
          <a:lstStyle/>
          <a:p>
            <a:pPr algn="l"/>
            <a:r>
              <a:rPr lang="en-US" b="1" dirty="0">
                <a:latin typeface="Times New Roman" panose="02020603050405020304" pitchFamily="18" charset="0"/>
                <a:cs typeface="Times New Roman" panose="02020603050405020304" pitchFamily="18" charset="0"/>
              </a:rPr>
              <a:t>Title of the Work: </a:t>
            </a:r>
            <a:r>
              <a:rPr lang="en-IN" altLang="en-US" b="1" dirty="0">
                <a:latin typeface="Times New Roman" panose="02020603050405020304" pitchFamily="18" charset="0"/>
                <a:cs typeface="Times New Roman" panose="02020603050405020304" pitchFamily="18" charset="0"/>
              </a:rPr>
              <a:t>Hybrid Ground Station</a:t>
            </a:r>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Team members :</a:t>
            </a:r>
            <a:r>
              <a:rPr lang="en-IN" altLang="en-US" b="1" dirty="0">
                <a:latin typeface="Times New Roman" panose="02020603050405020304" pitchFamily="18" charset="0"/>
                <a:cs typeface="Times New Roman" panose="02020603050405020304" pitchFamily="18" charset="0"/>
              </a:rPr>
              <a:t>Nivya D,N </a:t>
            </a:r>
            <a:r>
              <a:rPr lang="en-IN" altLang="en-US" b="1">
                <a:latin typeface="Times New Roman" panose="02020603050405020304" pitchFamily="18" charset="0"/>
                <a:cs typeface="Times New Roman" panose="02020603050405020304" pitchFamily="18" charset="0"/>
              </a:rPr>
              <a:t>Nikhilesh</a:t>
            </a:r>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Internal Mentor :</a:t>
            </a:r>
            <a:r>
              <a:rPr lang="en-IN" altLang="en-US" b="1" dirty="0">
                <a:latin typeface="Times New Roman" panose="02020603050405020304" pitchFamily="18" charset="0"/>
                <a:cs typeface="Times New Roman" panose="02020603050405020304" pitchFamily="18" charset="0"/>
              </a:rPr>
              <a:t>Ankitha A</a:t>
            </a:r>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External Mentor: </a:t>
            </a:r>
            <a:r>
              <a:rPr lang="en-IN" altLang="en-US" b="1" dirty="0">
                <a:latin typeface="Times New Roman" panose="02020603050405020304" pitchFamily="18" charset="0"/>
                <a:cs typeface="Times New Roman" panose="02020603050405020304" pitchFamily="18" charset="0"/>
              </a:rPr>
              <a:t>Supriya M S</a:t>
            </a:r>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Name of the College : </a:t>
            </a:r>
            <a:r>
              <a:rPr lang="en-IN" altLang="en-US" b="1" dirty="0">
                <a:latin typeface="Times New Roman" panose="02020603050405020304" pitchFamily="18" charset="0"/>
                <a:cs typeface="Times New Roman" panose="02020603050405020304" pitchFamily="18" charset="0"/>
              </a:rPr>
              <a:t>Vemana Institute Of Technology</a:t>
            </a:r>
          </a:p>
        </p:txBody>
      </p:sp>
      <p:pic>
        <p:nvPicPr>
          <p:cNvPr id="4" name="image4.png"/>
          <p:cNvPicPr>
            <a:picLocks noChangeAspect="1"/>
          </p:cNvPicPr>
          <p:nvPr/>
        </p:nvPicPr>
        <p:blipFill>
          <a:blip r:embed="rId2" cstate="print"/>
          <a:stretch>
            <a:fillRect/>
          </a:stretch>
        </p:blipFill>
        <p:spPr>
          <a:xfrm>
            <a:off x="147937" y="6120117"/>
            <a:ext cx="2616551" cy="684815"/>
          </a:xfrm>
          <a:prstGeom prst="rect">
            <a:avLst/>
          </a:prstGeom>
        </p:spPr>
      </p:pic>
      <p:pic>
        <p:nvPicPr>
          <p:cNvPr id="5" name="Picture 4"/>
          <p:cNvPicPr>
            <a:picLocks noChangeAspect="1"/>
          </p:cNvPicPr>
          <p:nvPr/>
        </p:nvPicPr>
        <p:blipFill>
          <a:blip r:embed="rId3"/>
          <a:stretch>
            <a:fillRect/>
          </a:stretch>
        </p:blipFill>
        <p:spPr>
          <a:xfrm>
            <a:off x="2873277" y="6133897"/>
            <a:ext cx="1801199" cy="6710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Block diagram</a:t>
            </a:r>
          </a:p>
        </p:txBody>
      </p:sp>
      <p:sp>
        <p:nvSpPr>
          <p:cNvPr id="3" name="Subtitle 2"/>
          <p:cNvSpPr>
            <a:spLocks noGrp="1"/>
          </p:cNvSpPr>
          <p:nvPr>
            <p:ph idx="1"/>
          </p:nvPr>
        </p:nvSpPr>
        <p:spPr>
          <a:xfrm>
            <a:off x="645742" y="1583036"/>
            <a:ext cx="10515600" cy="4351338"/>
          </a:xfrm>
        </p:spPr>
        <p:txBody>
          <a:bodyPr/>
          <a:lstStyle/>
          <a:p>
            <a:pPr marL="0" indent="0">
              <a:buNone/>
            </a:pPr>
            <a:endParaRPr lang="en-IN" sz="2800" b="1" u="sng" dirty="0">
              <a:latin typeface="Times New Roman" panose="02020603050405020304" pitchFamily="18" charset="0"/>
              <a:cs typeface="Times New Roman" panose="02020603050405020304" pitchFamily="18" charset="0"/>
            </a:endParaRPr>
          </a:p>
          <a:p>
            <a:pPr marL="0" indent="0">
              <a:buNone/>
            </a:pPr>
            <a:endParaRPr lang="en-IN" sz="2800" b="1" u="sng" dirty="0">
              <a:latin typeface="Times New Roman" panose="02020603050405020304" pitchFamily="18" charset="0"/>
              <a:cs typeface="Times New Roman" panose="02020603050405020304" pitchFamily="18" charset="0"/>
            </a:endParaRPr>
          </a:p>
          <a:p>
            <a:pPr algn="l"/>
            <a:endParaRPr lang="en-IN" b="1" dirty="0">
              <a:latin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1A8DE8AE-522B-BF59-4BDC-BE0C1C4D8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58" y="1503267"/>
            <a:ext cx="9250680" cy="4989608"/>
          </a:xfrm>
          <a:prstGeom prst="rect">
            <a:avLst/>
          </a:prstGeom>
        </p:spPr>
      </p:pic>
    </p:spTree>
    <p:extLst>
      <p:ext uri="{BB962C8B-B14F-4D97-AF65-F5344CB8AC3E}">
        <p14:creationId xmlns:p14="http://schemas.microsoft.com/office/powerpoint/2010/main" val="889183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Methodology</a:t>
            </a:r>
            <a:endParaRPr lang="en-IN"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idx="1"/>
          </p:nvPr>
        </p:nvSpPr>
        <p:spPr/>
        <p:txBody>
          <a:bodyPr>
            <a:normAutofit/>
          </a:bodyPr>
          <a:lstStyle/>
          <a:p>
            <a:pPr marL="0" indent="0" algn="l">
              <a:buNone/>
            </a:pPr>
            <a:r>
              <a:rPr lang="en-IN" b="1" u="sng" dirty="0">
                <a:latin typeface="Times New Roman" panose="02020603050405020304" pitchFamily="18" charset="0"/>
                <a:cs typeface="Times New Roman" panose="02020603050405020304" pitchFamily="18" charset="0"/>
              </a:rPr>
              <a:t>Components required:</a:t>
            </a:r>
          </a:p>
          <a:p>
            <a:pPr marL="0" indent="0" algn="l">
              <a:buNone/>
            </a:pPr>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Hardware requirements:</a:t>
            </a:r>
          </a:p>
          <a:p>
            <a:pPr marL="0" indent="0" algn="l">
              <a:buNone/>
            </a:pPr>
            <a:r>
              <a:rPr lang="en-IN" sz="1800" dirty="0">
                <a:latin typeface="Times New Roman" panose="02020603050405020304" pitchFamily="18" charset="0"/>
                <a:cs typeface="Times New Roman" panose="02020603050405020304" pitchFamily="18" charset="0"/>
              </a:rPr>
              <a:t>1. Arduino Uno</a:t>
            </a:r>
          </a:p>
          <a:p>
            <a:pPr marL="0" indent="0" algn="l">
              <a:buNone/>
            </a:pPr>
            <a:r>
              <a:rPr lang="en-IN" sz="1800" dirty="0">
                <a:latin typeface="Times New Roman" panose="02020603050405020304" pitchFamily="18" charset="0"/>
                <a:cs typeface="Times New Roman" panose="02020603050405020304" pitchFamily="18" charset="0"/>
              </a:rPr>
              <a:t>2. Transmitter/Receiver (nrf24l01+pa+lna)</a:t>
            </a:r>
          </a:p>
          <a:p>
            <a:pPr marL="0" indent="0" algn="l">
              <a:buNone/>
            </a:pPr>
            <a:r>
              <a:rPr lang="en-IN" sz="1800" dirty="0">
                <a:latin typeface="Times New Roman" panose="02020603050405020304" pitchFamily="18" charset="0"/>
                <a:cs typeface="Times New Roman" panose="02020603050405020304" pitchFamily="18" charset="0"/>
              </a:rPr>
              <a:t>3. LCD (20X4 I2C/IIC LCD)</a:t>
            </a:r>
          </a:p>
          <a:p>
            <a:pPr marL="0" indent="0" algn="l">
              <a:buNone/>
            </a:pPr>
            <a:r>
              <a:rPr lang="en-IN" sz="1800" dirty="0">
                <a:latin typeface="Times New Roman" panose="02020603050405020304" pitchFamily="18" charset="0"/>
                <a:cs typeface="Times New Roman" panose="02020603050405020304" pitchFamily="18" charset="0"/>
              </a:rPr>
              <a:t>4.Digital Temperature and Humidity Sensor (DHT11) </a:t>
            </a:r>
          </a:p>
          <a:p>
            <a:pPr marL="0" indent="0" algn="l">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Software requirements:</a:t>
            </a:r>
          </a:p>
          <a:p>
            <a:pPr marL="0" indent="0">
              <a:buNone/>
            </a:pPr>
            <a:r>
              <a:rPr lang="en-IN" sz="1800" dirty="0">
                <a:latin typeface="Times New Roman" panose="02020603050405020304" pitchFamily="18" charset="0"/>
                <a:cs typeface="Times New Roman" panose="02020603050405020304" pitchFamily="18" charset="0"/>
              </a:rPr>
              <a:t>1.Arduino IDE</a:t>
            </a:r>
          </a:p>
          <a:p>
            <a:pPr marL="0" indent="0">
              <a:buNone/>
            </a:pPr>
            <a:endParaRPr lang="en-IN" sz="2400" dirty="0">
              <a:latin typeface="Times New Roman" panose="02020603050405020304" pitchFamily="18" charset="0"/>
              <a:cs typeface="Times New Roman" panose="02020603050405020304" pitchFamily="18" charset="0"/>
            </a:endParaRPr>
          </a:p>
          <a:p>
            <a:pPr marL="0" indent="0" algn="l">
              <a:buNone/>
            </a:pPr>
            <a:endParaRPr lang="en-IN" sz="1800" dirty="0">
              <a:latin typeface="Times New Roman" panose="02020603050405020304" pitchFamily="18" charset="0"/>
              <a:cs typeface="Times New Roman" panose="02020603050405020304" pitchFamily="18" charset="0"/>
            </a:endParaRPr>
          </a:p>
          <a:p>
            <a:pPr marL="0" indent="0" algn="l">
              <a:buNone/>
            </a:pPr>
            <a:endParaRPr lang="en-IN" sz="1800" dirty="0">
              <a:latin typeface="Times New Roman" panose="02020603050405020304" pitchFamily="18" charset="0"/>
              <a:cs typeface="Times New Roman" panose="02020603050405020304" pitchFamily="18" charset="0"/>
            </a:endParaRPr>
          </a:p>
          <a:p>
            <a:pPr marL="0" indent="0" algn="l">
              <a:buNone/>
            </a:pPr>
            <a:endParaRPr lang="en-IN" dirty="0">
              <a:latin typeface="Times New Roman" panose="02020603050405020304" pitchFamily="18" charset="0"/>
              <a:cs typeface="Times New Roman" panose="02020603050405020304" pitchFamily="18" charset="0"/>
            </a:endParaRPr>
          </a:p>
          <a:p>
            <a:pPr marL="0" indent="0" algn="l">
              <a:buNone/>
            </a:pPr>
            <a:endParaRPr lang="en-IN" dirty="0">
              <a:latin typeface="Times New Roman" panose="02020603050405020304" pitchFamily="18" charset="0"/>
              <a:cs typeface="Times New Roman" panose="02020603050405020304" pitchFamily="18" charset="0"/>
            </a:endParaRPr>
          </a:p>
          <a:p>
            <a:pPr marL="0" indent="0" algn="l">
              <a:buNone/>
            </a:pPr>
            <a:endParaRPr lang="en-IN" b="1" u="sng" dirty="0">
              <a:latin typeface="Times New Roman" panose="02020603050405020304" pitchFamily="18" charset="0"/>
              <a:cs typeface="Times New Roman" panose="02020603050405020304" pitchFamily="18" charset="0"/>
            </a:endParaRPr>
          </a:p>
          <a:p>
            <a:pPr marL="0" indent="0" algn="l">
              <a:buNone/>
            </a:pPr>
            <a:endParaRPr lang="en-IN" b="1" u="sng" dirty="0">
              <a:latin typeface="Times New Roman" panose="02020603050405020304" pitchFamily="18" charset="0"/>
              <a:cs typeface="Times New Roman" panose="02020603050405020304" pitchFamily="18" charset="0"/>
            </a:endParaRPr>
          </a:p>
          <a:p>
            <a:pPr marL="0" indent="0" algn="l">
              <a:buNone/>
            </a:pPr>
            <a:endParaRPr lang="en-IN" sz="2000" b="1" dirty="0">
              <a:latin typeface="Times New Roman" panose="02020603050405020304" pitchFamily="18" charset="0"/>
              <a:cs typeface="Times New Roman" panose="02020603050405020304" pitchFamily="18" charset="0"/>
            </a:endParaRP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Implementation details</a:t>
            </a:r>
            <a:endParaRPr lang="en-IN"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idx="1"/>
          </p:nvPr>
        </p:nvSpPr>
        <p:spPr/>
        <p:txBody>
          <a:bodyPr>
            <a:normAutofit fontScale="70000" lnSpcReduction="20000"/>
          </a:bodyPr>
          <a:lstStyle/>
          <a:p>
            <a:pPr algn="l"/>
            <a:r>
              <a:rPr lang="en-US" b="0" i="0" dirty="0">
                <a:solidFill>
                  <a:srgbClr val="1E1F2A"/>
                </a:solidFill>
                <a:effectLst/>
                <a:latin typeface="Times New Roman" panose="02020603050405020304" pitchFamily="18" charset="0"/>
                <a:cs typeface="Times New Roman" panose="02020603050405020304" pitchFamily="18" charset="0"/>
              </a:rPr>
              <a:t>The design implementation of a hybrid ground station for drones and satellites provides structured information that can be used to analyze and monitor the impact of product trends on the components and concentration of elements in the electronics of the ground station.</a:t>
            </a:r>
          </a:p>
          <a:p>
            <a:pPr algn="l"/>
            <a:r>
              <a:rPr lang="en-US" b="0" i="0" dirty="0">
                <a:solidFill>
                  <a:srgbClr val="1E1F2A"/>
                </a:solidFill>
                <a:effectLst/>
                <a:latin typeface="Times New Roman" panose="02020603050405020304" pitchFamily="18" charset="0"/>
                <a:cs typeface="Times New Roman" panose="02020603050405020304" pitchFamily="18" charset="0"/>
              </a:rPr>
              <a:t>A hybrid ground station refers to a system that combines the capabilities of both drones and satellites for communication, data transmission, or other purposes. The design implementation of such a ground station involves integrating various hardware and software components to enable seamless communication and interaction between drones and satellites.</a:t>
            </a:r>
          </a:p>
          <a:p>
            <a:pPr algn="l"/>
            <a:r>
              <a:rPr lang="en-US" b="0" i="0" dirty="0">
                <a:solidFill>
                  <a:srgbClr val="1E1F2A"/>
                </a:solidFill>
                <a:effectLst/>
                <a:latin typeface="Times New Roman" panose="02020603050405020304" pitchFamily="18" charset="0"/>
                <a:cs typeface="Times New Roman" panose="02020603050405020304" pitchFamily="18" charset="0"/>
              </a:rPr>
              <a:t>In terms of hardware components, the design implementation may include antennas, receivers, transmitters, amplifiers, and other communication equipment. These components are essential for establishing and maintaining communication links with both drones and satellites.</a:t>
            </a:r>
          </a:p>
          <a:p>
            <a:pPr algn="l"/>
            <a:r>
              <a:rPr lang="en-US" b="0" i="0" dirty="0">
                <a:solidFill>
                  <a:srgbClr val="1E1F2A"/>
                </a:solidFill>
                <a:effectLst/>
                <a:latin typeface="Times New Roman" panose="02020603050405020304" pitchFamily="18" charset="0"/>
                <a:cs typeface="Times New Roman" panose="02020603050405020304" pitchFamily="18" charset="0"/>
              </a:rPr>
              <a:t>The software components of the ground station may involve specialized communication protocols, signal processing algorithms, data management systems, and control interfaces. These software components facilitate the exchange of data and commands between the ground station, drones, and satellites</a:t>
            </a:r>
            <a:r>
              <a:rPr lang="en-US" b="0" i="0" dirty="0">
                <a:solidFill>
                  <a:srgbClr val="1E1F2A"/>
                </a:solidFill>
                <a:effectLst/>
                <a:latin typeface="ui-sans-serif"/>
              </a:rPr>
              <a:t>.</a:t>
            </a:r>
          </a:p>
          <a:p>
            <a:pPr algn="l"/>
            <a:endParaRPr lang="en-IN" b="1" dirty="0">
              <a:latin typeface="Times New Roman" panose="02020603050405020304" pitchFamily="18" charset="0"/>
              <a:cs typeface="Times New Roman" panose="02020603050405020304" pitchFamily="18" charset="0"/>
            </a:endParaRP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spTree>
    <p:extLst>
      <p:ext uri="{BB962C8B-B14F-4D97-AF65-F5344CB8AC3E}">
        <p14:creationId xmlns:p14="http://schemas.microsoft.com/office/powerpoint/2010/main" val="167866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 HARDWARE REQUIREMENTS</a:t>
            </a:r>
          </a:p>
        </p:txBody>
      </p:sp>
      <p:sp>
        <p:nvSpPr>
          <p:cNvPr id="3" name="Subtitle 2"/>
          <p:cNvSpPr>
            <a:spLocks noGrp="1"/>
          </p:cNvSpPr>
          <p:nvPr>
            <p:ph idx="1"/>
          </p:nvPr>
        </p:nvSpPr>
        <p:spPr/>
        <p:txBody>
          <a:bodyPr>
            <a:normAutofit/>
          </a:bodyPr>
          <a:lstStyle/>
          <a:p>
            <a:pPr marL="0" indent="0" algn="l">
              <a:buNone/>
            </a:pPr>
            <a:r>
              <a:rPr lang="en-US" sz="2400" b="1" dirty="0">
                <a:latin typeface="Times New Roman" panose="02020603050405020304" pitchFamily="18" charset="0"/>
                <a:cs typeface="Times New Roman" panose="02020603050405020304" pitchFamily="18" charset="0"/>
              </a:rPr>
              <a:t>Transmitter/Receiver (nrf24l01+pa+lna) </a:t>
            </a:r>
          </a:p>
          <a:p>
            <a:pPr marL="0" indent="0" algn="l">
              <a:buNone/>
            </a:pPr>
            <a:r>
              <a:rPr lang="en-US" sz="2000" dirty="0">
                <a:latin typeface="Times New Roman" panose="02020603050405020304" pitchFamily="18" charset="0"/>
                <a:cs typeface="Times New Roman" panose="02020603050405020304" pitchFamily="18" charset="0"/>
              </a:rPr>
              <a:t>The NRF24L01+PA+LNA is a wireless transceiver module that operates at 2.4GHz. It is a popular module for wireless communication due to its low power consumption, small size, and ease of use.</a:t>
            </a:r>
            <a:endParaRPr lang="en-IN" sz="2000" b="1" dirty="0">
              <a:latin typeface="Times New Roman" panose="02020603050405020304" pitchFamily="18" charset="0"/>
              <a:cs typeface="Times New Roman" panose="02020603050405020304" pitchFamily="18" charset="0"/>
            </a:endParaRP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pic>
        <p:nvPicPr>
          <p:cNvPr id="7" name="Picture 6">
            <a:extLst>
              <a:ext uri="{FF2B5EF4-FFF2-40B4-BE49-F238E27FC236}">
                <a16:creationId xmlns:a16="http://schemas.microsoft.com/office/drawing/2014/main" id="{CF94A556-A715-34F2-2CEC-0128BDFDB2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2275" y="3547696"/>
            <a:ext cx="2448267" cy="2629267"/>
          </a:xfrm>
          <a:prstGeom prst="rect">
            <a:avLst/>
          </a:prstGeom>
        </p:spPr>
      </p:pic>
    </p:spTree>
    <p:extLst>
      <p:ext uri="{BB962C8B-B14F-4D97-AF65-F5344CB8AC3E}">
        <p14:creationId xmlns:p14="http://schemas.microsoft.com/office/powerpoint/2010/main" val="145356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 HARDWARE REQUIREMENTS</a:t>
            </a:r>
          </a:p>
        </p:txBody>
      </p:sp>
      <p:sp>
        <p:nvSpPr>
          <p:cNvPr id="3" name="Subtitle 2"/>
          <p:cNvSpPr>
            <a:spLocks noGrp="1"/>
          </p:cNvSpPr>
          <p:nvPr>
            <p:ph idx="1"/>
          </p:nvPr>
        </p:nvSpPr>
        <p:spPr/>
        <p:txBody>
          <a:bodyPr>
            <a:normAutofit/>
          </a:bodyPr>
          <a:lstStyle/>
          <a:p>
            <a:pPr marL="0" indent="0" algn="l">
              <a:buNone/>
            </a:pPr>
            <a:r>
              <a:rPr lang="en-US" sz="2400" b="1" dirty="0">
                <a:latin typeface="Times New Roman" panose="02020603050405020304" pitchFamily="18" charset="0"/>
                <a:cs typeface="Times New Roman" panose="02020603050405020304" pitchFamily="18" charset="0"/>
              </a:rPr>
              <a:t>Digital Temperature and Humidity Sensor (DHT11)</a:t>
            </a:r>
          </a:p>
          <a:p>
            <a:pPr marL="0" indent="0" algn="l">
              <a:buNone/>
            </a:pPr>
            <a:endParaRPr lang="en-US" sz="2400" b="1" dirty="0">
              <a:latin typeface="Times New Roman" panose="02020603050405020304" pitchFamily="18" charset="0"/>
              <a:cs typeface="Times New Roman" panose="02020603050405020304" pitchFamily="18" charset="0"/>
            </a:endParaRPr>
          </a:p>
          <a:p>
            <a:pPr marL="0" indent="0" algn="l">
              <a:buNone/>
            </a:pPr>
            <a:r>
              <a:rPr lang="en-US" sz="2000" dirty="0">
                <a:latin typeface="Times New Roman" panose="02020603050405020304" pitchFamily="18" charset="0"/>
                <a:cs typeface="Times New Roman" panose="02020603050405020304" pitchFamily="18" charset="0"/>
              </a:rPr>
              <a:t>The DHT11 sensor is a temperature and humidity sensor that is commonly used in a variety of applications. It is a low-cost sensor that is easy to use and provides reliable readings. The DHT11 sensor is a digital sensor that uses a single wire to transmit data. It is easy to use and provides accurate readings</a:t>
            </a:r>
            <a:endParaRPr lang="en-IN" sz="2000" b="1" dirty="0">
              <a:latin typeface="Times New Roman" panose="02020603050405020304" pitchFamily="18" charset="0"/>
              <a:cs typeface="Times New Roman" panose="02020603050405020304" pitchFamily="18" charset="0"/>
            </a:endParaRP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pic>
        <p:nvPicPr>
          <p:cNvPr id="8" name="Picture 7">
            <a:extLst>
              <a:ext uri="{FF2B5EF4-FFF2-40B4-BE49-F238E27FC236}">
                <a16:creationId xmlns:a16="http://schemas.microsoft.com/office/drawing/2014/main" id="{4A37C314-10B2-D0A3-6E86-9DB1FB2015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6024" y="4001294"/>
            <a:ext cx="2657846" cy="1505160"/>
          </a:xfrm>
          <a:prstGeom prst="rect">
            <a:avLst/>
          </a:prstGeom>
        </p:spPr>
      </p:pic>
    </p:spTree>
    <p:extLst>
      <p:ext uri="{BB962C8B-B14F-4D97-AF65-F5344CB8AC3E}">
        <p14:creationId xmlns:p14="http://schemas.microsoft.com/office/powerpoint/2010/main" val="2835725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 HARDWARE REQUIREMENTS</a:t>
            </a: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sp>
        <p:nvSpPr>
          <p:cNvPr id="9" name="Content Placeholder 8">
            <a:extLst>
              <a:ext uri="{FF2B5EF4-FFF2-40B4-BE49-F238E27FC236}">
                <a16:creationId xmlns:a16="http://schemas.microsoft.com/office/drawing/2014/main" id="{9E47E11A-EA76-8BB1-A632-0005202FB0F1}"/>
              </a:ext>
            </a:extLst>
          </p:cNvPr>
          <p:cNvSpPr>
            <a:spLocks noGrp="1"/>
          </p:cNvSpPr>
          <p:nvPr>
            <p:ph idx="1"/>
          </p:nvPr>
        </p:nvSpPr>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  LCD (20x4 I2C/IIC LCD)</a:t>
            </a: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20x4 I2C LCD display is a popular display module that is used in a variety of applications. It is a low-cost display that is easy to use and provides a clear and easy-to read display</a:t>
            </a:r>
            <a:r>
              <a:rPr lang="en-US" sz="1600" dirty="0"/>
              <a:t>.</a:t>
            </a: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294A320-BF60-1804-3F1E-DB5A565A1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091" y="3468774"/>
            <a:ext cx="3443188" cy="2708189"/>
          </a:xfrm>
          <a:prstGeom prst="rect">
            <a:avLst/>
          </a:prstGeom>
        </p:spPr>
      </p:pic>
    </p:spTree>
    <p:extLst>
      <p:ext uri="{BB962C8B-B14F-4D97-AF65-F5344CB8AC3E}">
        <p14:creationId xmlns:p14="http://schemas.microsoft.com/office/powerpoint/2010/main" val="1008200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 HARDWARE REQUIREMENTS</a:t>
            </a: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sp>
        <p:nvSpPr>
          <p:cNvPr id="9" name="Content Placeholder 8">
            <a:extLst>
              <a:ext uri="{FF2B5EF4-FFF2-40B4-BE49-F238E27FC236}">
                <a16:creationId xmlns:a16="http://schemas.microsoft.com/office/drawing/2014/main" id="{9E47E11A-EA76-8BB1-A632-0005202FB0F1}"/>
              </a:ext>
            </a:extLst>
          </p:cNvPr>
          <p:cNvSpPr>
            <a:spLocks noGrp="1"/>
          </p:cNvSpPr>
          <p:nvPr>
            <p:ph idx="1"/>
          </p:nvPr>
        </p:nvSpPr>
        <p:spPr/>
        <p:txBody>
          <a:bodyPr/>
          <a:lstStyle/>
          <a:p>
            <a:pPr marL="0" indent="0">
              <a:buNone/>
            </a:pPr>
            <a:r>
              <a:rPr lang="en-IN" dirty="0"/>
              <a:t> </a:t>
            </a:r>
            <a:r>
              <a:rPr lang="en-IN" sz="2400" b="1" dirty="0">
                <a:latin typeface="Times New Roman" panose="02020603050405020304" pitchFamily="18" charset="0"/>
                <a:cs typeface="Times New Roman" panose="02020603050405020304" pitchFamily="18" charset="0"/>
              </a:rPr>
              <a:t>Arduino Mega</a:t>
            </a:r>
          </a:p>
          <a:p>
            <a:r>
              <a:rPr lang="en-US" sz="2000" b="0" i="0" dirty="0">
                <a:solidFill>
                  <a:srgbClr val="1E1F2A"/>
                </a:solidFill>
                <a:effectLst/>
                <a:latin typeface="Times New Roman" panose="02020603050405020304" pitchFamily="18" charset="0"/>
                <a:cs typeface="Times New Roman" panose="02020603050405020304" pitchFamily="18" charset="0"/>
              </a:rPr>
              <a:t>The Arduino Mega is a versatile microcontroller board that provides an extensive range of features and capabilities for electronics enthusiasts and professionals alike. It is based on the ATmega2560 microcontroller, which offers a significant upgrade in terms of resources compared to its predecessor, the Arduino Uno.</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370421C-08D0-6B80-9EA7-895FD5D4B6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5387" y="3435015"/>
            <a:ext cx="3209311" cy="2580515"/>
          </a:xfrm>
          <a:prstGeom prst="rect">
            <a:avLst/>
          </a:prstGeom>
        </p:spPr>
      </p:pic>
    </p:spTree>
    <p:extLst>
      <p:ext uri="{BB962C8B-B14F-4D97-AF65-F5344CB8AC3E}">
        <p14:creationId xmlns:p14="http://schemas.microsoft.com/office/powerpoint/2010/main" val="1201697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 SOFTWARE REQUIREMENTS</a:t>
            </a: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sp>
        <p:nvSpPr>
          <p:cNvPr id="9" name="Content Placeholder 8">
            <a:extLst>
              <a:ext uri="{FF2B5EF4-FFF2-40B4-BE49-F238E27FC236}">
                <a16:creationId xmlns:a16="http://schemas.microsoft.com/office/drawing/2014/main" id="{9E47E11A-EA76-8BB1-A632-0005202FB0F1}"/>
              </a:ext>
            </a:extLst>
          </p:cNvPr>
          <p:cNvSpPr>
            <a:spLocks noGrp="1"/>
          </p:cNvSpPr>
          <p:nvPr>
            <p:ph idx="1"/>
          </p:nvPr>
        </p:nvSpPr>
        <p:spPr/>
        <p:txBody>
          <a:bodyPr/>
          <a:lstStyle/>
          <a:p>
            <a:pPr marL="0" indent="0">
              <a:buNone/>
            </a:pPr>
            <a:r>
              <a:rPr lang="en-IN" dirty="0"/>
              <a:t> </a:t>
            </a:r>
            <a:r>
              <a:rPr lang="en-IN" sz="2400" b="1" dirty="0">
                <a:latin typeface="Times New Roman" panose="02020603050405020304" pitchFamily="18" charset="0"/>
                <a:cs typeface="Times New Roman" panose="02020603050405020304" pitchFamily="18" charset="0"/>
              </a:rPr>
              <a:t>ARDUINO IDE</a:t>
            </a:r>
          </a:p>
          <a:p>
            <a:pPr marL="0" indent="0">
              <a:buNone/>
            </a:pPr>
            <a:endParaRPr lang="en-IN" sz="2400" b="1" dirty="0">
              <a:latin typeface="Times New Roman" panose="02020603050405020304" pitchFamily="18" charset="0"/>
              <a:cs typeface="Times New Roman" panose="02020603050405020304" pitchFamily="18" charset="0"/>
            </a:endParaRPr>
          </a:p>
          <a:p>
            <a:pPr algn="l"/>
            <a:r>
              <a:rPr lang="en-US" sz="2400" b="0" i="0" dirty="0">
                <a:solidFill>
                  <a:srgbClr val="1E1F2A"/>
                </a:solidFill>
                <a:effectLst/>
                <a:latin typeface="Times New Roman" panose="02020603050405020304" pitchFamily="18" charset="0"/>
                <a:cs typeface="Times New Roman" panose="02020603050405020304" pitchFamily="18" charset="0"/>
              </a:rPr>
              <a:t>The Arduino IDE (Integrated Development Environment) is a software platform used for programming and developing applications for Arduino boards. Arduino is an open-source electronics platform that allows users to create interactive projects and prototypes.</a:t>
            </a:r>
          </a:p>
          <a:p>
            <a:pPr algn="l"/>
            <a:r>
              <a:rPr lang="en-US" sz="2400" b="0" i="0" dirty="0">
                <a:solidFill>
                  <a:srgbClr val="1E1F2A"/>
                </a:solidFill>
                <a:effectLst/>
                <a:latin typeface="Times New Roman" panose="02020603050405020304" pitchFamily="18" charset="0"/>
                <a:cs typeface="Times New Roman" panose="02020603050405020304" pitchFamily="18" charset="0"/>
              </a:rPr>
              <a:t>The Arduino IDE provides a user-friendly interface for writing, compiling, and uploading code to Arduino boards. It is compatible with various operating systems, including Windows, macOS, and Linux, making it accessible to a wide range of users.</a:t>
            </a:r>
          </a:p>
          <a:p>
            <a:pPr marL="0" indent="0">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21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Flow chart</a:t>
            </a:r>
            <a:endParaRPr lang="en-IN" sz="4000" b="1" dirty="0">
              <a:latin typeface="Times New Roman" panose="02020603050405020304" pitchFamily="18" charset="0"/>
              <a:cs typeface="Times New Roman" panose="02020603050405020304" pitchFamily="18" charset="0"/>
            </a:endParaRP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pic>
        <p:nvPicPr>
          <p:cNvPr id="11" name="Content Placeholder 10">
            <a:extLst>
              <a:ext uri="{FF2B5EF4-FFF2-40B4-BE49-F238E27FC236}">
                <a16:creationId xmlns:a16="http://schemas.microsoft.com/office/drawing/2014/main" id="{EB993657-01A8-9DAA-7787-470B383BF3B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21790" y="1027906"/>
            <a:ext cx="4948420" cy="4351338"/>
          </a:xfrm>
        </p:spPr>
      </p:pic>
    </p:spTree>
    <p:extLst>
      <p:ext uri="{BB962C8B-B14F-4D97-AF65-F5344CB8AC3E}">
        <p14:creationId xmlns:p14="http://schemas.microsoft.com/office/powerpoint/2010/main" val="3386859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Results</a:t>
            </a:r>
            <a:endParaRPr lang="en-IN" sz="4000" b="1" dirty="0">
              <a:latin typeface="Times New Roman" panose="02020603050405020304" pitchFamily="18" charset="0"/>
              <a:cs typeface="Times New Roman" panose="02020603050405020304" pitchFamily="18" charset="0"/>
            </a:endParaRP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sp>
        <p:nvSpPr>
          <p:cNvPr id="9" name="Content Placeholder 8">
            <a:extLst>
              <a:ext uri="{FF2B5EF4-FFF2-40B4-BE49-F238E27FC236}">
                <a16:creationId xmlns:a16="http://schemas.microsoft.com/office/drawing/2014/main" id="{8988AE8F-F7A0-D318-1070-6BB573EB96DF}"/>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pPr marL="0" indent="0">
              <a:buNone/>
            </a:pPr>
            <a:r>
              <a:rPr lang="en-IN" dirty="0"/>
              <a:t>                                                       fig a</a:t>
            </a:r>
          </a:p>
          <a:p>
            <a:pPr marL="0" indent="0">
              <a:buNone/>
            </a:pPr>
            <a:endParaRPr lang="en-IN" dirty="0"/>
          </a:p>
        </p:txBody>
      </p:sp>
      <p:pic>
        <p:nvPicPr>
          <p:cNvPr id="6" name="Picture 5">
            <a:extLst>
              <a:ext uri="{FF2B5EF4-FFF2-40B4-BE49-F238E27FC236}">
                <a16:creationId xmlns:a16="http://schemas.microsoft.com/office/drawing/2014/main" id="{02FA7C78-CE95-06F5-1D2C-E028D5095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760" y="1385602"/>
            <a:ext cx="4696480" cy="4086795"/>
          </a:xfrm>
          <a:prstGeom prst="rect">
            <a:avLst/>
          </a:prstGeom>
        </p:spPr>
      </p:pic>
    </p:spTree>
    <p:extLst>
      <p:ext uri="{BB962C8B-B14F-4D97-AF65-F5344CB8AC3E}">
        <p14:creationId xmlns:p14="http://schemas.microsoft.com/office/powerpoint/2010/main" val="205568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Problem Statement and objectives</a:t>
            </a:r>
            <a:endParaRPr lang="en-IN"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idx="1"/>
          </p:nvPr>
        </p:nvSpPr>
        <p:spPr/>
        <p:txBody>
          <a:bodyPr>
            <a:normAutofit lnSpcReduction="10000"/>
          </a:bodyPr>
          <a:lstStyle/>
          <a:p>
            <a:r>
              <a:rPr lang="en-US" altLang="en-US" dirty="0">
                <a:effectLst/>
                <a:latin typeface="Times New Roman" panose="02020603050405020304" pitchFamily="18" charset="0"/>
                <a:ea typeface="Times New Roman" panose="02020603050405020304" pitchFamily="18" charset="0"/>
                <a:sym typeface="+mn-ea"/>
              </a:rPr>
              <a:t>Design and development of hybrid ground station for drone and </a:t>
            </a:r>
            <a:r>
              <a:rPr lang="en-US" altLang="en-US" dirty="0" err="1">
                <a:effectLst/>
                <a:latin typeface="Times New Roman" panose="02020603050405020304" pitchFamily="18" charset="0"/>
                <a:ea typeface="Times New Roman" panose="02020603050405020304" pitchFamily="18" charset="0"/>
                <a:sym typeface="+mn-ea"/>
              </a:rPr>
              <a:t>cubesat</a:t>
            </a:r>
            <a:r>
              <a:rPr lang="en-US" altLang="en-US" dirty="0">
                <a:effectLst/>
                <a:latin typeface="Times New Roman" panose="02020603050405020304" pitchFamily="18" charset="0"/>
                <a:ea typeface="Times New Roman" panose="02020603050405020304" pitchFamily="18" charset="0"/>
                <a:sym typeface="+mn-ea"/>
              </a:rPr>
              <a:t>.</a:t>
            </a:r>
            <a:endParaRPr lang="en-IN" altLang="en-US" dirty="0">
              <a:latin typeface="Times New Roman" panose="02020603050405020304" pitchFamily="18" charset="0"/>
              <a:ea typeface="Times New Roman" panose="02020603050405020304" pitchFamily="18" charset="0"/>
              <a:sym typeface="+mn-ea"/>
            </a:endParaRPr>
          </a:p>
          <a:p>
            <a:endParaRPr lang="en-IN" altLang="en-US" dirty="0">
              <a:effectLst/>
              <a:latin typeface="Times New Roman" panose="02020603050405020304" pitchFamily="18" charset="0"/>
              <a:ea typeface="Times New Roman" panose="02020603050405020304" pitchFamily="18" charset="0"/>
              <a:sym typeface="+mn-ea"/>
            </a:endParaRPr>
          </a:p>
          <a:p>
            <a:pPr marL="0" indent="0" algn="l">
              <a:buNone/>
            </a:pPr>
            <a:r>
              <a:rPr lang="en-IN" dirty="0">
                <a:effectLst/>
                <a:latin typeface="Times New Roman" panose="02020603050405020304" pitchFamily="18" charset="0"/>
                <a:ea typeface="Times New Roman" panose="02020603050405020304" pitchFamily="18" charset="0"/>
              </a:rPr>
              <a:t> Objectives</a:t>
            </a:r>
          </a:p>
          <a:p>
            <a:pPr algn="l"/>
            <a:r>
              <a:rPr lang="en-IN" dirty="0">
                <a:effectLst/>
                <a:latin typeface="Times New Roman" panose="02020603050405020304" pitchFamily="18" charset="0"/>
                <a:ea typeface="Times New Roman" panose="02020603050405020304" pitchFamily="18" charset="0"/>
              </a:rPr>
              <a:t>To do the literature survey on ground station of drone and </a:t>
            </a:r>
            <a:r>
              <a:rPr lang="en-IN" dirty="0" err="1">
                <a:effectLst/>
                <a:latin typeface="Times New Roman" panose="02020603050405020304" pitchFamily="18" charset="0"/>
                <a:ea typeface="Times New Roman" panose="02020603050405020304" pitchFamily="18" charset="0"/>
              </a:rPr>
              <a:t>cubesat</a:t>
            </a:r>
            <a:r>
              <a:rPr lang="en-IN" dirty="0">
                <a:effectLst/>
                <a:latin typeface="Times New Roman" panose="02020603050405020304" pitchFamily="18" charset="0"/>
                <a:ea typeface="Times New Roman" panose="02020603050405020304" pitchFamily="18" charset="0"/>
              </a:rPr>
              <a:t>.</a:t>
            </a:r>
          </a:p>
          <a:p>
            <a:pPr algn="l"/>
            <a:r>
              <a:rPr lang="en-IN" dirty="0">
                <a:effectLst/>
                <a:latin typeface="Times New Roman" panose="02020603050405020304" pitchFamily="18" charset="0"/>
                <a:ea typeface="Times New Roman" panose="02020603050405020304" pitchFamily="18" charset="0"/>
              </a:rPr>
              <a:t>To collect the relevant dataset from </a:t>
            </a:r>
            <a:r>
              <a:rPr lang="en-IN" dirty="0" err="1">
                <a:effectLst/>
                <a:latin typeface="Times New Roman" panose="02020603050405020304" pitchFamily="18" charset="0"/>
                <a:ea typeface="Times New Roman" panose="02020603050405020304" pitchFamily="18" charset="0"/>
              </a:rPr>
              <a:t>github</a:t>
            </a:r>
            <a:r>
              <a:rPr lang="en-IN" dirty="0">
                <a:effectLst/>
                <a:latin typeface="Times New Roman" panose="02020603050405020304" pitchFamily="18" charset="0"/>
                <a:ea typeface="Times New Roman" panose="02020603050405020304" pitchFamily="18" charset="0"/>
              </a:rPr>
              <a:t> repository</a:t>
            </a:r>
          </a:p>
          <a:p>
            <a:pPr algn="l"/>
            <a:r>
              <a:rPr lang="en-IN" dirty="0">
                <a:effectLst/>
                <a:latin typeface="Times New Roman" panose="02020603050405020304" pitchFamily="18" charset="0"/>
                <a:ea typeface="Times New Roman" panose="02020603050405020304" pitchFamily="18" charset="0"/>
              </a:rPr>
              <a:t>To design a ground station circuit for drone and </a:t>
            </a:r>
            <a:r>
              <a:rPr lang="en-IN" dirty="0" err="1">
                <a:effectLst/>
                <a:latin typeface="Times New Roman" panose="02020603050405020304" pitchFamily="18" charset="0"/>
                <a:ea typeface="Times New Roman" panose="02020603050405020304" pitchFamily="18" charset="0"/>
              </a:rPr>
              <a:t>cubesat</a:t>
            </a:r>
            <a:r>
              <a:rPr lang="en-IN" dirty="0">
                <a:effectLst/>
                <a:latin typeface="Times New Roman" panose="02020603050405020304" pitchFamily="18" charset="0"/>
                <a:ea typeface="Times New Roman" panose="02020603050405020304" pitchFamily="18" charset="0"/>
              </a:rPr>
              <a:t>.</a:t>
            </a:r>
          </a:p>
          <a:p>
            <a:pPr algn="l"/>
            <a:r>
              <a:rPr lang="en-IN" dirty="0">
                <a:latin typeface="Times New Roman" panose="02020603050405020304" pitchFamily="18" charset="0"/>
                <a:ea typeface="Times New Roman" panose="02020603050405020304" pitchFamily="18" charset="0"/>
              </a:rPr>
              <a:t>To implement a designed hybrid ground station.</a:t>
            </a:r>
            <a:endParaRPr lang="en-IN" dirty="0">
              <a:effectLst/>
              <a:latin typeface="Times New Roman" panose="02020603050405020304" pitchFamily="18" charset="0"/>
              <a:ea typeface="Times New Roman" panose="02020603050405020304" pitchFamily="18" charset="0"/>
            </a:endParaRPr>
          </a:p>
          <a:p>
            <a:pPr algn="l"/>
            <a:r>
              <a:rPr lang="en-IN" dirty="0">
                <a:latin typeface="Times New Roman" panose="02020603050405020304" pitchFamily="18" charset="0"/>
                <a:ea typeface="Times New Roman" panose="02020603050405020304" pitchFamily="18" charset="0"/>
              </a:rPr>
              <a:t>To validate the developed model.</a:t>
            </a:r>
            <a:endParaRPr lang="en-IN" dirty="0">
              <a:effectLst/>
              <a:latin typeface="Times New Roman" panose="02020603050405020304" pitchFamily="18" charset="0"/>
              <a:ea typeface="Times New Roman" panose="02020603050405020304" pitchFamily="18" charset="0"/>
            </a:endParaRPr>
          </a:p>
          <a:p>
            <a:pPr algn="l"/>
            <a:endParaRPr lang="en-IN" dirty="0">
              <a:effectLst/>
              <a:latin typeface="Times New Roman" panose="02020603050405020304" pitchFamily="18" charset="0"/>
              <a:ea typeface="Times New Roman" panose="02020603050405020304" pitchFamily="18" charset="0"/>
            </a:endParaRPr>
          </a:p>
          <a:p>
            <a:pPr algn="l"/>
            <a:endParaRPr lang="en-IN" dirty="0">
              <a:effectLst/>
              <a:latin typeface="Times New Roman" panose="02020603050405020304" pitchFamily="18" charset="0"/>
              <a:ea typeface="Times New Roman" panose="02020603050405020304" pitchFamily="18" charset="0"/>
            </a:endParaRPr>
          </a:p>
          <a:p>
            <a:pPr marL="0" indent="0" algn="l">
              <a:buNone/>
            </a:pPr>
            <a:endParaRPr lang="en-IN" dirty="0">
              <a:effectLst/>
              <a:latin typeface="Times New Roman" panose="02020603050405020304" pitchFamily="18" charset="0"/>
              <a:ea typeface="Times New Roman" panose="02020603050405020304" pitchFamily="18" charset="0"/>
            </a:endParaRPr>
          </a:p>
          <a:p>
            <a:pPr algn="l"/>
            <a:endParaRPr lang="en-IN" dirty="0">
              <a:effectLst/>
              <a:latin typeface="Times New Roman" panose="02020603050405020304" pitchFamily="18" charset="0"/>
              <a:ea typeface="Times New Roman" panose="02020603050405020304" pitchFamily="18" charset="0"/>
            </a:endParaRPr>
          </a:p>
          <a:p>
            <a:pPr algn="l"/>
            <a:endParaRPr lang="en-IN" b="1" dirty="0">
              <a:latin typeface="Times New Roman" panose="02020603050405020304" pitchFamily="18" charset="0"/>
              <a:cs typeface="Times New Roman" panose="02020603050405020304" pitchFamily="18" charset="0"/>
            </a:endParaRP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Results</a:t>
            </a:r>
            <a:endParaRPr lang="en-IN" sz="4000" b="1" dirty="0">
              <a:latin typeface="Times New Roman" panose="02020603050405020304" pitchFamily="18" charset="0"/>
              <a:cs typeface="Times New Roman" panose="02020603050405020304" pitchFamily="18" charset="0"/>
            </a:endParaRP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sp>
        <p:nvSpPr>
          <p:cNvPr id="9" name="Content Placeholder 8">
            <a:extLst>
              <a:ext uri="{FF2B5EF4-FFF2-40B4-BE49-F238E27FC236}">
                <a16:creationId xmlns:a16="http://schemas.microsoft.com/office/drawing/2014/main" id="{8988AE8F-F7A0-D318-1070-6BB573EB96DF}"/>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pPr marL="0" indent="0">
              <a:buNone/>
            </a:pPr>
            <a:r>
              <a:rPr lang="en-IN" dirty="0"/>
              <a:t>                                                         fig b</a:t>
            </a:r>
          </a:p>
          <a:p>
            <a:pPr marL="0" indent="0">
              <a:buNone/>
            </a:pPr>
            <a:endParaRPr lang="en-IN" dirty="0"/>
          </a:p>
        </p:txBody>
      </p:sp>
      <p:pic>
        <p:nvPicPr>
          <p:cNvPr id="6" name="Picture 5">
            <a:extLst>
              <a:ext uri="{FF2B5EF4-FFF2-40B4-BE49-F238E27FC236}">
                <a16:creationId xmlns:a16="http://schemas.microsoft.com/office/drawing/2014/main" id="{25EB1303-C1A5-9D6A-47CE-9B6050ECE5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1860" y="1181087"/>
            <a:ext cx="5302049" cy="4150840"/>
          </a:xfrm>
          <a:prstGeom prst="rect">
            <a:avLst/>
          </a:prstGeom>
        </p:spPr>
      </p:pic>
    </p:spTree>
    <p:extLst>
      <p:ext uri="{BB962C8B-B14F-4D97-AF65-F5344CB8AC3E}">
        <p14:creationId xmlns:p14="http://schemas.microsoft.com/office/powerpoint/2010/main" val="261890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Results</a:t>
            </a:r>
            <a:endParaRPr lang="en-IN" sz="4000" b="1" dirty="0">
              <a:latin typeface="Times New Roman" panose="02020603050405020304" pitchFamily="18" charset="0"/>
              <a:cs typeface="Times New Roman" panose="02020603050405020304" pitchFamily="18" charset="0"/>
            </a:endParaRP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sp>
        <p:nvSpPr>
          <p:cNvPr id="9" name="Content Placeholder 8">
            <a:extLst>
              <a:ext uri="{FF2B5EF4-FFF2-40B4-BE49-F238E27FC236}">
                <a16:creationId xmlns:a16="http://schemas.microsoft.com/office/drawing/2014/main" id="{8988AE8F-F7A0-D318-1070-6BB573EB96DF}"/>
              </a:ext>
            </a:extLst>
          </p:cNvPr>
          <p:cNvSpPr>
            <a:spLocks noGrp="1"/>
          </p:cNvSpPr>
          <p:nvPr>
            <p:ph idx="1"/>
          </p:nvPr>
        </p:nvSpPr>
        <p:spPr/>
        <p:txBody>
          <a:bodyPr>
            <a:normAutofit/>
          </a:bodyPr>
          <a:lstStyle/>
          <a:p>
            <a:endParaRPr lang="en-IN" dirty="0"/>
          </a:p>
          <a:p>
            <a:pPr marL="0" indent="0">
              <a:buNone/>
            </a:pPr>
            <a:endParaRPr lang="en-IN" dirty="0"/>
          </a:p>
          <a:p>
            <a:pPr marL="0" indent="0">
              <a:buNone/>
            </a:pPr>
            <a:endParaRPr lang="en-IN" sz="1400" dirty="0"/>
          </a:p>
          <a:p>
            <a:pPr marL="0" indent="0">
              <a:buNone/>
            </a:pPr>
            <a:endParaRPr lang="en-IN" sz="1400" dirty="0"/>
          </a:p>
          <a:p>
            <a:pPr marL="0" indent="0">
              <a:buNone/>
            </a:pPr>
            <a:r>
              <a:rPr lang="en-IN" sz="2400" dirty="0">
                <a:latin typeface="Times New Roman" panose="02020603050405020304" pitchFamily="18" charset="0"/>
                <a:cs typeface="Times New Roman" panose="02020603050405020304" pitchFamily="18" charset="0"/>
              </a:rPr>
              <a:t>Fig c</a:t>
            </a:r>
          </a:p>
          <a:p>
            <a:pPr marL="0" indent="0">
              <a:buNone/>
            </a:pPr>
            <a:endParaRPr lang="en-IN" sz="1400" dirty="0"/>
          </a:p>
          <a:p>
            <a:r>
              <a:rPr lang="en-US" sz="2400" dirty="0">
                <a:latin typeface="Times New Roman" panose="02020603050405020304" pitchFamily="18" charset="0"/>
                <a:cs typeface="Times New Roman" panose="02020603050405020304" pitchFamily="18" charset="0"/>
              </a:rPr>
              <a:t>The measured DTTH11 sensor’s data from the drone is received and displayed on LCD. Fig a shows the communication towards transmitter side. Fig b shows the communication towards receiver </a:t>
            </a:r>
            <a:r>
              <a:rPr lang="en-US" sz="2400" err="1">
                <a:latin typeface="Times New Roman" panose="02020603050405020304" pitchFamily="18" charset="0"/>
                <a:cs typeface="Times New Roman" panose="02020603050405020304" pitchFamily="18" charset="0"/>
              </a:rPr>
              <a:t>side</a:t>
            </a:r>
            <a:r>
              <a:rPr lang="en-US" sz="240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endParaRPr lang="en-IN" dirty="0"/>
          </a:p>
          <a:p>
            <a:endParaRPr lang="en-IN" dirty="0"/>
          </a:p>
          <a:p>
            <a:pPr marL="0" indent="0">
              <a:buNone/>
            </a:pPr>
            <a:endParaRPr lang="en-IN" dirty="0"/>
          </a:p>
        </p:txBody>
      </p:sp>
      <p:pic>
        <p:nvPicPr>
          <p:cNvPr id="7" name="Picture 6">
            <a:extLst>
              <a:ext uri="{FF2B5EF4-FFF2-40B4-BE49-F238E27FC236}">
                <a16:creationId xmlns:a16="http://schemas.microsoft.com/office/drawing/2014/main" id="{3BB6268D-0E9A-0058-C579-481ED0A4E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897" y="1690688"/>
            <a:ext cx="2425396" cy="1802001"/>
          </a:xfrm>
          <a:prstGeom prst="rect">
            <a:avLst/>
          </a:prstGeom>
        </p:spPr>
      </p:pic>
    </p:spTree>
    <p:extLst>
      <p:ext uri="{BB962C8B-B14F-4D97-AF65-F5344CB8AC3E}">
        <p14:creationId xmlns:p14="http://schemas.microsoft.com/office/powerpoint/2010/main" val="711600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Work Pending/ Future work</a:t>
            </a:r>
            <a:endParaRPr lang="en-IN"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idx="1"/>
          </p:nvPr>
        </p:nvSpPr>
        <p:spPr/>
        <p:txBody>
          <a:bodyPr/>
          <a:lstStyle/>
          <a:p>
            <a:pPr algn="just"/>
            <a:r>
              <a:rPr lang="en-US" dirty="0">
                <a:solidFill>
                  <a:srgbClr val="1E1F2A"/>
                </a:solidFill>
                <a:latin typeface="Times New Roman" panose="02020603050405020304" pitchFamily="18" charset="0"/>
                <a:cs typeface="Times New Roman" panose="02020603050405020304" pitchFamily="18" charset="0"/>
              </a:rPr>
              <a:t>E</a:t>
            </a:r>
            <a:r>
              <a:rPr lang="en-US" b="0" i="0" dirty="0">
                <a:solidFill>
                  <a:srgbClr val="1E1F2A"/>
                </a:solidFill>
                <a:effectLst/>
                <a:latin typeface="Times New Roman" panose="02020603050405020304" pitchFamily="18" charset="0"/>
                <a:cs typeface="Times New Roman" panose="02020603050405020304" pitchFamily="18" charset="0"/>
              </a:rPr>
              <a:t>stablish the transmission of data from the CubeSat to the ground station. the satellite needs to receives data from its onboard devices, such as sensors or cameras. This data is then converted into radio frequency (RF) signals and modulated for efficient transmission. The satellite's transmitting antenna sends the modulated RF signals towards the specific ground station. The ground station, equipped with a antenna, captures and demodulates the RF signals to extract the original data. Finally, the received data is processed and displayed on lcd</a:t>
            </a:r>
            <a:endParaRPr lang="en-IN" b="1" dirty="0">
              <a:latin typeface="Times New Roman" panose="02020603050405020304" pitchFamily="18" charset="0"/>
              <a:cs typeface="Times New Roman" panose="02020603050405020304" pitchFamily="18" charset="0"/>
            </a:endParaRP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Usefulness/Advantages of the work/learnings from the work</a:t>
            </a:r>
            <a:endParaRPr lang="en-IN"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idx="1"/>
          </p:nvPr>
        </p:nvSpPr>
        <p:spPr/>
        <p:txBody>
          <a:bodyPr>
            <a:normAutofit fontScale="92500" lnSpcReduction="10000"/>
          </a:bodyPr>
          <a:lstStyle/>
          <a:p>
            <a:pPr algn="just">
              <a:buFont typeface="+mj-lt"/>
              <a:buAutoNum type="arabicPeriod"/>
            </a:pPr>
            <a:r>
              <a:rPr lang="en-US" b="1" i="0" dirty="0">
                <a:solidFill>
                  <a:srgbClr val="1E1F2A"/>
                </a:solidFill>
                <a:effectLst/>
                <a:latin typeface="Times New Roman" panose="02020603050405020304" pitchFamily="18" charset="0"/>
                <a:cs typeface="Times New Roman" panose="02020603050405020304" pitchFamily="18" charset="0"/>
              </a:rPr>
              <a:t>Real-time data collection: </a:t>
            </a:r>
            <a:r>
              <a:rPr lang="en-US" b="0" i="0" dirty="0">
                <a:solidFill>
                  <a:srgbClr val="1E1F2A"/>
                </a:solidFill>
                <a:effectLst/>
                <a:latin typeface="Times New Roman" panose="02020603050405020304" pitchFamily="18" charset="0"/>
                <a:cs typeface="Times New Roman" panose="02020603050405020304" pitchFamily="18" charset="0"/>
              </a:rPr>
              <a:t>The ground station captures temperature and humidity data in real-time, providing immediate access to environmental information.</a:t>
            </a:r>
          </a:p>
          <a:p>
            <a:pPr algn="just">
              <a:buFont typeface="+mj-lt"/>
              <a:buAutoNum type="arabicPeriod"/>
            </a:pPr>
            <a:r>
              <a:rPr lang="en-US" b="1" i="0" dirty="0">
                <a:solidFill>
                  <a:srgbClr val="1E1F2A"/>
                </a:solidFill>
                <a:effectLst/>
                <a:latin typeface="Times New Roman" panose="02020603050405020304" pitchFamily="18" charset="0"/>
                <a:cs typeface="Times New Roman" panose="02020603050405020304" pitchFamily="18" charset="0"/>
              </a:rPr>
              <a:t>Environmental monitoring: </a:t>
            </a:r>
            <a:r>
              <a:rPr lang="en-US" b="0" i="0" dirty="0">
                <a:solidFill>
                  <a:srgbClr val="1E1F2A"/>
                </a:solidFill>
                <a:effectLst/>
                <a:latin typeface="Times New Roman" panose="02020603050405020304" pitchFamily="18" charset="0"/>
                <a:cs typeface="Times New Roman" panose="02020603050405020304" pitchFamily="18" charset="0"/>
              </a:rPr>
              <a:t>Continuous assessment of weather conditions and identification of risks are enabled by the ground station, ensuring safe drone operation.</a:t>
            </a:r>
          </a:p>
          <a:p>
            <a:pPr algn="just">
              <a:buFont typeface="+mj-lt"/>
              <a:buAutoNum type="arabicPeriod"/>
            </a:pPr>
            <a:r>
              <a:rPr lang="en-US" b="1" i="0" dirty="0">
                <a:solidFill>
                  <a:srgbClr val="1E1F2A"/>
                </a:solidFill>
                <a:effectLst/>
                <a:latin typeface="Times New Roman" panose="02020603050405020304" pitchFamily="18" charset="0"/>
                <a:cs typeface="Times New Roman" panose="02020603050405020304" pitchFamily="18" charset="0"/>
              </a:rPr>
              <a:t>Performance optimization: </a:t>
            </a:r>
            <a:r>
              <a:rPr lang="en-US" b="0" i="0" dirty="0">
                <a:solidFill>
                  <a:srgbClr val="1E1F2A"/>
                </a:solidFill>
                <a:effectLst/>
                <a:latin typeface="Times New Roman" panose="02020603050405020304" pitchFamily="18" charset="0"/>
                <a:cs typeface="Times New Roman" panose="02020603050405020304" pitchFamily="18" charset="0"/>
              </a:rPr>
              <a:t>By analyzing the DHT11 sensor data, the ground station optimizes the drone's performance based on temperature and humidity conditions.</a:t>
            </a:r>
          </a:p>
          <a:p>
            <a:pPr algn="just">
              <a:buFont typeface="+mj-lt"/>
              <a:buAutoNum type="arabicPeriod"/>
            </a:pPr>
            <a:r>
              <a:rPr lang="en-US" b="1" i="0" dirty="0">
                <a:solidFill>
                  <a:srgbClr val="1E1F2A"/>
                </a:solidFill>
                <a:effectLst/>
                <a:latin typeface="Times New Roman" panose="02020603050405020304" pitchFamily="18" charset="0"/>
                <a:cs typeface="Times New Roman" panose="02020603050405020304" pitchFamily="18" charset="0"/>
              </a:rPr>
              <a:t>Safety and maintenance: </a:t>
            </a:r>
            <a:r>
              <a:rPr lang="en-US" b="0" i="0" dirty="0">
                <a:solidFill>
                  <a:srgbClr val="1E1F2A"/>
                </a:solidFill>
                <a:effectLst/>
                <a:latin typeface="Times New Roman" panose="02020603050405020304" pitchFamily="18" charset="0"/>
                <a:cs typeface="Times New Roman" panose="02020603050405020304" pitchFamily="18" charset="0"/>
              </a:rPr>
              <a:t>Abnormal readings detected by the ground station alert operators to potential issues, allowing for timely maintenance actions</a:t>
            </a:r>
          </a:p>
          <a:p>
            <a:pPr marL="0" indent="0" algn="l">
              <a:buNone/>
            </a:pPr>
            <a:endParaRPr lang="en-IN" b="1" dirty="0">
              <a:latin typeface="Times New Roman" panose="02020603050405020304" pitchFamily="18" charset="0"/>
              <a:cs typeface="Times New Roman" panose="02020603050405020304" pitchFamily="18" charset="0"/>
            </a:endParaRP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53" y="327802"/>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Reference</a:t>
            </a:r>
            <a:endParaRPr lang="en-IN"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idx="1"/>
          </p:nvPr>
        </p:nvSpPr>
        <p:spPr/>
        <p:txBody>
          <a:bodyPr>
            <a:normAutofit fontScale="85000" lnSpcReduction="10000"/>
          </a:bodyPr>
          <a:lstStyle/>
          <a:p>
            <a:pPr algn="just"/>
            <a:r>
              <a:rPr lang="en-IN" dirty="0">
                <a:latin typeface="Times New Roman" panose="02020603050405020304" pitchFamily="18" charset="0"/>
                <a:cs typeface="Times New Roman" panose="02020603050405020304" pitchFamily="18" charset="0"/>
              </a:rPr>
              <a:t>[1] K. Domain, E. Marin and I. </a:t>
            </a:r>
            <a:r>
              <a:rPr lang="en-IN" dirty="0" err="1">
                <a:latin typeface="Times New Roman" panose="02020603050405020304" pitchFamily="18" charset="0"/>
                <a:cs typeface="Times New Roman" panose="02020603050405020304" pitchFamily="18" charset="0"/>
              </a:rPr>
              <a:t>Symeonidis</a:t>
            </a:r>
            <a:r>
              <a:rPr lang="en-IN" dirty="0">
                <a:latin typeface="Times New Roman" panose="02020603050405020304" pitchFamily="18" charset="0"/>
                <a:cs typeface="Times New Roman" panose="02020603050405020304" pitchFamily="18" charset="0"/>
              </a:rPr>
              <a:t>, "Security Analysis of the Drone Communication Protocol: Fuzzing the </a:t>
            </a:r>
            <a:r>
              <a:rPr lang="en-IN" dirty="0" err="1">
                <a:latin typeface="Times New Roman" panose="02020603050405020304" pitchFamily="18" charset="0"/>
                <a:cs typeface="Times New Roman" panose="02020603050405020304" pitchFamily="18" charset="0"/>
              </a:rPr>
              <a:t>MAVLink</a:t>
            </a:r>
            <a:r>
              <a:rPr lang="en-IN" dirty="0">
                <a:latin typeface="Times New Roman" panose="02020603050405020304" pitchFamily="18" charset="0"/>
                <a:cs typeface="Times New Roman" panose="02020603050405020304" pitchFamily="18" charset="0"/>
              </a:rPr>
              <a:t> protocol" in </a:t>
            </a:r>
            <a:r>
              <a:rPr lang="en-IN" dirty="0" err="1">
                <a:latin typeface="Times New Roman" panose="02020603050405020304" pitchFamily="18" charset="0"/>
                <a:cs typeface="Times New Roman" panose="02020603050405020304" pitchFamily="18" charset="0"/>
              </a:rPr>
              <a:t>Kasteelpark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Arenberg</a:t>
            </a:r>
            <a:r>
              <a:rPr lang="en-IN" dirty="0">
                <a:latin typeface="Times New Roman" panose="02020603050405020304" pitchFamily="18" charset="0"/>
                <a:cs typeface="Times New Roman" panose="02020603050405020304" pitchFamily="18" charset="0"/>
              </a:rPr>
              <a:t> 10 B-3001, Leuven-</a:t>
            </a:r>
            <a:r>
              <a:rPr lang="en-IN" dirty="0" err="1">
                <a:latin typeface="Times New Roman" panose="02020603050405020304" pitchFamily="18" charset="0"/>
                <a:cs typeface="Times New Roman" panose="02020603050405020304" pitchFamily="18" charset="0"/>
              </a:rPr>
              <a:t>Heverlee</a:t>
            </a:r>
            <a:r>
              <a:rPr lang="en-IN" dirty="0">
                <a:latin typeface="Times New Roman" panose="02020603050405020304" pitchFamily="18" charset="0"/>
                <a:cs typeface="Times New Roman" panose="02020603050405020304" pitchFamily="18" charset="0"/>
              </a:rPr>
              <a:t>, Belgium. </a:t>
            </a:r>
            <a:r>
              <a:rPr lang="en-IN" dirty="0" err="1">
                <a:latin typeface="Times New Roman" panose="02020603050405020304" pitchFamily="18" charset="0"/>
                <a:cs typeface="Times New Roman" panose="02020603050405020304" pitchFamily="18" charset="0"/>
              </a:rPr>
              <a:t>Pulished</a:t>
            </a:r>
            <a:r>
              <a:rPr lang="en-IN" dirty="0">
                <a:latin typeface="Times New Roman" panose="02020603050405020304" pitchFamily="18" charset="0"/>
                <a:cs typeface="Times New Roman" panose="02020603050405020304" pitchFamily="18" charset="0"/>
              </a:rPr>
              <a:t> in the year 2018. </a:t>
            </a:r>
          </a:p>
          <a:p>
            <a:pPr algn="just"/>
            <a:r>
              <a:rPr lang="en-IN" dirty="0">
                <a:latin typeface="Times New Roman" panose="02020603050405020304" pitchFamily="18" charset="0"/>
                <a:cs typeface="Times New Roman" panose="02020603050405020304" pitchFamily="18" charset="0"/>
              </a:rPr>
              <a:t>[2] “ Securing the </a:t>
            </a:r>
            <a:r>
              <a:rPr lang="en-IN" dirty="0" err="1">
                <a:latin typeface="Times New Roman" panose="02020603050405020304" pitchFamily="18" charset="0"/>
                <a:cs typeface="Times New Roman" panose="02020603050405020304" pitchFamily="18" charset="0"/>
              </a:rPr>
              <a:t>MAVLink</a:t>
            </a:r>
            <a:r>
              <a:rPr lang="en-IN" dirty="0">
                <a:latin typeface="Times New Roman" panose="02020603050405020304" pitchFamily="18" charset="0"/>
                <a:cs typeface="Times New Roman" panose="02020603050405020304" pitchFamily="18" charset="0"/>
              </a:rPr>
              <a:t> Protocol for </a:t>
            </a:r>
            <a:r>
              <a:rPr lang="en-IN" dirty="0" err="1">
                <a:latin typeface="Times New Roman" panose="02020603050405020304" pitchFamily="18" charset="0"/>
                <a:cs typeface="Times New Roman" panose="02020603050405020304" pitchFamily="18" charset="0"/>
              </a:rPr>
              <a:t>Ardupilot</a:t>
            </a:r>
            <a:r>
              <a:rPr lang="en-IN" dirty="0">
                <a:latin typeface="Times New Roman" panose="02020603050405020304" pitchFamily="18" charset="0"/>
                <a:cs typeface="Times New Roman" panose="02020603050405020304" pitchFamily="18" charset="0"/>
              </a:rPr>
              <a:t>/PX4 Unmanned Aerial Systems” Azza </a:t>
            </a:r>
            <a:r>
              <a:rPr lang="en-IN" dirty="0" err="1">
                <a:latin typeface="Times New Roman" panose="02020603050405020304" pitchFamily="18" charset="0"/>
                <a:cs typeface="Times New Roman" panose="02020603050405020304" pitchFamily="18" charset="0"/>
              </a:rPr>
              <a:t>Allouch</a:t>
            </a:r>
            <a:r>
              <a:rPr lang="en-IN" dirty="0">
                <a:latin typeface="Times New Roman" panose="02020603050405020304" pitchFamily="18" charset="0"/>
                <a:cs typeface="Times New Roman" panose="02020603050405020304" pitchFamily="18" charset="0"/>
              </a:rPr>
              <a:t>, Omar </a:t>
            </a:r>
            <a:r>
              <a:rPr lang="en-IN" dirty="0" err="1">
                <a:latin typeface="Times New Roman" panose="02020603050405020304" pitchFamily="18" charset="0"/>
                <a:cs typeface="Times New Roman" panose="02020603050405020304" pitchFamily="18" charset="0"/>
              </a:rPr>
              <a:t>Cheikhrouhou</a:t>
            </a:r>
            <a:r>
              <a:rPr lang="en-IN" dirty="0">
                <a:latin typeface="Times New Roman" panose="02020603050405020304" pitchFamily="18" charset="0"/>
                <a:cs typeface="Times New Roman" panose="02020603050405020304" pitchFamily="18" charset="0"/>
              </a:rPr>
              <a:t>, Anis </a:t>
            </a:r>
            <a:r>
              <a:rPr lang="en-IN" dirty="0" err="1">
                <a:latin typeface="Times New Roman" panose="02020603050405020304" pitchFamily="18" charset="0"/>
                <a:cs typeface="Times New Roman" panose="02020603050405020304" pitchFamily="18" charset="0"/>
              </a:rPr>
              <a:t>Koubaa</a:t>
            </a:r>
            <a:r>
              <a:rPr lang="en-IN" dirty="0">
                <a:latin typeface="Times New Roman" panose="02020603050405020304" pitchFamily="18" charset="0"/>
                <a:cs typeface="Times New Roman" panose="02020603050405020304" pitchFamily="18" charset="0"/>
              </a:rPr>
              <a:t>, Mohamed </a:t>
            </a:r>
            <a:r>
              <a:rPr lang="en-IN" dirty="0" err="1">
                <a:latin typeface="Times New Roman" panose="02020603050405020304" pitchFamily="18" charset="0"/>
                <a:cs typeface="Times New Roman" panose="02020603050405020304" pitchFamily="18" charset="0"/>
              </a:rPr>
              <a:t>Khalgui</a:t>
            </a:r>
            <a:r>
              <a:rPr lang="en-IN" dirty="0">
                <a:latin typeface="Times New Roman" panose="02020603050405020304" pitchFamily="18" charset="0"/>
                <a:cs typeface="Times New Roman" panose="02020603050405020304" pitchFamily="18" charset="0"/>
              </a:rPr>
              <a:t>, Tarek Abbes. Published in the year 2019. </a:t>
            </a:r>
          </a:p>
          <a:p>
            <a:pPr algn="just"/>
            <a:r>
              <a:rPr lang="en-IN" dirty="0">
                <a:latin typeface="Times New Roman" panose="02020603050405020304" pitchFamily="18" charset="0"/>
                <a:cs typeface="Times New Roman" panose="02020603050405020304" pitchFamily="18" charset="0"/>
              </a:rPr>
              <a:t>[3] “Energy-Efficient Cellular-Connected UAV Swarm Control Optimization” Yang Su, Hui Zhou, </a:t>
            </a:r>
            <a:r>
              <a:rPr lang="en-IN" dirty="0" err="1">
                <a:latin typeface="Times New Roman" panose="02020603050405020304" pitchFamily="18" charset="0"/>
                <a:cs typeface="Times New Roman" panose="02020603050405020304" pitchFamily="18" charset="0"/>
              </a:rPr>
              <a:t>Yansha</a:t>
            </a:r>
            <a:r>
              <a:rPr lang="en-IN" dirty="0">
                <a:latin typeface="Times New Roman" panose="02020603050405020304" pitchFamily="18" charset="0"/>
                <a:cs typeface="Times New Roman" panose="02020603050405020304" pitchFamily="18" charset="0"/>
              </a:rPr>
              <a:t> Deng and Mischa </a:t>
            </a:r>
            <a:r>
              <a:rPr lang="en-IN" dirty="0" err="1">
                <a:latin typeface="Times New Roman" panose="02020603050405020304" pitchFamily="18" charset="0"/>
                <a:cs typeface="Times New Roman" panose="02020603050405020304" pitchFamily="18" charset="0"/>
              </a:rPr>
              <a:t>Dohler</a:t>
            </a:r>
            <a:r>
              <a:rPr lang="en-IN" dirty="0">
                <a:latin typeface="Times New Roman" panose="02020603050405020304" pitchFamily="18" charset="0"/>
                <a:cs typeface="Times New Roman" panose="02020603050405020304" pitchFamily="18" charset="0"/>
              </a:rPr>
              <a:t>. Published in the year 2023. </a:t>
            </a:r>
          </a:p>
          <a:p>
            <a:pPr algn="just"/>
            <a:r>
              <a:rPr lang="en-IN" dirty="0">
                <a:latin typeface="Times New Roman" panose="02020603050405020304" pitchFamily="18" charset="0"/>
                <a:cs typeface="Times New Roman" panose="02020603050405020304" pitchFamily="18" charset="0"/>
              </a:rPr>
              <a:t>[4] “Security Analysis of the Drone Communication Protocol: Fuzzing the </a:t>
            </a:r>
            <a:r>
              <a:rPr lang="en-IN" dirty="0" err="1">
                <a:latin typeface="Times New Roman" panose="02020603050405020304" pitchFamily="18" charset="0"/>
                <a:cs typeface="Times New Roman" panose="02020603050405020304" pitchFamily="18" charset="0"/>
              </a:rPr>
              <a:t>MAVLink</a:t>
            </a:r>
            <a:r>
              <a:rPr lang="en-IN" dirty="0">
                <a:latin typeface="Times New Roman" panose="02020603050405020304" pitchFamily="18" charset="0"/>
                <a:cs typeface="Times New Roman" panose="02020603050405020304" pitchFamily="18" charset="0"/>
              </a:rPr>
              <a:t> protocol” Karel </a:t>
            </a:r>
            <a:r>
              <a:rPr lang="en-IN" dirty="0" err="1">
                <a:latin typeface="Times New Roman" panose="02020603050405020304" pitchFamily="18" charset="0"/>
                <a:cs typeface="Times New Roman" panose="02020603050405020304" pitchFamily="18" charset="0"/>
              </a:rPr>
              <a:t>Domin</a:t>
            </a:r>
            <a:r>
              <a:rPr lang="en-IN" dirty="0">
                <a:latin typeface="Times New Roman" panose="02020603050405020304" pitchFamily="18" charset="0"/>
                <a:cs typeface="Times New Roman" panose="02020603050405020304" pitchFamily="18" charset="0"/>
              </a:rPr>
              <a:t> Eduard Marin </a:t>
            </a:r>
            <a:r>
              <a:rPr lang="en-IN" dirty="0" err="1">
                <a:latin typeface="Times New Roman" panose="02020603050405020304" pitchFamily="18" charset="0"/>
                <a:cs typeface="Times New Roman" panose="02020603050405020304" pitchFamily="18" charset="0"/>
              </a:rPr>
              <a:t>Iraklis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Symeonidis</a:t>
            </a:r>
            <a:r>
              <a:rPr lang="en-IN" dirty="0">
                <a:latin typeface="Times New Roman" panose="02020603050405020304" pitchFamily="18" charset="0"/>
                <a:cs typeface="Times New Roman" panose="02020603050405020304" pitchFamily="18" charset="0"/>
              </a:rPr>
              <a:t> KU Leuven ESATCOSIC and </a:t>
            </a:r>
            <a:r>
              <a:rPr lang="en-IN" dirty="0" err="1">
                <a:latin typeface="Times New Roman" panose="02020603050405020304" pitchFamily="18" charset="0"/>
                <a:cs typeface="Times New Roman" panose="02020603050405020304" pitchFamily="18" charset="0"/>
              </a:rPr>
              <a:t>iMinds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Kasteelpark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Arenberg</a:t>
            </a:r>
            <a:r>
              <a:rPr lang="en-IN" dirty="0">
                <a:latin typeface="Times New Roman" panose="02020603050405020304" pitchFamily="18" charset="0"/>
                <a:cs typeface="Times New Roman" panose="02020603050405020304" pitchFamily="18" charset="0"/>
              </a:rPr>
              <a:t> 10, B-3001 Leuven-</a:t>
            </a:r>
            <a:r>
              <a:rPr lang="en-IN" dirty="0" err="1">
                <a:latin typeface="Times New Roman" panose="02020603050405020304" pitchFamily="18" charset="0"/>
                <a:cs typeface="Times New Roman" panose="02020603050405020304" pitchFamily="18" charset="0"/>
              </a:rPr>
              <a:t>Heverlee</a:t>
            </a:r>
            <a:r>
              <a:rPr lang="en-IN" dirty="0">
                <a:latin typeface="Times New Roman" panose="02020603050405020304" pitchFamily="18" charset="0"/>
                <a:cs typeface="Times New Roman" panose="02020603050405020304" pitchFamily="18" charset="0"/>
              </a:rPr>
              <a:t>, Belgium. Published in the year 2016. </a:t>
            </a: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592F-CD80-A0D7-B0E0-B71D88851EC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Reference</a:t>
            </a:r>
            <a:endParaRPr lang="en-IN" sz="4000" dirty="0"/>
          </a:p>
        </p:txBody>
      </p:sp>
      <p:sp>
        <p:nvSpPr>
          <p:cNvPr id="3" name="Content Placeholder 2">
            <a:extLst>
              <a:ext uri="{FF2B5EF4-FFF2-40B4-BE49-F238E27FC236}">
                <a16:creationId xmlns:a16="http://schemas.microsoft.com/office/drawing/2014/main" id="{FEC891CF-7E3B-AA91-A155-4A9663ABEEB3}"/>
              </a:ext>
            </a:extLst>
          </p:cNvPr>
          <p:cNvSpPr>
            <a:spLocks noGrp="1"/>
          </p:cNvSpPr>
          <p:nvPr>
            <p:ph idx="1"/>
          </p:nvPr>
        </p:nvSpPr>
        <p:spPr/>
        <p:txBody>
          <a:bodyPr>
            <a:normAutofit fontScale="85000" lnSpcReduction="20000"/>
          </a:bodyPr>
          <a:lstStyle/>
          <a:p>
            <a:pPr algn="just"/>
            <a:r>
              <a:rPr lang="en-IN" dirty="0">
                <a:latin typeface="Times New Roman" panose="02020603050405020304" pitchFamily="18" charset="0"/>
                <a:cs typeface="Times New Roman" panose="02020603050405020304" pitchFamily="18" charset="0"/>
              </a:rPr>
              <a:t>[5]” Drone Ground Control Station with Enhanced Safety Features” Syed </a:t>
            </a:r>
            <a:r>
              <a:rPr lang="en-IN" dirty="0" err="1">
                <a:latin typeface="Times New Roman" panose="02020603050405020304" pitchFamily="18" charset="0"/>
                <a:cs typeface="Times New Roman" panose="02020603050405020304" pitchFamily="18" charset="0"/>
              </a:rPr>
              <a:t>Razwanul</a:t>
            </a:r>
            <a:r>
              <a:rPr lang="en-IN" dirty="0">
                <a:latin typeface="Times New Roman" panose="02020603050405020304" pitchFamily="18" charset="0"/>
                <a:cs typeface="Times New Roman" panose="02020603050405020304" pitchFamily="18" charset="0"/>
              </a:rPr>
              <a:t> Haque, </a:t>
            </a:r>
            <a:r>
              <a:rPr lang="en-IN" dirty="0" err="1">
                <a:latin typeface="Times New Roman" panose="02020603050405020304" pitchFamily="18" charset="0"/>
                <a:cs typeface="Times New Roman" panose="02020603050405020304" pitchFamily="18" charset="0"/>
              </a:rPr>
              <a:t>Robi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Kormokar</a:t>
            </a:r>
            <a:r>
              <a:rPr lang="en-IN" dirty="0">
                <a:latin typeface="Times New Roman" panose="02020603050405020304" pitchFamily="18" charset="0"/>
                <a:cs typeface="Times New Roman" panose="02020603050405020304" pitchFamily="18" charset="0"/>
              </a:rPr>
              <a:t> Department of Electrical and Electronic Engineering Metropolitan University, Sylhet, Bangladesh. Published in the year 2017.</a:t>
            </a:r>
          </a:p>
          <a:p>
            <a:pPr algn="just"/>
            <a:r>
              <a:rPr lang="en-IN" dirty="0">
                <a:latin typeface="Times New Roman" panose="02020603050405020304" pitchFamily="18" charset="0"/>
                <a:cs typeface="Times New Roman" panose="02020603050405020304" pitchFamily="18" charset="0"/>
              </a:rPr>
              <a:t>[6] “ Design and Development of Ground Control System for Tethered UAV”, Xiao Liang; Shirou Zhao; </a:t>
            </a:r>
            <a:r>
              <a:rPr lang="en-IN" dirty="0" err="1">
                <a:latin typeface="Times New Roman" panose="02020603050405020304" pitchFamily="18" charset="0"/>
                <a:cs typeface="Times New Roman" panose="02020603050405020304" pitchFamily="18" charset="0"/>
              </a:rPr>
              <a:t>Guodong</a:t>
            </a:r>
            <a:r>
              <a:rPr lang="en-IN" dirty="0">
                <a:latin typeface="Times New Roman" panose="02020603050405020304" pitchFamily="18" charset="0"/>
                <a:cs typeface="Times New Roman" panose="02020603050405020304" pitchFamily="18" charset="0"/>
              </a:rPr>
              <a:t> Chen; </a:t>
            </a:r>
            <a:r>
              <a:rPr lang="en-IN" dirty="0" err="1">
                <a:latin typeface="Times New Roman" panose="02020603050405020304" pitchFamily="18" charset="0"/>
                <a:cs typeface="Times New Roman" panose="02020603050405020304" pitchFamily="18" charset="0"/>
              </a:rPr>
              <a:t>Guangbo</a:t>
            </a:r>
            <a:r>
              <a:rPr lang="en-IN" dirty="0">
                <a:latin typeface="Times New Roman" panose="02020603050405020304" pitchFamily="18" charset="0"/>
                <a:cs typeface="Times New Roman" panose="02020603050405020304" pitchFamily="18" charset="0"/>
              </a:rPr>
              <a:t> Tong; </a:t>
            </a:r>
            <a:r>
              <a:rPr lang="en-IN" dirty="0" err="1">
                <a:latin typeface="Times New Roman" panose="02020603050405020304" pitchFamily="18" charset="0"/>
                <a:cs typeface="Times New Roman" panose="02020603050405020304" pitchFamily="18" charset="0"/>
              </a:rPr>
              <a:t>Linping</a:t>
            </a:r>
            <a:r>
              <a:rPr lang="en-IN" dirty="0">
                <a:latin typeface="Times New Roman" panose="02020603050405020304" pitchFamily="18" charset="0"/>
                <a:cs typeface="Times New Roman" panose="02020603050405020304" pitchFamily="18" charset="0"/>
              </a:rPr>
              <a:t> Jiang; Wei Zhang. Published in the year 2019. </a:t>
            </a:r>
          </a:p>
          <a:p>
            <a:pPr algn="just"/>
            <a:r>
              <a:rPr lang="en-IN" dirty="0">
                <a:latin typeface="Times New Roman" panose="02020603050405020304" pitchFamily="18" charset="0"/>
                <a:cs typeface="Times New Roman" panose="02020603050405020304" pitchFamily="18" charset="0"/>
              </a:rPr>
              <a:t>[7] Daniel Perez Rodriguez, Ivan </a:t>
            </a:r>
            <a:r>
              <a:rPr lang="en-IN" dirty="0" err="1">
                <a:latin typeface="Times New Roman" panose="02020603050405020304" pitchFamily="18" charset="0"/>
                <a:cs typeface="Times New Roman" panose="02020603050405020304" pitchFamily="18" charset="0"/>
              </a:rPr>
              <a:t>Maza</a:t>
            </a:r>
            <a:r>
              <a:rPr lang="en-IN" dirty="0">
                <a:latin typeface="Times New Roman" panose="02020603050405020304" pitchFamily="18" charset="0"/>
                <a:cs typeface="Times New Roman" panose="02020603050405020304" pitchFamily="18" charset="0"/>
              </a:rPr>
              <a:t>, Fernando Caballero and David Scarlatti, "A Ground Control Station for a Multi-UAV Surveillance System", Journal of Intelligent and Robotic Systems, vol. 69, no. 1-4, pp. 119- 130. Published in the year of 2012.</a:t>
            </a:r>
          </a:p>
          <a:p>
            <a:pPr algn="just"/>
            <a:r>
              <a:rPr lang="en-IN" dirty="0">
                <a:latin typeface="Times New Roman" panose="02020603050405020304" pitchFamily="18" charset="0"/>
                <a:cs typeface="Times New Roman" panose="02020603050405020304" pitchFamily="18" charset="0"/>
              </a:rPr>
              <a:t>[8] </a:t>
            </a:r>
            <a:r>
              <a:rPr lang="en-IN" dirty="0" err="1">
                <a:latin typeface="Times New Roman" panose="02020603050405020304" pitchFamily="18" charset="0"/>
                <a:cs typeface="Times New Roman" panose="02020603050405020304" pitchFamily="18" charset="0"/>
              </a:rPr>
              <a:t>Zong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Qun</a:t>
            </a:r>
            <a:r>
              <a:rPr lang="en-IN" dirty="0">
                <a:latin typeface="Times New Roman" panose="02020603050405020304" pitchFamily="18" charset="0"/>
                <a:cs typeface="Times New Roman" panose="02020603050405020304" pitchFamily="18" charset="0"/>
              </a:rPr>
              <a:t>, Wang Dandan, Shao </a:t>
            </a:r>
            <a:r>
              <a:rPr lang="en-IN" dirty="0" err="1">
                <a:latin typeface="Times New Roman" panose="02020603050405020304" pitchFamily="18" charset="0"/>
                <a:cs typeface="Times New Roman" panose="02020603050405020304" pitchFamily="18" charset="0"/>
              </a:rPr>
              <a:t>Shikai</a:t>
            </a:r>
            <a:r>
              <a:rPr lang="en-IN" dirty="0">
                <a:latin typeface="Times New Roman" panose="02020603050405020304" pitchFamily="18" charset="0"/>
                <a:cs typeface="Times New Roman" panose="02020603050405020304" pitchFamily="18" charset="0"/>
              </a:rPr>
              <a:t>, Zhang </a:t>
            </a:r>
            <a:r>
              <a:rPr lang="en-IN" dirty="0" err="1">
                <a:latin typeface="Times New Roman" panose="02020603050405020304" pitchFamily="18" charset="0"/>
                <a:cs typeface="Times New Roman" panose="02020603050405020304" pitchFamily="18" charset="0"/>
              </a:rPr>
              <a:t>Boyuan</a:t>
            </a:r>
            <a:r>
              <a:rPr lang="en-IN" dirty="0">
                <a:latin typeface="Times New Roman" panose="02020603050405020304" pitchFamily="18" charset="0"/>
                <a:cs typeface="Times New Roman" panose="02020603050405020304" pitchFamily="18" charset="0"/>
              </a:rPr>
              <a:t> and HAN Yu, "Research status and development of </a:t>
            </a:r>
            <a:r>
              <a:rPr lang="en-IN" dirty="0" err="1">
                <a:latin typeface="Times New Roman" panose="02020603050405020304" pitchFamily="18" charset="0"/>
                <a:cs typeface="Times New Roman" panose="02020603050405020304" pitchFamily="18" charset="0"/>
              </a:rPr>
              <a:t>multiUAV</a:t>
            </a:r>
            <a:r>
              <a:rPr lang="en-IN" dirty="0">
                <a:latin typeface="Times New Roman" panose="02020603050405020304" pitchFamily="18" charset="0"/>
                <a:cs typeface="Times New Roman" panose="02020603050405020304" pitchFamily="18" charset="0"/>
              </a:rPr>
              <a:t> coordinated formation flight control", Harbin </a:t>
            </a:r>
            <a:r>
              <a:rPr lang="en-IN" dirty="0" err="1">
                <a:latin typeface="Times New Roman" panose="02020603050405020304" pitchFamily="18" charset="0"/>
                <a:cs typeface="Times New Roman" panose="02020603050405020304" pitchFamily="18" charset="0"/>
              </a:rPr>
              <a:t>Gongye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Daxue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Xuebao</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Joumal</a:t>
            </a:r>
            <a:r>
              <a:rPr lang="en-IN" dirty="0">
                <a:latin typeface="Times New Roman" panose="02020603050405020304" pitchFamily="18" charset="0"/>
                <a:cs typeface="Times New Roman" panose="02020603050405020304" pitchFamily="18" charset="0"/>
              </a:rPr>
              <a:t> of Harbin Institute of Technology, vol. 49, no. 3, pp. 1-14. Published in the year of2017</a:t>
            </a:r>
            <a:endParaRPr lang="en-IN" b="1" dirty="0">
              <a:latin typeface="Times New Roman" panose="02020603050405020304" pitchFamily="18" charset="0"/>
              <a:cs typeface="Times New Roman" panose="02020603050405020304" pitchFamily="18" charset="0"/>
            </a:endParaRPr>
          </a:p>
          <a:p>
            <a:endParaRPr lang="en-IN" dirty="0"/>
          </a:p>
        </p:txBody>
      </p:sp>
      <p:pic>
        <p:nvPicPr>
          <p:cNvPr id="4" name="image4.png">
            <a:extLst>
              <a:ext uri="{FF2B5EF4-FFF2-40B4-BE49-F238E27FC236}">
                <a16:creationId xmlns:a16="http://schemas.microsoft.com/office/drawing/2014/main" id="{71F9BA87-6786-4303-F18F-9E44D3BE204A}"/>
              </a:ext>
            </a:extLst>
          </p:cNvPr>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a:extLst>
              <a:ext uri="{FF2B5EF4-FFF2-40B4-BE49-F238E27FC236}">
                <a16:creationId xmlns:a16="http://schemas.microsoft.com/office/drawing/2014/main" id="{0B207F75-ADF3-BDFB-8B9D-EBBA84A6DD03}"/>
              </a:ext>
            </a:extLst>
          </p:cNvPr>
          <p:cNvPicPr>
            <a:picLocks noChangeAspect="1"/>
          </p:cNvPicPr>
          <p:nvPr/>
        </p:nvPicPr>
        <p:blipFill>
          <a:blip r:embed="rId3"/>
          <a:stretch>
            <a:fillRect/>
          </a:stretch>
        </p:blipFill>
        <p:spPr>
          <a:xfrm>
            <a:off x="3525210" y="6150467"/>
            <a:ext cx="1801199" cy="671035"/>
          </a:xfrm>
          <a:prstGeom prst="rect">
            <a:avLst/>
          </a:prstGeom>
        </p:spPr>
      </p:pic>
    </p:spTree>
    <p:extLst>
      <p:ext uri="{BB962C8B-B14F-4D97-AF65-F5344CB8AC3E}">
        <p14:creationId xmlns:p14="http://schemas.microsoft.com/office/powerpoint/2010/main" val="324628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Literature Review</a:t>
            </a:r>
            <a:endParaRPr lang="en-IN"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Drone Ground Control Station with Enhanced Safety Features,</a:t>
            </a:r>
            <a:r>
              <a:rPr lang="pl-PL" sz="2400" b="1" dirty="0">
                <a:latin typeface="Times New Roman" panose="02020603050405020304" pitchFamily="18" charset="0"/>
                <a:cs typeface="Times New Roman" panose="02020603050405020304" pitchFamily="18" charset="0"/>
              </a:rPr>
              <a:t>Syed </a:t>
            </a:r>
            <a:r>
              <a:rPr lang="en-IN" sz="2400" b="1" dirty="0">
                <a:latin typeface="Times New Roman" panose="02020603050405020304" pitchFamily="18" charset="0"/>
                <a:cs typeface="Times New Roman" panose="02020603050405020304" pitchFamily="18" charset="0"/>
              </a:rPr>
              <a:t>            </a:t>
            </a:r>
            <a:r>
              <a:rPr lang="pl-PL" sz="2400" b="1" dirty="0">
                <a:latin typeface="Times New Roman" panose="02020603050405020304" pitchFamily="18" charset="0"/>
                <a:cs typeface="Times New Roman" panose="02020603050405020304" pitchFamily="18" charset="0"/>
              </a:rPr>
              <a:t>Razwanul Haque, Robi Kormoka</a:t>
            </a:r>
            <a:r>
              <a:rPr lang="en-US" sz="2400" b="1" dirty="0">
                <a:latin typeface="Times New Roman" panose="02020603050405020304" pitchFamily="18" charset="0"/>
                <a:cs typeface="Times New Roman" panose="02020603050405020304" pitchFamily="18" charset="0"/>
              </a:rPr>
              <a:t>r,</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Akhlak</a:t>
            </a:r>
            <a:r>
              <a:rPr lang="en-IN" sz="2400" b="1" dirty="0">
                <a:latin typeface="Times New Roman" panose="02020603050405020304" pitchFamily="18" charset="0"/>
                <a:cs typeface="Times New Roman" panose="02020603050405020304" pitchFamily="18" charset="0"/>
              </a:rPr>
              <a:t> Uz Zaman.</a:t>
            </a:r>
          </a:p>
          <a:p>
            <a:pPr algn="just"/>
            <a:r>
              <a:rPr lang="en-US" sz="2400" dirty="0">
                <a:latin typeface="Times New Roman" panose="02020603050405020304" pitchFamily="18" charset="0"/>
                <a:cs typeface="Times New Roman" panose="02020603050405020304" pitchFamily="18" charset="0"/>
              </a:rPr>
              <a:t>‘Drone Ground Control Station’ is a system for controlling and monitoring Unmanned Aerial Vehicle (UAV) or Drone from any remote place. </a:t>
            </a:r>
          </a:p>
          <a:p>
            <a:pPr algn="just"/>
            <a:r>
              <a:rPr lang="en-US" sz="2400" dirty="0">
                <a:latin typeface="Times New Roman" panose="02020603050405020304" pitchFamily="18" charset="0"/>
                <a:cs typeface="Times New Roman" panose="02020603050405020304" pitchFamily="18" charset="0"/>
              </a:rPr>
              <a:t>In existing non</a:t>
            </a:r>
            <a:r>
              <a:rPr lang="en-IN"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military drone ground control stations, the software can only present the telemetry data and control parameters from drone, which do not ensure the safety of an on flight drone from crashing due to bad weather and other facts..</a:t>
            </a:r>
          </a:p>
          <a:p>
            <a:pPr algn="just"/>
            <a:r>
              <a:rPr lang="en-US" sz="2400" dirty="0">
                <a:latin typeface="Times New Roman" panose="02020603050405020304" pitchFamily="18" charset="0"/>
                <a:cs typeface="Times New Roman" panose="02020603050405020304" pitchFamily="18" charset="0"/>
              </a:rPr>
              <a:t> This paper is about a drone control station which incorporates a hardware system for establishing secured communication with drone and a software for presenting the telemetry data as well as the important weather parameters</a:t>
            </a:r>
            <a:endParaRPr lang="en-IN" sz="2400" b="1" dirty="0">
              <a:latin typeface="Times New Roman" panose="02020603050405020304" pitchFamily="18" charset="0"/>
              <a:cs typeface="Times New Roman" panose="02020603050405020304" pitchFamily="18" charset="0"/>
            </a:endParaRPr>
          </a:p>
          <a:p>
            <a:pPr algn="l"/>
            <a:endParaRPr lang="en-IN" b="1" dirty="0">
              <a:latin typeface="Times New Roman" panose="02020603050405020304" pitchFamily="18" charset="0"/>
              <a:cs typeface="Times New Roman" panose="02020603050405020304" pitchFamily="18" charset="0"/>
            </a:endParaRPr>
          </a:p>
        </p:txBody>
      </p:sp>
      <p:pic>
        <p:nvPicPr>
          <p:cNvPr id="4" name="image4.png"/>
          <p:cNvPicPr>
            <a:picLocks noChangeAspect="1"/>
          </p:cNvPicPr>
          <p:nvPr/>
        </p:nvPicPr>
        <p:blipFill>
          <a:blip r:embed="rId2" cstate="print"/>
          <a:stretch>
            <a:fillRect/>
          </a:stretch>
        </p:blipFill>
        <p:spPr>
          <a:xfrm>
            <a:off x="645742" y="615979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D33D-47A6-62A6-C37E-8BEC7054C38E}"/>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Literature Review</a:t>
            </a:r>
            <a:endParaRPr lang="en-IN" sz="4000" dirty="0"/>
          </a:p>
        </p:txBody>
      </p:sp>
      <p:sp>
        <p:nvSpPr>
          <p:cNvPr id="3" name="Content Placeholder 2">
            <a:extLst>
              <a:ext uri="{FF2B5EF4-FFF2-40B4-BE49-F238E27FC236}">
                <a16:creationId xmlns:a16="http://schemas.microsoft.com/office/drawing/2014/main" id="{5177F59A-40A9-B365-BFCB-16995D03B4B8}"/>
              </a:ext>
            </a:extLst>
          </p:cNvPr>
          <p:cNvSpPr>
            <a:spLocks noGrp="1"/>
          </p:cNvSpPr>
          <p:nvPr>
            <p:ph idx="1"/>
          </p:nvPr>
        </p:nvSpPr>
        <p:spPr>
          <a:xfrm>
            <a:off x="584718" y="1799129"/>
            <a:ext cx="10515600" cy="4351338"/>
          </a:xfrm>
        </p:spPr>
        <p:txBody>
          <a:bodyPr>
            <a:normAutofit fontScale="92500" lnSpcReduction="10000"/>
          </a:bodyPr>
          <a:lstStyle/>
          <a:p>
            <a:pPr marL="0" indent="0">
              <a:buNone/>
            </a:pPr>
            <a:r>
              <a:rPr lang="en-US" sz="2600" b="1" dirty="0">
                <a:latin typeface="Times New Roman" panose="02020603050405020304" pitchFamily="18" charset="0"/>
                <a:cs typeface="Times New Roman" panose="02020603050405020304" pitchFamily="18" charset="0"/>
              </a:rPr>
              <a:t>Small Satellite Ground Station in Pilsen – Experiences with VZLUSAT-1                    Commanding and Future Modifications Toward Open Reference Ground Station Solution.</a:t>
            </a:r>
          </a:p>
          <a:p>
            <a:r>
              <a:rPr lang="en-US" sz="2600" dirty="0">
                <a:latin typeface="Times New Roman" panose="02020603050405020304" pitchFamily="18" charset="0"/>
                <a:cs typeface="Times New Roman" panose="02020603050405020304" pitchFamily="18" charset="0"/>
              </a:rPr>
              <a:t>Conventional solution of the ground station for CubeSat commanding during low Earth orbit mission is based on radio amateur equipment and could be implemented quickly and with low cost.</a:t>
            </a:r>
          </a:p>
          <a:p>
            <a:r>
              <a:rPr lang="en-US" sz="2600" dirty="0">
                <a:latin typeface="Times New Roman" panose="02020603050405020304" pitchFamily="18" charset="0"/>
                <a:cs typeface="Times New Roman" panose="02020603050405020304" pitchFamily="18" charset="0"/>
              </a:rPr>
              <a:t>In this paper several practical experiences with radio commanding of CubeSat class satellite are described, especially limitations of conventional solutions of the ground station and several aspects of collective launch of small satellites. </a:t>
            </a:r>
          </a:p>
          <a:p>
            <a:r>
              <a:rPr lang="en-US" sz="2600" dirty="0">
                <a:latin typeface="Times New Roman" panose="02020603050405020304" pitchFamily="18" charset="0"/>
                <a:cs typeface="Times New Roman" panose="02020603050405020304" pitchFamily="18" charset="0"/>
              </a:rPr>
              <a:t>usable for different satellites and with the capability of linking into the network of cooperated ground stations, while keeping low cost and usage of currently common equipment like software defined radio.</a:t>
            </a:r>
            <a:endParaRPr lang="en-US" sz="2600" b="1" dirty="0">
              <a:latin typeface="Times New Roman" panose="02020603050405020304" pitchFamily="18" charset="0"/>
              <a:cs typeface="Times New Roman" panose="02020603050405020304" pitchFamily="18" charset="0"/>
            </a:endParaRPr>
          </a:p>
          <a:p>
            <a:endParaRPr lang="en-IN" dirty="0"/>
          </a:p>
        </p:txBody>
      </p:sp>
      <p:pic>
        <p:nvPicPr>
          <p:cNvPr id="4" name="image4.png">
            <a:extLst>
              <a:ext uri="{FF2B5EF4-FFF2-40B4-BE49-F238E27FC236}">
                <a16:creationId xmlns:a16="http://schemas.microsoft.com/office/drawing/2014/main" id="{EE189CF4-13AF-940F-0195-C5B5C16D4709}"/>
              </a:ext>
            </a:extLst>
          </p:cNvPr>
          <p:cNvPicPr>
            <a:picLocks noChangeAspect="1"/>
          </p:cNvPicPr>
          <p:nvPr/>
        </p:nvPicPr>
        <p:blipFill>
          <a:blip r:embed="rId2" cstate="print"/>
          <a:stretch>
            <a:fillRect/>
          </a:stretch>
        </p:blipFill>
        <p:spPr>
          <a:xfrm>
            <a:off x="668693" y="6136687"/>
            <a:ext cx="2616551" cy="684815"/>
          </a:xfrm>
          <a:prstGeom prst="rect">
            <a:avLst/>
          </a:prstGeom>
        </p:spPr>
      </p:pic>
      <p:pic>
        <p:nvPicPr>
          <p:cNvPr id="5" name="Picture 4">
            <a:extLst>
              <a:ext uri="{FF2B5EF4-FFF2-40B4-BE49-F238E27FC236}">
                <a16:creationId xmlns:a16="http://schemas.microsoft.com/office/drawing/2014/main" id="{928E0E17-510B-9835-E951-29B31851179E}"/>
              </a:ext>
            </a:extLst>
          </p:cNvPr>
          <p:cNvPicPr>
            <a:picLocks noChangeAspect="1"/>
          </p:cNvPicPr>
          <p:nvPr/>
        </p:nvPicPr>
        <p:blipFill>
          <a:blip r:embed="rId3"/>
          <a:stretch>
            <a:fillRect/>
          </a:stretch>
        </p:blipFill>
        <p:spPr>
          <a:xfrm>
            <a:off x="3525210" y="6150467"/>
            <a:ext cx="1801199" cy="671035"/>
          </a:xfrm>
          <a:prstGeom prst="rect">
            <a:avLst/>
          </a:prstGeom>
        </p:spPr>
      </p:pic>
    </p:spTree>
    <p:extLst>
      <p:ext uri="{BB962C8B-B14F-4D97-AF65-F5344CB8AC3E}">
        <p14:creationId xmlns:p14="http://schemas.microsoft.com/office/powerpoint/2010/main" val="182325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31580-F94D-B04D-4A70-A9FF84F760F4}"/>
              </a:ext>
            </a:extLst>
          </p:cNvPr>
          <p:cNvSpPr>
            <a:spLocks noGrp="1"/>
          </p:cNvSpPr>
          <p:nvPr>
            <p:ph type="title"/>
          </p:nvPr>
        </p:nvSpPr>
        <p:spPr>
          <a:xfrm>
            <a:off x="679580" y="43977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Literature Review</a:t>
            </a:r>
            <a:endParaRPr lang="en-IN" sz="4000" dirty="0"/>
          </a:p>
        </p:txBody>
      </p:sp>
      <p:sp>
        <p:nvSpPr>
          <p:cNvPr id="3" name="Content Placeholder 2">
            <a:extLst>
              <a:ext uri="{FF2B5EF4-FFF2-40B4-BE49-F238E27FC236}">
                <a16:creationId xmlns:a16="http://schemas.microsoft.com/office/drawing/2014/main" id="{500A08CE-4797-581E-E62C-62C010B859F4}"/>
              </a:ext>
            </a:extLst>
          </p:cNvPr>
          <p:cNvSpPr>
            <a:spLocks noGrp="1"/>
          </p:cNvSpPr>
          <p:nvPr>
            <p:ph idx="1"/>
          </p:nvPr>
        </p:nvSpPr>
        <p:spPr>
          <a:xfrm>
            <a:off x="829888" y="1961276"/>
            <a:ext cx="10515600" cy="4351338"/>
          </a:xfrm>
        </p:spPr>
        <p:txBody>
          <a:bodyPr>
            <a:normAutofit fontScale="25000" lnSpcReduction="20000"/>
          </a:bodyPr>
          <a:lstStyle/>
          <a:p>
            <a:pPr marL="0" indent="0">
              <a:buNone/>
            </a:pPr>
            <a:r>
              <a:rPr lang="en-IN" sz="9600" b="1" dirty="0">
                <a:latin typeface="Times New Roman" panose="02020603050405020304" pitchFamily="18" charset="0"/>
                <a:cs typeface="Times New Roman" panose="02020603050405020304" pitchFamily="18" charset="0"/>
              </a:rPr>
              <a:t>Design and development of ground station for UAV/UGV heterogeneous      collaborative system, Xiao </a:t>
            </a:r>
            <a:r>
              <a:rPr lang="en-IN" sz="9600" b="1" dirty="0" err="1">
                <a:latin typeface="Times New Roman" panose="02020603050405020304" pitchFamily="18" charset="0"/>
                <a:cs typeface="Times New Roman" panose="02020603050405020304" pitchFamily="18" charset="0"/>
              </a:rPr>
              <a:t>Liang,Shirou</a:t>
            </a:r>
            <a:r>
              <a:rPr lang="en-IN" sz="9600" b="1" dirty="0">
                <a:latin typeface="Times New Roman" panose="02020603050405020304" pitchFamily="18" charset="0"/>
                <a:cs typeface="Times New Roman" panose="02020603050405020304" pitchFamily="18" charset="0"/>
              </a:rPr>
              <a:t> Zhao , </a:t>
            </a:r>
            <a:r>
              <a:rPr lang="en-IN" sz="9600" b="1" dirty="0" err="1">
                <a:latin typeface="Times New Roman" panose="02020603050405020304" pitchFamily="18" charset="0"/>
                <a:cs typeface="Times New Roman" panose="02020603050405020304" pitchFamily="18" charset="0"/>
              </a:rPr>
              <a:t>Guodong</a:t>
            </a:r>
            <a:r>
              <a:rPr lang="en-IN" sz="9600" b="1" dirty="0">
                <a:latin typeface="Times New Roman" panose="02020603050405020304" pitchFamily="18" charset="0"/>
                <a:cs typeface="Times New Roman" panose="02020603050405020304" pitchFamily="18" charset="0"/>
              </a:rPr>
              <a:t> Chen b , </a:t>
            </a:r>
            <a:r>
              <a:rPr lang="en-IN" sz="9600" b="1" dirty="0" err="1">
                <a:latin typeface="Times New Roman" panose="02020603050405020304" pitchFamily="18" charset="0"/>
                <a:cs typeface="Times New Roman" panose="02020603050405020304" pitchFamily="18" charset="0"/>
              </a:rPr>
              <a:t>Guanglei</a:t>
            </a:r>
            <a:r>
              <a:rPr lang="en-IN" sz="9600" b="1" dirty="0">
                <a:latin typeface="Times New Roman" panose="02020603050405020304" pitchFamily="18" charset="0"/>
                <a:cs typeface="Times New Roman" panose="02020603050405020304" pitchFamily="18" charset="0"/>
              </a:rPr>
              <a:t> Meng , Yu Wang.</a:t>
            </a:r>
          </a:p>
          <a:p>
            <a:r>
              <a:rPr lang="en-US" sz="9600" dirty="0">
                <a:latin typeface="Times New Roman" panose="02020603050405020304" pitchFamily="18" charset="0"/>
                <a:cs typeface="Times New Roman" panose="02020603050405020304" pitchFamily="18" charset="0"/>
              </a:rPr>
              <a:t>This paper designs and establishes a ground station for UAV/UGV heterogeneous collaborative system. According to the functional requirements of UAV/UGV heterogeneous collaborative system.</a:t>
            </a:r>
          </a:p>
          <a:p>
            <a:r>
              <a:rPr lang="en-US" sz="9600" dirty="0">
                <a:latin typeface="Times New Roman" panose="02020603050405020304" pitchFamily="18" charset="0"/>
                <a:cs typeface="Times New Roman" panose="02020603050405020304" pitchFamily="18" charset="0"/>
              </a:rPr>
              <a:t>The serial communication based on multi-thread improves the efficiency of ground station when receiving, processing, and sending data.</a:t>
            </a:r>
          </a:p>
          <a:p>
            <a:r>
              <a:rPr lang="en-US" sz="9600" dirty="0">
                <a:latin typeface="Times New Roman" panose="02020603050405020304" pitchFamily="18" charset="0"/>
                <a:cs typeface="Times New Roman" panose="02020603050405020304" pitchFamily="18" charset="0"/>
              </a:rPr>
              <a:t> In the experiments of collaborative tracking, the improved ECO algorithm can balance the accuracy and real-time performance when tracking. </a:t>
            </a:r>
          </a:p>
          <a:p>
            <a:r>
              <a:rPr lang="en-US" sz="9600" dirty="0">
                <a:latin typeface="Times New Roman" panose="02020603050405020304" pitchFamily="18" charset="0"/>
                <a:cs typeface="Times New Roman" panose="02020603050405020304" pitchFamily="18" charset="0"/>
              </a:rPr>
              <a:t> In digital map module, the improved ant colony algorithm can find an optimal path based on pre-processed digital map.</a:t>
            </a:r>
          </a:p>
          <a:p>
            <a:pPr marL="0" indent="0">
              <a:buNone/>
            </a:pPr>
            <a:endParaRPr lang="en-US" sz="5100" dirty="0">
              <a:latin typeface="Times New Roman" panose="02020603050405020304" pitchFamily="18" charset="0"/>
              <a:cs typeface="Times New Roman" panose="02020603050405020304" pitchFamily="18" charset="0"/>
            </a:endParaRPr>
          </a:p>
          <a:p>
            <a:endParaRPr lang="en-US" sz="5100" dirty="0">
              <a:latin typeface="Times New Roman" panose="02020603050405020304" pitchFamily="18" charset="0"/>
              <a:cs typeface="Times New Roman" panose="02020603050405020304" pitchFamily="18" charset="0"/>
            </a:endParaRPr>
          </a:p>
          <a:p>
            <a:pPr marL="0" indent="0" algn="just">
              <a:buNone/>
            </a:pPr>
            <a:r>
              <a:rPr lang="en-US" sz="3800" dirty="0">
                <a:latin typeface="Times New Roman" panose="02020603050405020304" pitchFamily="18" charset="0"/>
                <a:cs typeface="Times New Roman" panose="02020603050405020304" pitchFamily="18" charset="0"/>
              </a:rPr>
              <a:t>  </a:t>
            </a:r>
          </a:p>
          <a:p>
            <a:endParaRPr lang="en-IN" dirty="0"/>
          </a:p>
        </p:txBody>
      </p:sp>
      <p:pic>
        <p:nvPicPr>
          <p:cNvPr id="4" name="image4.png">
            <a:extLst>
              <a:ext uri="{FF2B5EF4-FFF2-40B4-BE49-F238E27FC236}">
                <a16:creationId xmlns:a16="http://schemas.microsoft.com/office/drawing/2014/main" id="{0B444682-E07B-2899-A380-B32C17E32739}"/>
              </a:ext>
            </a:extLst>
          </p:cNvPr>
          <p:cNvPicPr>
            <a:picLocks noChangeAspect="1"/>
          </p:cNvPicPr>
          <p:nvPr/>
        </p:nvPicPr>
        <p:blipFill>
          <a:blip r:embed="rId2" cstate="print"/>
          <a:stretch>
            <a:fillRect/>
          </a:stretch>
        </p:blipFill>
        <p:spPr>
          <a:xfrm>
            <a:off x="794120" y="6128827"/>
            <a:ext cx="2616551" cy="684815"/>
          </a:xfrm>
          <a:prstGeom prst="rect">
            <a:avLst/>
          </a:prstGeom>
        </p:spPr>
      </p:pic>
      <p:pic>
        <p:nvPicPr>
          <p:cNvPr id="5" name="Picture 4">
            <a:extLst>
              <a:ext uri="{FF2B5EF4-FFF2-40B4-BE49-F238E27FC236}">
                <a16:creationId xmlns:a16="http://schemas.microsoft.com/office/drawing/2014/main" id="{D5ABBED3-8C1D-FDF5-5D10-324D6BDB5BB5}"/>
              </a:ext>
            </a:extLst>
          </p:cNvPr>
          <p:cNvPicPr>
            <a:picLocks noChangeAspect="1"/>
          </p:cNvPicPr>
          <p:nvPr/>
        </p:nvPicPr>
        <p:blipFill>
          <a:blip r:embed="rId3"/>
          <a:stretch>
            <a:fillRect/>
          </a:stretch>
        </p:blipFill>
        <p:spPr>
          <a:xfrm>
            <a:off x="3525210" y="6150467"/>
            <a:ext cx="1801199" cy="671035"/>
          </a:xfrm>
          <a:prstGeom prst="rect">
            <a:avLst/>
          </a:prstGeom>
        </p:spPr>
      </p:pic>
    </p:spTree>
    <p:extLst>
      <p:ext uri="{BB962C8B-B14F-4D97-AF65-F5344CB8AC3E}">
        <p14:creationId xmlns:p14="http://schemas.microsoft.com/office/powerpoint/2010/main" val="221624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B195-4E2C-7FB5-FFAA-79EEF863EDC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Literature Review</a:t>
            </a:r>
            <a:endParaRPr lang="en-IN" sz="4000" dirty="0"/>
          </a:p>
        </p:txBody>
      </p:sp>
      <p:sp>
        <p:nvSpPr>
          <p:cNvPr id="3" name="Content Placeholder 2">
            <a:extLst>
              <a:ext uri="{FF2B5EF4-FFF2-40B4-BE49-F238E27FC236}">
                <a16:creationId xmlns:a16="http://schemas.microsoft.com/office/drawing/2014/main" id="{12CF1D1B-A628-19B5-A7D5-D75AD0837D9A}"/>
              </a:ext>
            </a:extLst>
          </p:cNvPr>
          <p:cNvSpPr>
            <a:spLocks noGrp="1"/>
          </p:cNvSpPr>
          <p:nvPr>
            <p:ph idx="1"/>
          </p:nvPr>
        </p:nvSpPr>
        <p:spPr/>
        <p:txBody>
          <a:bodyPr>
            <a:normAutofit lnSpcReduction="10000"/>
          </a:bodyPr>
          <a:lstStyle/>
          <a:p>
            <a:pPr marL="0" indent="0">
              <a:buNone/>
            </a:pPr>
            <a:r>
              <a:rPr lang="en-IN" sz="2400" b="1" dirty="0">
                <a:latin typeface="Times New Roman" panose="02020603050405020304" pitchFamily="18" charset="0"/>
                <a:cs typeface="Times New Roman" panose="02020603050405020304" pitchFamily="18" charset="0"/>
              </a:rPr>
              <a:t>An optimal location strategy for multiple drone base stations in massive MIMO. Manuel Eugenio </a:t>
            </a:r>
            <a:r>
              <a:rPr lang="en-IN" sz="2400" b="1" dirty="0" err="1">
                <a:latin typeface="Times New Roman" panose="02020603050405020304" pitchFamily="18" charset="0"/>
                <a:cs typeface="Times New Roman" panose="02020603050405020304" pitchFamily="18" charset="0"/>
              </a:rPr>
              <a:t>Morocho-Cayamcelaa,Wansu</a:t>
            </a:r>
            <a:r>
              <a:rPr lang="en-IN" sz="2400" b="1" dirty="0">
                <a:latin typeface="Times New Roman" panose="02020603050405020304" pitchFamily="18" charset="0"/>
                <a:cs typeface="Times New Roman" panose="02020603050405020304" pitchFamily="18" charset="0"/>
              </a:rPr>
              <a:t> Limb , Martin Maier.</a:t>
            </a:r>
          </a:p>
          <a:p>
            <a:r>
              <a:rPr lang="en-US" sz="2400" dirty="0">
                <a:latin typeface="Times New Roman" panose="02020603050405020304" pitchFamily="18" charset="0"/>
                <a:cs typeface="Times New Roman" panose="02020603050405020304" pitchFamily="18" charset="0"/>
              </a:rPr>
              <a:t>In this paper they proposed an alternative cost function that minimizes the received signal strength instead of the conventional metric distance.</a:t>
            </a:r>
          </a:p>
          <a:p>
            <a:r>
              <a:rPr lang="en-US" sz="2400" dirty="0">
                <a:latin typeface="Times New Roman" panose="02020603050405020304" pitchFamily="18" charset="0"/>
                <a:cs typeface="Times New Roman" panose="02020603050405020304" pitchFamily="18" charset="0"/>
              </a:rPr>
              <a:t>The concept of drone base stations (DBSs) has been applied to reduce the distance of the wireless link between a macro base station and its active users under diverse scenarios in military communications, smart industries, and high-density networks, and to provide service in topologies with damaged infrastructure.</a:t>
            </a:r>
          </a:p>
          <a:p>
            <a:r>
              <a:rPr lang="en-US" sz="2400" dirty="0">
                <a:latin typeface="Times New Roman" panose="02020603050405020304" pitchFamily="18" charset="0"/>
                <a:cs typeface="Times New Roman" panose="02020603050405020304" pitchFamily="18" charset="0"/>
              </a:rPr>
              <a:t>The optimal positioning of multiple DBSs in a multiple-input multiple-output wireless network setting. We present a low-complexity machine learning-based algorithm to optimize the location of the DBSs by minimizing the collective wireless received signal strength experienced by the active terminals.</a:t>
            </a:r>
            <a:endParaRPr lang="en-IN" sz="2400" b="1" dirty="0">
              <a:latin typeface="Times New Roman" panose="02020603050405020304" pitchFamily="18" charset="0"/>
              <a:cs typeface="Times New Roman" panose="02020603050405020304" pitchFamily="18" charset="0"/>
            </a:endParaRPr>
          </a:p>
        </p:txBody>
      </p:sp>
      <p:pic>
        <p:nvPicPr>
          <p:cNvPr id="4" name="image4.png">
            <a:extLst>
              <a:ext uri="{FF2B5EF4-FFF2-40B4-BE49-F238E27FC236}">
                <a16:creationId xmlns:a16="http://schemas.microsoft.com/office/drawing/2014/main" id="{1A44F74C-D822-9441-2ABF-E500DEAAD96A}"/>
              </a:ext>
            </a:extLst>
          </p:cNvPr>
          <p:cNvPicPr>
            <a:picLocks noChangeAspect="1"/>
          </p:cNvPicPr>
          <p:nvPr/>
        </p:nvPicPr>
        <p:blipFill>
          <a:blip r:embed="rId2" cstate="print"/>
          <a:stretch>
            <a:fillRect/>
          </a:stretch>
        </p:blipFill>
        <p:spPr>
          <a:xfrm>
            <a:off x="692395" y="6136687"/>
            <a:ext cx="2616551" cy="684815"/>
          </a:xfrm>
          <a:prstGeom prst="rect">
            <a:avLst/>
          </a:prstGeom>
        </p:spPr>
      </p:pic>
      <p:pic>
        <p:nvPicPr>
          <p:cNvPr id="5" name="Picture 4">
            <a:extLst>
              <a:ext uri="{FF2B5EF4-FFF2-40B4-BE49-F238E27FC236}">
                <a16:creationId xmlns:a16="http://schemas.microsoft.com/office/drawing/2014/main" id="{F5C3E943-5A8C-CE9D-D1FD-788A68F8F979}"/>
              </a:ext>
            </a:extLst>
          </p:cNvPr>
          <p:cNvPicPr>
            <a:picLocks noChangeAspect="1"/>
          </p:cNvPicPr>
          <p:nvPr/>
        </p:nvPicPr>
        <p:blipFill>
          <a:blip r:embed="rId3"/>
          <a:stretch>
            <a:fillRect/>
          </a:stretch>
        </p:blipFill>
        <p:spPr>
          <a:xfrm>
            <a:off x="3525210" y="6150467"/>
            <a:ext cx="1801199" cy="671035"/>
          </a:xfrm>
          <a:prstGeom prst="rect">
            <a:avLst/>
          </a:prstGeom>
        </p:spPr>
      </p:pic>
    </p:spTree>
    <p:extLst>
      <p:ext uri="{BB962C8B-B14F-4D97-AF65-F5344CB8AC3E}">
        <p14:creationId xmlns:p14="http://schemas.microsoft.com/office/powerpoint/2010/main" val="196534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4748-1189-2482-4283-7D8F98CFBFFD}"/>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a:extLst>
              <a:ext uri="{FF2B5EF4-FFF2-40B4-BE49-F238E27FC236}">
                <a16:creationId xmlns:a16="http://schemas.microsoft.com/office/drawing/2014/main" id="{1622A453-68D0-D2D4-72DD-7B6BECFDFE63}"/>
              </a:ext>
            </a:extLst>
          </p:cNvPr>
          <p:cNvSpPr>
            <a:spLocks noGrp="1"/>
          </p:cNvSpPr>
          <p:nvPr>
            <p:ph idx="1"/>
          </p:nvPr>
        </p:nvSpPr>
        <p:spPr>
          <a:xfrm>
            <a:off x="789992" y="1690688"/>
            <a:ext cx="10515600" cy="4351338"/>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MAVSec</a:t>
            </a:r>
            <a:r>
              <a:rPr lang="en-US" sz="2400" b="1" dirty="0">
                <a:latin typeface="Times New Roman" panose="02020603050405020304" pitchFamily="18" charset="0"/>
                <a:cs typeface="Times New Roman" panose="02020603050405020304" pitchFamily="18" charset="0"/>
              </a:rPr>
              <a:t>: Securing the </a:t>
            </a:r>
            <a:r>
              <a:rPr lang="en-US" sz="2400" b="1" dirty="0" err="1">
                <a:latin typeface="Times New Roman" panose="02020603050405020304" pitchFamily="18" charset="0"/>
                <a:cs typeface="Times New Roman" panose="02020603050405020304" pitchFamily="18" charset="0"/>
              </a:rPr>
              <a:t>MAVLink</a:t>
            </a:r>
            <a:r>
              <a:rPr lang="en-US" sz="2400" b="1" dirty="0">
                <a:latin typeface="Times New Roman" panose="02020603050405020304" pitchFamily="18" charset="0"/>
                <a:cs typeface="Times New Roman" panose="02020603050405020304" pitchFamily="18" charset="0"/>
              </a:rPr>
              <a:t> Protocol for </a:t>
            </a:r>
            <a:r>
              <a:rPr lang="en-US" sz="2400" b="1" dirty="0" err="1">
                <a:latin typeface="Times New Roman" panose="02020603050405020304" pitchFamily="18" charset="0"/>
                <a:cs typeface="Times New Roman" panose="02020603050405020304" pitchFamily="18" charset="0"/>
              </a:rPr>
              <a:t>Ardupilot</a:t>
            </a:r>
            <a:r>
              <a:rPr lang="en-US" sz="2400" b="1" dirty="0">
                <a:latin typeface="Times New Roman" panose="02020603050405020304" pitchFamily="18" charset="0"/>
                <a:cs typeface="Times New Roman" panose="02020603050405020304" pitchFamily="18" charset="0"/>
              </a:rPr>
              <a:t>/PX4 Unmanned           Aerial Systems Azza </a:t>
            </a:r>
            <a:r>
              <a:rPr lang="en-US" sz="2400" b="1" dirty="0" err="1">
                <a:latin typeface="Times New Roman" panose="02020603050405020304" pitchFamily="18" charset="0"/>
                <a:cs typeface="Times New Roman" panose="02020603050405020304" pitchFamily="18" charset="0"/>
              </a:rPr>
              <a:t>Allouch</a:t>
            </a:r>
            <a:r>
              <a:rPr lang="en-US" sz="2400" b="1" dirty="0">
                <a:latin typeface="Times New Roman" panose="02020603050405020304" pitchFamily="18" charset="0"/>
                <a:cs typeface="Times New Roman" panose="02020603050405020304" pitchFamily="18" charset="0"/>
              </a:rPr>
              <a:t>, Omar </a:t>
            </a:r>
            <a:r>
              <a:rPr lang="en-US" sz="2400" b="1" dirty="0" err="1">
                <a:latin typeface="Times New Roman" panose="02020603050405020304" pitchFamily="18" charset="0"/>
                <a:cs typeface="Times New Roman" panose="02020603050405020304" pitchFamily="18" charset="0"/>
              </a:rPr>
              <a:t>Cheikhrouhou</a:t>
            </a:r>
            <a:r>
              <a:rPr lang="en-US" sz="2400" b="1" dirty="0">
                <a:latin typeface="Times New Roman" panose="02020603050405020304" pitchFamily="18" charset="0"/>
                <a:cs typeface="Times New Roman" panose="02020603050405020304" pitchFamily="18" charset="0"/>
              </a:rPr>
              <a:t>, Anis </a:t>
            </a:r>
            <a:r>
              <a:rPr lang="en-US" sz="2400" b="1" dirty="0" err="1">
                <a:latin typeface="Times New Roman" panose="02020603050405020304" pitchFamily="18" charset="0"/>
                <a:cs typeface="Times New Roman" panose="02020603050405020304" pitchFamily="18" charset="0"/>
              </a:rPr>
              <a:t>Koubaa</a:t>
            </a:r>
            <a:r>
              <a:rPr lang="en-US" sz="2400" b="1" dirty="0">
                <a:latin typeface="Times New Roman" panose="02020603050405020304" pitchFamily="18" charset="0"/>
                <a:cs typeface="Times New Roman" panose="02020603050405020304" pitchFamily="18" charset="0"/>
              </a:rPr>
              <a:t>, Mohamed </a:t>
            </a:r>
            <a:r>
              <a:rPr lang="en-US" sz="2400" b="1" dirty="0" err="1">
                <a:latin typeface="Times New Roman" panose="02020603050405020304" pitchFamily="18" charset="0"/>
                <a:cs typeface="Times New Roman" panose="02020603050405020304" pitchFamily="18" charset="0"/>
              </a:rPr>
              <a:t>Khalgui</a:t>
            </a:r>
            <a:r>
              <a:rPr lang="en-US" sz="2400" b="1" dirty="0">
                <a:latin typeface="Times New Roman" panose="02020603050405020304" pitchFamily="18" charset="0"/>
                <a:cs typeface="Times New Roman" panose="02020603050405020304" pitchFamily="18" charset="0"/>
              </a:rPr>
              <a:t>, Tarek Abbes.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a:t>
            </a:r>
            <a:r>
              <a:rPr lang="en-US" sz="2400" dirty="0" err="1">
                <a:latin typeface="Times New Roman" panose="02020603050405020304" pitchFamily="18" charset="0"/>
                <a:cs typeface="Times New Roman" panose="02020603050405020304" pitchFamily="18" charset="0"/>
              </a:rPr>
              <a:t>MAVLink</a:t>
            </a:r>
            <a:r>
              <a:rPr lang="en-US" sz="2400" dirty="0">
                <a:latin typeface="Times New Roman" panose="02020603050405020304" pitchFamily="18" charset="0"/>
                <a:cs typeface="Times New Roman" panose="02020603050405020304" pitchFamily="18" charset="0"/>
              </a:rPr>
              <a:t> is a lightweight communication protocol between Unmanned Aerial Vehicles (UAVs) and ground control stations (GCSs). It defines a set of bi-directional messages exchanged between a UAV (aka drone) and a ground station.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MAVLink</a:t>
            </a:r>
            <a:r>
              <a:rPr lang="en-US" sz="2400" dirty="0">
                <a:latin typeface="Times New Roman" panose="02020603050405020304" pitchFamily="18" charset="0"/>
                <a:cs typeface="Times New Roman" panose="02020603050405020304" pitchFamily="18" charset="0"/>
              </a:rPr>
              <a:t> can guarantee its messages confidentiality, without affecting its performance, while occupying less memory and CPU consumption, thus, preserving memory and saving the battery for the resource-constrained drone.  </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4" name="image4.png">
            <a:extLst>
              <a:ext uri="{FF2B5EF4-FFF2-40B4-BE49-F238E27FC236}">
                <a16:creationId xmlns:a16="http://schemas.microsoft.com/office/drawing/2014/main" id="{90D4B301-4008-8771-D26D-ECF8715BE468}"/>
              </a:ext>
            </a:extLst>
          </p:cNvPr>
          <p:cNvPicPr>
            <a:picLocks noChangeAspect="1"/>
          </p:cNvPicPr>
          <p:nvPr/>
        </p:nvPicPr>
        <p:blipFill>
          <a:blip r:embed="rId2" cstate="print"/>
          <a:stretch>
            <a:fillRect/>
          </a:stretch>
        </p:blipFill>
        <p:spPr>
          <a:xfrm>
            <a:off x="683064" y="6085152"/>
            <a:ext cx="2616551" cy="684815"/>
          </a:xfrm>
          <a:prstGeom prst="rect">
            <a:avLst/>
          </a:prstGeom>
        </p:spPr>
      </p:pic>
      <p:pic>
        <p:nvPicPr>
          <p:cNvPr id="5" name="Picture 4">
            <a:extLst>
              <a:ext uri="{FF2B5EF4-FFF2-40B4-BE49-F238E27FC236}">
                <a16:creationId xmlns:a16="http://schemas.microsoft.com/office/drawing/2014/main" id="{2E6F9579-B872-FB98-F2AC-782840780032}"/>
              </a:ext>
            </a:extLst>
          </p:cNvPr>
          <p:cNvPicPr>
            <a:picLocks noChangeAspect="1"/>
          </p:cNvPicPr>
          <p:nvPr/>
        </p:nvPicPr>
        <p:blipFill>
          <a:blip r:embed="rId3"/>
          <a:stretch>
            <a:fillRect/>
          </a:stretch>
        </p:blipFill>
        <p:spPr>
          <a:xfrm>
            <a:off x="3525210" y="6150467"/>
            <a:ext cx="1801199" cy="671035"/>
          </a:xfrm>
          <a:prstGeom prst="rect">
            <a:avLst/>
          </a:prstGeom>
        </p:spPr>
      </p:pic>
    </p:spTree>
    <p:extLst>
      <p:ext uri="{BB962C8B-B14F-4D97-AF65-F5344CB8AC3E}">
        <p14:creationId xmlns:p14="http://schemas.microsoft.com/office/powerpoint/2010/main" val="3291051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440A-1D5A-58A3-177E-4D8D3C5ECBF8}"/>
              </a:ext>
            </a:extLst>
          </p:cNvPr>
          <p:cNvSpPr>
            <a:spLocks noGrp="1"/>
          </p:cNvSpPr>
          <p:nvPr>
            <p:ph type="title"/>
          </p:nvPr>
        </p:nvSpPr>
        <p:spPr/>
        <p:txBody>
          <a:bodyPr>
            <a:normAutofit/>
          </a:bodyPr>
          <a:lstStyle/>
          <a:p>
            <a:pPr marL="0" indent="0"/>
            <a:r>
              <a:rPr lang="en-US" sz="4000" b="1" dirty="0">
                <a:latin typeface="Times New Roman" panose="02020603050405020304" pitchFamily="18" charset="0"/>
                <a:cs typeface="Times New Roman" panose="02020603050405020304" pitchFamily="18" charset="0"/>
              </a:rPr>
              <a:t>Literature Review</a:t>
            </a:r>
            <a:endParaRPr lang="en-IN" sz="4000" dirty="0"/>
          </a:p>
        </p:txBody>
      </p:sp>
      <p:sp>
        <p:nvSpPr>
          <p:cNvPr id="3" name="Content Placeholder 2">
            <a:extLst>
              <a:ext uri="{FF2B5EF4-FFF2-40B4-BE49-F238E27FC236}">
                <a16:creationId xmlns:a16="http://schemas.microsoft.com/office/drawing/2014/main" id="{31D881BE-3397-2BE7-A137-9849D56691B5}"/>
              </a:ext>
            </a:extLst>
          </p:cNvPr>
          <p:cNvSpPr>
            <a:spLocks noGrp="1"/>
          </p:cNvSpPr>
          <p:nvPr>
            <p:ph idx="1"/>
          </p:nvPr>
        </p:nvSpPr>
        <p:spPr/>
        <p:txBody>
          <a:bodyPr>
            <a:normAutofit fontScale="92500" lnSpcReduction="10000"/>
          </a:bodyPr>
          <a:lstStyle/>
          <a:p>
            <a:pPr marL="0" indent="0" algn="just">
              <a:buNone/>
            </a:pPr>
            <a:r>
              <a:rPr lang="en-IN" sz="2600" b="1" dirty="0">
                <a:latin typeface="Times New Roman" panose="02020603050405020304" pitchFamily="18" charset="0"/>
                <a:cs typeface="Times New Roman" panose="02020603050405020304" pitchFamily="18" charset="0"/>
              </a:rPr>
              <a:t>Development of an intelligent UAV-based monitoring and mapping system for recording the weed distribution in wheat fields (weed-AI-seek) Jing Liu1, </a:t>
            </a:r>
            <a:r>
              <a:rPr lang="en-IN" sz="2600" b="1" dirty="0" err="1">
                <a:latin typeface="Times New Roman" panose="02020603050405020304" pitchFamily="18" charset="0"/>
                <a:cs typeface="Times New Roman" panose="02020603050405020304" pitchFamily="18" charset="0"/>
              </a:rPr>
              <a:t>Pendar</a:t>
            </a:r>
            <a:r>
              <a:rPr lang="en-IN" sz="2600" b="1" dirty="0">
                <a:latin typeface="Times New Roman" panose="02020603050405020304" pitchFamily="18" charset="0"/>
                <a:cs typeface="Times New Roman" panose="02020603050405020304" pitchFamily="18" charset="0"/>
              </a:rPr>
              <a:t> Alirezazadeh2, Tom Kaufmann3, Michael Schirrmann2, Ludwig Schrenk3, Frieder </a:t>
            </a:r>
            <a:r>
              <a:rPr lang="en-IN" sz="2600" b="1" dirty="0" err="1">
                <a:latin typeface="Times New Roman" panose="02020603050405020304" pitchFamily="18" charset="0"/>
                <a:cs typeface="Times New Roman" panose="02020603050405020304" pitchFamily="18" charset="0"/>
              </a:rPr>
              <a:t>Stolzenburg</a:t>
            </a:r>
            <a:r>
              <a:rPr lang="en-IN" sz="2600" b="1"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Artificial intelligent systems have a great potential for identifying objects in unstructured data such as images. Unmanned aerial vehicles (UAV) open up new perspectives for weed monitoring because it enables very high-resolution remote sensing imagery (VHR) from which weed plants can be outlined even on the species-level.</a:t>
            </a:r>
          </a:p>
          <a:p>
            <a:pPr algn="just"/>
            <a:r>
              <a:rPr lang="en-US" sz="2400" dirty="0">
                <a:latin typeface="Times New Roman" panose="02020603050405020304" pitchFamily="18" charset="0"/>
                <a:cs typeface="Times New Roman" panose="02020603050405020304" pitchFamily="18" charset="0"/>
              </a:rPr>
              <a:t>In this paper, a UAV platform is combined with an AI system (</a:t>
            </a:r>
            <a:r>
              <a:rPr lang="en-US" sz="2400" dirty="0" err="1">
                <a:latin typeface="Times New Roman" panose="02020603050405020304" pitchFamily="18" charset="0"/>
                <a:cs typeface="Times New Roman" panose="02020603050405020304" pitchFamily="18" charset="0"/>
              </a:rPr>
              <a:t>WeedAI</a:t>
            </a:r>
            <a:r>
              <a:rPr lang="en-US" sz="2400" dirty="0">
                <a:latin typeface="Times New Roman" panose="02020603050405020304" pitchFamily="18" charset="0"/>
                <a:cs typeface="Times New Roman" panose="02020603050405020304" pitchFamily="18" charset="0"/>
              </a:rPr>
              <a:t>) for wide-area real-time weed monitoring and mapping by implementing an improved YOLOv4 algorithm on an NVIDIA AGX Xavier board.</a:t>
            </a:r>
          </a:p>
          <a:p>
            <a:pPr algn="just"/>
            <a:r>
              <a:rPr lang="en-US" sz="2400" dirty="0">
                <a:latin typeface="Times New Roman" panose="02020603050405020304" pitchFamily="18" charset="0"/>
                <a:cs typeface="Times New Roman" panose="02020603050405020304" pitchFamily="18" charset="0"/>
              </a:rPr>
              <a:t> In the current stage of our work, we have completed the integration of hardware and development of the software framework for the Weed AI system.</a:t>
            </a:r>
            <a:r>
              <a:rPr lang="en-IN" sz="2400" b="1" dirty="0">
                <a:latin typeface="Times New Roman" panose="02020603050405020304" pitchFamily="18" charset="0"/>
                <a:cs typeface="Times New Roman" panose="02020603050405020304" pitchFamily="18" charset="0"/>
              </a:rPr>
              <a:t>    </a:t>
            </a:r>
          </a:p>
          <a:p>
            <a:pPr algn="just"/>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800" b="1" dirty="0">
              <a:latin typeface="Times New Roman" panose="02020603050405020304" pitchFamily="18" charset="0"/>
              <a:cs typeface="Times New Roman" panose="02020603050405020304" pitchFamily="18" charset="0"/>
            </a:endParaRPr>
          </a:p>
          <a:p>
            <a:endParaRPr lang="en-IN" dirty="0"/>
          </a:p>
        </p:txBody>
      </p:sp>
      <p:pic>
        <p:nvPicPr>
          <p:cNvPr id="4" name="image4.png">
            <a:extLst>
              <a:ext uri="{FF2B5EF4-FFF2-40B4-BE49-F238E27FC236}">
                <a16:creationId xmlns:a16="http://schemas.microsoft.com/office/drawing/2014/main" id="{4A3DBD6E-AEDF-E6C1-743E-669E963B87C7}"/>
              </a:ext>
            </a:extLst>
          </p:cNvPr>
          <p:cNvPicPr>
            <a:picLocks noChangeAspect="1"/>
          </p:cNvPicPr>
          <p:nvPr/>
        </p:nvPicPr>
        <p:blipFill>
          <a:blip r:embed="rId2" cstate="print"/>
          <a:stretch>
            <a:fillRect/>
          </a:stretch>
        </p:blipFill>
        <p:spPr>
          <a:xfrm>
            <a:off x="673734" y="6136687"/>
            <a:ext cx="2616551" cy="684815"/>
          </a:xfrm>
          <a:prstGeom prst="rect">
            <a:avLst/>
          </a:prstGeom>
        </p:spPr>
      </p:pic>
      <p:pic>
        <p:nvPicPr>
          <p:cNvPr id="5" name="Picture 4">
            <a:extLst>
              <a:ext uri="{FF2B5EF4-FFF2-40B4-BE49-F238E27FC236}">
                <a16:creationId xmlns:a16="http://schemas.microsoft.com/office/drawing/2014/main" id="{18824A79-3D81-7AB3-AAA8-568B2BA50277}"/>
              </a:ext>
            </a:extLst>
          </p:cNvPr>
          <p:cNvPicPr>
            <a:picLocks noChangeAspect="1"/>
          </p:cNvPicPr>
          <p:nvPr/>
        </p:nvPicPr>
        <p:blipFill>
          <a:blip r:embed="rId3"/>
          <a:stretch>
            <a:fillRect/>
          </a:stretch>
        </p:blipFill>
        <p:spPr>
          <a:xfrm>
            <a:off x="3525210" y="6150467"/>
            <a:ext cx="1801199" cy="671035"/>
          </a:xfrm>
          <a:prstGeom prst="rect">
            <a:avLst/>
          </a:prstGeom>
        </p:spPr>
      </p:pic>
    </p:spTree>
    <p:extLst>
      <p:ext uri="{BB962C8B-B14F-4D97-AF65-F5344CB8AC3E}">
        <p14:creationId xmlns:p14="http://schemas.microsoft.com/office/powerpoint/2010/main" val="19190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Methodology</a:t>
            </a:r>
            <a:endParaRPr lang="en-IN"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idx="1"/>
          </p:nvPr>
        </p:nvSpPr>
        <p:spPr/>
        <p:txBody>
          <a:bodyPr/>
          <a:lstStyle/>
          <a:p>
            <a:pPr marL="0" indent="0">
              <a:buNone/>
            </a:pPr>
            <a:r>
              <a:rPr lang="en-US" sz="2800" b="1" u="sng" dirty="0">
                <a:solidFill>
                  <a:srgbClr val="252525"/>
                </a:solidFill>
              </a:rPr>
              <a:t>D</a:t>
            </a:r>
            <a:r>
              <a:rPr lang="en-US" sz="2800" b="1" u="sng" dirty="0">
                <a:solidFill>
                  <a:srgbClr val="252525"/>
                </a:solidFill>
                <a:effectLst/>
              </a:rPr>
              <a:t>escription:</a:t>
            </a:r>
            <a:endParaRPr lang="en-IN"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hybrid ground station combines the capabilities of both drones and </a:t>
            </a:r>
            <a:r>
              <a:rPr lang="en-US" sz="2000" dirty="0" err="1">
                <a:latin typeface="Times New Roman" panose="02020603050405020304" pitchFamily="18" charset="0"/>
                <a:cs typeface="Times New Roman" panose="02020603050405020304" pitchFamily="18" charset="0"/>
              </a:rPr>
              <a:t>cubesat</a:t>
            </a:r>
            <a:r>
              <a:rPr lang="en-US" sz="2000" dirty="0">
                <a:latin typeface="Times New Roman" panose="02020603050405020304" pitchFamily="18" charset="0"/>
                <a:cs typeface="Times New Roman" panose="02020603050405020304" pitchFamily="18" charset="0"/>
              </a:rPr>
              <a:t> to provide accurate and real-time measurements of temperature and humidity.</a:t>
            </a:r>
          </a:p>
          <a:p>
            <a:r>
              <a:rPr lang="en-US" sz="2000" dirty="0">
                <a:latin typeface="Times New Roman" panose="02020603050405020304" pitchFamily="18" charset="0"/>
                <a:cs typeface="Times New Roman" panose="02020603050405020304" pitchFamily="18" charset="0"/>
              </a:rPr>
              <a:t>The ground station consists of two main components: a drone equipped with specialized sensors and a </a:t>
            </a:r>
            <a:r>
              <a:rPr lang="en-US" sz="2000" dirty="0" err="1">
                <a:latin typeface="Times New Roman" panose="02020603050405020304" pitchFamily="18" charset="0"/>
                <a:cs typeface="Times New Roman" panose="02020603050405020304" pitchFamily="18" charset="0"/>
              </a:rPr>
              <a:t>cubesat</a:t>
            </a:r>
            <a:r>
              <a:rPr lang="en-US" sz="2000" dirty="0">
                <a:latin typeface="Times New Roman" panose="02020603050405020304" pitchFamily="18" charset="0"/>
                <a:cs typeface="Times New Roman" panose="02020603050405020304" pitchFamily="18" charset="0"/>
              </a:rPr>
              <a:t> communication system. The drone is equipped with high-precision temperature and humidity sensors, allowing it to collect data at various altitudes.</a:t>
            </a:r>
          </a:p>
          <a:p>
            <a:r>
              <a:rPr lang="en-US" sz="2000" dirty="0">
                <a:latin typeface="Times New Roman" panose="02020603050405020304" pitchFamily="18" charset="0"/>
                <a:cs typeface="Times New Roman" panose="02020603050405020304" pitchFamily="18" charset="0"/>
              </a:rPr>
              <a:t>The collected temperature and humidity data from the drone are transmitted in real-time to a </a:t>
            </a:r>
            <a:r>
              <a:rPr lang="en-US" sz="2000" dirty="0" err="1">
                <a:latin typeface="Times New Roman" panose="02020603050405020304" pitchFamily="18" charset="0"/>
                <a:cs typeface="Times New Roman" panose="02020603050405020304" pitchFamily="18" charset="0"/>
              </a:rPr>
              <a:t>cubesat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hybrid ground station offers several advantages over traditional ground-based monitoring systems. By combining the flexibility and mobility of drones with the extensive coverage of satellites, it provides a comprehensive and efficient solution for environmental monitoring. It enables rapid response to changing conditions, facilitates data collection in remote or inaccessible areas, and offers a cost-effective alternative to traditional monitoring methods.</a:t>
            </a:r>
            <a:endParaRPr lang="en-IN" sz="2000" dirty="0">
              <a:latin typeface="Times New Roman" panose="02020603050405020304" pitchFamily="18" charset="0"/>
              <a:cs typeface="Times New Roman" panose="02020603050405020304" pitchFamily="18" charset="0"/>
            </a:endParaRPr>
          </a:p>
        </p:txBody>
      </p:sp>
      <p:pic>
        <p:nvPicPr>
          <p:cNvPr id="4" name="image4.png"/>
          <p:cNvPicPr>
            <a:picLocks noChangeAspect="1"/>
          </p:cNvPicPr>
          <p:nvPr/>
        </p:nvPicPr>
        <p:blipFill>
          <a:blip r:embed="rId2" cstate="print"/>
          <a:stretch>
            <a:fillRect/>
          </a:stretch>
        </p:blipFill>
        <p:spPr>
          <a:xfrm>
            <a:off x="645742" y="6150467"/>
            <a:ext cx="2616551" cy="684815"/>
          </a:xfrm>
          <a:prstGeom prst="rect">
            <a:avLst/>
          </a:prstGeom>
        </p:spPr>
      </p:pic>
      <p:pic>
        <p:nvPicPr>
          <p:cNvPr id="5" name="Picture 4"/>
          <p:cNvPicPr>
            <a:picLocks noChangeAspect="1"/>
          </p:cNvPicPr>
          <p:nvPr/>
        </p:nvPicPr>
        <p:blipFill>
          <a:blip r:embed="rId3"/>
          <a:stretch>
            <a:fillRect/>
          </a:stretch>
        </p:blipFill>
        <p:spPr>
          <a:xfrm>
            <a:off x="3525210" y="6150467"/>
            <a:ext cx="1801199" cy="6710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IGNITE Student Internship Program-- progress template</Template>
  <TotalTime>413</TotalTime>
  <Words>2184</Words>
  <Application>Microsoft Office PowerPoint</Application>
  <PresentationFormat>Widescreen</PresentationFormat>
  <Paragraphs>158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ui-sans-serif</vt:lpstr>
      <vt:lpstr>Office Theme</vt:lpstr>
      <vt:lpstr>IGNITE Student Internship Program</vt:lpstr>
      <vt:lpstr>Problem Statement and objectives</vt:lpstr>
      <vt:lpstr>Literature Review</vt:lpstr>
      <vt:lpstr>Literature Review</vt:lpstr>
      <vt:lpstr>Literature Review</vt:lpstr>
      <vt:lpstr>Literature Review</vt:lpstr>
      <vt:lpstr>Literature Review</vt:lpstr>
      <vt:lpstr>Literature Review</vt:lpstr>
      <vt:lpstr>Methodology</vt:lpstr>
      <vt:lpstr>Block diagram</vt:lpstr>
      <vt:lpstr>Methodology</vt:lpstr>
      <vt:lpstr>Implementation details</vt:lpstr>
      <vt:lpstr> HARDWARE REQUIREMENTS</vt:lpstr>
      <vt:lpstr> HARDWARE REQUIREMENTS</vt:lpstr>
      <vt:lpstr> HARDWARE REQUIREMENTS</vt:lpstr>
      <vt:lpstr> HARDWARE REQUIREMENTS</vt:lpstr>
      <vt:lpstr> SOFTWARE REQUIREMENTS</vt:lpstr>
      <vt:lpstr>Flow chart</vt:lpstr>
      <vt:lpstr>Results</vt:lpstr>
      <vt:lpstr>Results</vt:lpstr>
      <vt:lpstr>Results</vt:lpstr>
      <vt:lpstr>Work Pending/ Future work</vt:lpstr>
      <vt:lpstr>Usefulness/Advantages of the work/learnings from the work</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IGNITE Student Internship Program</dc:title>
  <dc:creator>ADMIN</dc:creator>
  <cp:lastModifiedBy>Nivya Devraj</cp:lastModifiedBy>
  <cp:revision>34</cp:revision>
  <dcterms:created xsi:type="dcterms:W3CDTF">2023-06-28T12:24:00Z</dcterms:created>
  <dcterms:modified xsi:type="dcterms:W3CDTF">2023-11-02T05:44:53Z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6ABE5BA0F2534ACF81BF7ACA74758F1D</vt:lpwstr>
  </property>
  <property fmtid="{D5CDD505-2E9C-101B-9397-08002B2CF9AE}" pid="3" name="KSOProductBuildVer">
    <vt:lpwstr>1033-11.2.0.11537</vt:lpwstr>
  </property>
</Properties>
</file>