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83" r:id="rId2"/>
    <p:sldId id="281" r:id="rId3"/>
    <p:sldId id="256" r:id="rId4"/>
    <p:sldId id="259" r:id="rId5"/>
    <p:sldId id="257" r:id="rId6"/>
    <p:sldId id="258" r:id="rId7"/>
    <p:sldId id="260" r:id="rId8"/>
    <p:sldId id="261" r:id="rId9"/>
    <p:sldId id="262" r:id="rId10"/>
    <p:sldId id="263" r:id="rId11"/>
    <p:sldId id="264" r:id="rId12"/>
    <p:sldId id="265" r:id="rId13"/>
    <p:sldId id="266" r:id="rId14"/>
    <p:sldId id="267" r:id="rId15"/>
    <p:sldId id="268" r:id="rId16"/>
    <p:sldId id="269" r:id="rId17"/>
    <p:sldId id="274" r:id="rId18"/>
    <p:sldId id="275" r:id="rId19"/>
    <p:sldId id="276" r:id="rId20"/>
    <p:sldId id="277" r:id="rId21"/>
    <p:sldId id="278" r:id="rId22"/>
    <p:sldId id="279"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9627-4BE0-4905-958C-73CF8A696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0C25E0-1A0F-4618-8F3F-30DE0D9293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FE17C2-AA39-4B6E-9D68-B789A3023E79}"/>
              </a:ext>
            </a:extLst>
          </p:cNvPr>
          <p:cNvSpPr>
            <a:spLocks noGrp="1"/>
          </p:cNvSpPr>
          <p:nvPr>
            <p:ph type="dt" sz="half" idx="10"/>
          </p:nvPr>
        </p:nvSpPr>
        <p:spPr/>
        <p:txBody>
          <a:bodyPr/>
          <a:lstStyle/>
          <a:p>
            <a:fld id="{0C211E42-40DF-4553-94DE-E0EC3E9523D9}" type="datetimeFigureOut">
              <a:rPr lang="en-US" smtClean="0"/>
              <a:t>1/11/2021</a:t>
            </a:fld>
            <a:endParaRPr lang="en-US"/>
          </a:p>
        </p:txBody>
      </p:sp>
      <p:sp>
        <p:nvSpPr>
          <p:cNvPr id="5" name="Footer Placeholder 4">
            <a:extLst>
              <a:ext uri="{FF2B5EF4-FFF2-40B4-BE49-F238E27FC236}">
                <a16:creationId xmlns:a16="http://schemas.microsoft.com/office/drawing/2014/main" id="{1A19EC0A-3B7A-4698-9BBA-17F2B596E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E7603-1C22-45CC-9237-7C9A8E6F901B}"/>
              </a:ext>
            </a:extLst>
          </p:cNvPr>
          <p:cNvSpPr>
            <a:spLocks noGrp="1"/>
          </p:cNvSpPr>
          <p:nvPr>
            <p:ph type="sldNum" sz="quarter" idx="12"/>
          </p:nvPr>
        </p:nvSpPr>
        <p:spPr/>
        <p:txBody>
          <a:bodyPr/>
          <a:lstStyle/>
          <a:p>
            <a:fld id="{9C8919DF-B80B-4D3B-AE88-1823369F0E2E}" type="slidenum">
              <a:rPr lang="en-US" smtClean="0"/>
              <a:t>‹#›</a:t>
            </a:fld>
            <a:endParaRPr lang="en-US"/>
          </a:p>
        </p:txBody>
      </p:sp>
    </p:spTree>
    <p:extLst>
      <p:ext uri="{BB962C8B-B14F-4D97-AF65-F5344CB8AC3E}">
        <p14:creationId xmlns:p14="http://schemas.microsoft.com/office/powerpoint/2010/main" val="1856634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009AC-87D0-41DF-9710-292779E5F5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C9E681-BACA-4300-BD44-4C50AB27C5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F5A0A-D42B-4BED-A505-5A40163A82F7}"/>
              </a:ext>
            </a:extLst>
          </p:cNvPr>
          <p:cNvSpPr>
            <a:spLocks noGrp="1"/>
          </p:cNvSpPr>
          <p:nvPr>
            <p:ph type="dt" sz="half" idx="10"/>
          </p:nvPr>
        </p:nvSpPr>
        <p:spPr/>
        <p:txBody>
          <a:bodyPr/>
          <a:lstStyle/>
          <a:p>
            <a:fld id="{0C211E42-40DF-4553-94DE-E0EC3E9523D9}" type="datetimeFigureOut">
              <a:rPr lang="en-US" smtClean="0"/>
              <a:t>1/11/2021</a:t>
            </a:fld>
            <a:endParaRPr lang="en-US"/>
          </a:p>
        </p:txBody>
      </p:sp>
      <p:sp>
        <p:nvSpPr>
          <p:cNvPr id="5" name="Footer Placeholder 4">
            <a:extLst>
              <a:ext uri="{FF2B5EF4-FFF2-40B4-BE49-F238E27FC236}">
                <a16:creationId xmlns:a16="http://schemas.microsoft.com/office/drawing/2014/main" id="{ED96DD38-A34A-445F-9E6D-14AE8AB2E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F0194-94D9-4E96-9AF4-1BE24ED4E550}"/>
              </a:ext>
            </a:extLst>
          </p:cNvPr>
          <p:cNvSpPr>
            <a:spLocks noGrp="1"/>
          </p:cNvSpPr>
          <p:nvPr>
            <p:ph type="sldNum" sz="quarter" idx="12"/>
          </p:nvPr>
        </p:nvSpPr>
        <p:spPr/>
        <p:txBody>
          <a:bodyPr/>
          <a:lstStyle/>
          <a:p>
            <a:fld id="{9C8919DF-B80B-4D3B-AE88-1823369F0E2E}" type="slidenum">
              <a:rPr lang="en-US" smtClean="0"/>
              <a:t>‹#›</a:t>
            </a:fld>
            <a:endParaRPr lang="en-US"/>
          </a:p>
        </p:txBody>
      </p:sp>
    </p:spTree>
    <p:extLst>
      <p:ext uri="{BB962C8B-B14F-4D97-AF65-F5344CB8AC3E}">
        <p14:creationId xmlns:p14="http://schemas.microsoft.com/office/powerpoint/2010/main" val="2957833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0CC323-CEE0-4AD9-AE8A-22D54AF15C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0948BF-74F9-42BF-8EE7-0D54570256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52F5B9-50DC-4166-9CD6-8A33A2B03F7E}"/>
              </a:ext>
            </a:extLst>
          </p:cNvPr>
          <p:cNvSpPr>
            <a:spLocks noGrp="1"/>
          </p:cNvSpPr>
          <p:nvPr>
            <p:ph type="dt" sz="half" idx="10"/>
          </p:nvPr>
        </p:nvSpPr>
        <p:spPr/>
        <p:txBody>
          <a:bodyPr/>
          <a:lstStyle/>
          <a:p>
            <a:fld id="{0C211E42-40DF-4553-94DE-E0EC3E9523D9}" type="datetimeFigureOut">
              <a:rPr lang="en-US" smtClean="0"/>
              <a:t>1/11/2021</a:t>
            </a:fld>
            <a:endParaRPr lang="en-US"/>
          </a:p>
        </p:txBody>
      </p:sp>
      <p:sp>
        <p:nvSpPr>
          <p:cNvPr id="5" name="Footer Placeholder 4">
            <a:extLst>
              <a:ext uri="{FF2B5EF4-FFF2-40B4-BE49-F238E27FC236}">
                <a16:creationId xmlns:a16="http://schemas.microsoft.com/office/drawing/2014/main" id="{79719917-D2D6-4A17-A2B3-C637EC8B5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770C1-7229-4380-85CD-1D0B49D9ACC9}"/>
              </a:ext>
            </a:extLst>
          </p:cNvPr>
          <p:cNvSpPr>
            <a:spLocks noGrp="1"/>
          </p:cNvSpPr>
          <p:nvPr>
            <p:ph type="sldNum" sz="quarter" idx="12"/>
          </p:nvPr>
        </p:nvSpPr>
        <p:spPr/>
        <p:txBody>
          <a:bodyPr/>
          <a:lstStyle/>
          <a:p>
            <a:fld id="{9C8919DF-B80B-4D3B-AE88-1823369F0E2E}" type="slidenum">
              <a:rPr lang="en-US" smtClean="0"/>
              <a:t>‹#›</a:t>
            </a:fld>
            <a:endParaRPr lang="en-US"/>
          </a:p>
        </p:txBody>
      </p:sp>
    </p:spTree>
    <p:extLst>
      <p:ext uri="{BB962C8B-B14F-4D97-AF65-F5344CB8AC3E}">
        <p14:creationId xmlns:p14="http://schemas.microsoft.com/office/powerpoint/2010/main" val="82546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3A423-1059-44CE-A8A3-869C5E62BA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26CE6B-492A-42D9-868F-43BB8C7BA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AF8F9-37A1-41AB-AF56-BAEC990EAE7E}"/>
              </a:ext>
            </a:extLst>
          </p:cNvPr>
          <p:cNvSpPr>
            <a:spLocks noGrp="1"/>
          </p:cNvSpPr>
          <p:nvPr>
            <p:ph type="dt" sz="half" idx="10"/>
          </p:nvPr>
        </p:nvSpPr>
        <p:spPr/>
        <p:txBody>
          <a:bodyPr/>
          <a:lstStyle/>
          <a:p>
            <a:fld id="{0C211E42-40DF-4553-94DE-E0EC3E9523D9}" type="datetimeFigureOut">
              <a:rPr lang="en-US" smtClean="0"/>
              <a:t>1/11/2021</a:t>
            </a:fld>
            <a:endParaRPr lang="en-US"/>
          </a:p>
        </p:txBody>
      </p:sp>
      <p:sp>
        <p:nvSpPr>
          <p:cNvPr id="5" name="Footer Placeholder 4">
            <a:extLst>
              <a:ext uri="{FF2B5EF4-FFF2-40B4-BE49-F238E27FC236}">
                <a16:creationId xmlns:a16="http://schemas.microsoft.com/office/drawing/2014/main" id="{B32C80B2-C962-4169-9CAE-49ACF8A88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476AD-316A-4818-9427-8DABA5BA7808}"/>
              </a:ext>
            </a:extLst>
          </p:cNvPr>
          <p:cNvSpPr>
            <a:spLocks noGrp="1"/>
          </p:cNvSpPr>
          <p:nvPr>
            <p:ph type="sldNum" sz="quarter" idx="12"/>
          </p:nvPr>
        </p:nvSpPr>
        <p:spPr/>
        <p:txBody>
          <a:bodyPr/>
          <a:lstStyle/>
          <a:p>
            <a:fld id="{9C8919DF-B80B-4D3B-AE88-1823369F0E2E}" type="slidenum">
              <a:rPr lang="en-US" smtClean="0"/>
              <a:t>‹#›</a:t>
            </a:fld>
            <a:endParaRPr lang="en-US"/>
          </a:p>
        </p:txBody>
      </p:sp>
    </p:spTree>
    <p:extLst>
      <p:ext uri="{BB962C8B-B14F-4D97-AF65-F5344CB8AC3E}">
        <p14:creationId xmlns:p14="http://schemas.microsoft.com/office/powerpoint/2010/main" val="1146478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3B2A-98D7-40D5-8A3C-2471E16FE8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638E29-356D-4BA7-BB18-CBE70CE62E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03A1C9B-0EF9-4E48-B27E-32C7093223D6}"/>
              </a:ext>
            </a:extLst>
          </p:cNvPr>
          <p:cNvSpPr>
            <a:spLocks noGrp="1"/>
          </p:cNvSpPr>
          <p:nvPr>
            <p:ph type="dt" sz="half" idx="10"/>
          </p:nvPr>
        </p:nvSpPr>
        <p:spPr/>
        <p:txBody>
          <a:bodyPr/>
          <a:lstStyle/>
          <a:p>
            <a:fld id="{0C211E42-40DF-4553-94DE-E0EC3E9523D9}" type="datetimeFigureOut">
              <a:rPr lang="en-US" smtClean="0"/>
              <a:t>1/11/2021</a:t>
            </a:fld>
            <a:endParaRPr lang="en-US"/>
          </a:p>
        </p:txBody>
      </p:sp>
      <p:sp>
        <p:nvSpPr>
          <p:cNvPr id="5" name="Footer Placeholder 4">
            <a:extLst>
              <a:ext uri="{FF2B5EF4-FFF2-40B4-BE49-F238E27FC236}">
                <a16:creationId xmlns:a16="http://schemas.microsoft.com/office/drawing/2014/main" id="{4F9A781C-C9EE-421F-BAC4-2D1AEBBB9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32D47A-4076-47A0-A50B-6CC0CE9BF240}"/>
              </a:ext>
            </a:extLst>
          </p:cNvPr>
          <p:cNvSpPr>
            <a:spLocks noGrp="1"/>
          </p:cNvSpPr>
          <p:nvPr>
            <p:ph type="sldNum" sz="quarter" idx="12"/>
          </p:nvPr>
        </p:nvSpPr>
        <p:spPr/>
        <p:txBody>
          <a:bodyPr/>
          <a:lstStyle/>
          <a:p>
            <a:fld id="{9C8919DF-B80B-4D3B-AE88-1823369F0E2E}" type="slidenum">
              <a:rPr lang="en-US" smtClean="0"/>
              <a:t>‹#›</a:t>
            </a:fld>
            <a:endParaRPr lang="en-US"/>
          </a:p>
        </p:txBody>
      </p:sp>
    </p:spTree>
    <p:extLst>
      <p:ext uri="{BB962C8B-B14F-4D97-AF65-F5344CB8AC3E}">
        <p14:creationId xmlns:p14="http://schemas.microsoft.com/office/powerpoint/2010/main" val="163880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38CE-4A0F-4DA7-8FBE-81D526EE13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74244D-0E54-4372-88A5-A3AEB40601E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A29EF6-1CE1-436F-A5B9-5C77CD8AE0F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33E08B-E8E5-455E-B4A9-5E7907143039}"/>
              </a:ext>
            </a:extLst>
          </p:cNvPr>
          <p:cNvSpPr>
            <a:spLocks noGrp="1"/>
          </p:cNvSpPr>
          <p:nvPr>
            <p:ph type="dt" sz="half" idx="10"/>
          </p:nvPr>
        </p:nvSpPr>
        <p:spPr/>
        <p:txBody>
          <a:bodyPr/>
          <a:lstStyle/>
          <a:p>
            <a:fld id="{0C211E42-40DF-4553-94DE-E0EC3E9523D9}" type="datetimeFigureOut">
              <a:rPr lang="en-US" smtClean="0"/>
              <a:t>1/11/2021</a:t>
            </a:fld>
            <a:endParaRPr lang="en-US"/>
          </a:p>
        </p:txBody>
      </p:sp>
      <p:sp>
        <p:nvSpPr>
          <p:cNvPr id="6" name="Footer Placeholder 5">
            <a:extLst>
              <a:ext uri="{FF2B5EF4-FFF2-40B4-BE49-F238E27FC236}">
                <a16:creationId xmlns:a16="http://schemas.microsoft.com/office/drawing/2014/main" id="{6736637B-FCD6-4B7E-BD9C-75BA9314D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71D30C-F318-440A-A57E-40A850C5AAFE}"/>
              </a:ext>
            </a:extLst>
          </p:cNvPr>
          <p:cNvSpPr>
            <a:spLocks noGrp="1"/>
          </p:cNvSpPr>
          <p:nvPr>
            <p:ph type="sldNum" sz="quarter" idx="12"/>
          </p:nvPr>
        </p:nvSpPr>
        <p:spPr/>
        <p:txBody>
          <a:bodyPr/>
          <a:lstStyle/>
          <a:p>
            <a:fld id="{9C8919DF-B80B-4D3B-AE88-1823369F0E2E}" type="slidenum">
              <a:rPr lang="en-US" smtClean="0"/>
              <a:t>‹#›</a:t>
            </a:fld>
            <a:endParaRPr lang="en-US"/>
          </a:p>
        </p:txBody>
      </p:sp>
    </p:spTree>
    <p:extLst>
      <p:ext uri="{BB962C8B-B14F-4D97-AF65-F5344CB8AC3E}">
        <p14:creationId xmlns:p14="http://schemas.microsoft.com/office/powerpoint/2010/main" val="3490031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9D004-C377-418A-A17A-45F9AA8412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E921A-F62B-4A9D-AAB9-33B78CEF49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F8D5C49-135D-48AD-8621-5388777FE82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6ECCF9-33ED-4528-B662-CB2FF77C93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EEAD22-73B2-4FC5-AB44-68C7DF3B94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B3A6FF-4825-4196-B34C-A6816CC568A4}"/>
              </a:ext>
            </a:extLst>
          </p:cNvPr>
          <p:cNvSpPr>
            <a:spLocks noGrp="1"/>
          </p:cNvSpPr>
          <p:nvPr>
            <p:ph type="dt" sz="half" idx="10"/>
          </p:nvPr>
        </p:nvSpPr>
        <p:spPr/>
        <p:txBody>
          <a:bodyPr/>
          <a:lstStyle/>
          <a:p>
            <a:fld id="{0C211E42-40DF-4553-94DE-E0EC3E9523D9}" type="datetimeFigureOut">
              <a:rPr lang="en-US" smtClean="0"/>
              <a:t>1/11/2021</a:t>
            </a:fld>
            <a:endParaRPr lang="en-US"/>
          </a:p>
        </p:txBody>
      </p:sp>
      <p:sp>
        <p:nvSpPr>
          <p:cNvPr id="8" name="Footer Placeholder 7">
            <a:extLst>
              <a:ext uri="{FF2B5EF4-FFF2-40B4-BE49-F238E27FC236}">
                <a16:creationId xmlns:a16="http://schemas.microsoft.com/office/drawing/2014/main" id="{5C49341E-AE7A-4CA5-98CD-5FB491DF91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7ECAC4-A227-4839-BE46-98F45D1A173B}"/>
              </a:ext>
            </a:extLst>
          </p:cNvPr>
          <p:cNvSpPr>
            <a:spLocks noGrp="1"/>
          </p:cNvSpPr>
          <p:nvPr>
            <p:ph type="sldNum" sz="quarter" idx="12"/>
          </p:nvPr>
        </p:nvSpPr>
        <p:spPr/>
        <p:txBody>
          <a:bodyPr/>
          <a:lstStyle/>
          <a:p>
            <a:fld id="{9C8919DF-B80B-4D3B-AE88-1823369F0E2E}" type="slidenum">
              <a:rPr lang="en-US" smtClean="0"/>
              <a:t>‹#›</a:t>
            </a:fld>
            <a:endParaRPr lang="en-US"/>
          </a:p>
        </p:txBody>
      </p:sp>
    </p:spTree>
    <p:extLst>
      <p:ext uri="{BB962C8B-B14F-4D97-AF65-F5344CB8AC3E}">
        <p14:creationId xmlns:p14="http://schemas.microsoft.com/office/powerpoint/2010/main" val="3569898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C164-37E4-4C7C-B854-7A420527FD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278BAF-4100-4E43-A996-3F94726B21A2}"/>
              </a:ext>
            </a:extLst>
          </p:cNvPr>
          <p:cNvSpPr>
            <a:spLocks noGrp="1"/>
          </p:cNvSpPr>
          <p:nvPr>
            <p:ph type="dt" sz="half" idx="10"/>
          </p:nvPr>
        </p:nvSpPr>
        <p:spPr/>
        <p:txBody>
          <a:bodyPr/>
          <a:lstStyle/>
          <a:p>
            <a:fld id="{0C211E42-40DF-4553-94DE-E0EC3E9523D9}" type="datetimeFigureOut">
              <a:rPr lang="en-US" smtClean="0"/>
              <a:t>1/11/2021</a:t>
            </a:fld>
            <a:endParaRPr lang="en-US"/>
          </a:p>
        </p:txBody>
      </p:sp>
      <p:sp>
        <p:nvSpPr>
          <p:cNvPr id="4" name="Footer Placeholder 3">
            <a:extLst>
              <a:ext uri="{FF2B5EF4-FFF2-40B4-BE49-F238E27FC236}">
                <a16:creationId xmlns:a16="http://schemas.microsoft.com/office/drawing/2014/main" id="{C4BD7C02-5D12-47B2-AB0F-B60A295417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80DC3A-8CC6-46A4-9E23-3E4B74C94C21}"/>
              </a:ext>
            </a:extLst>
          </p:cNvPr>
          <p:cNvSpPr>
            <a:spLocks noGrp="1"/>
          </p:cNvSpPr>
          <p:nvPr>
            <p:ph type="sldNum" sz="quarter" idx="12"/>
          </p:nvPr>
        </p:nvSpPr>
        <p:spPr/>
        <p:txBody>
          <a:bodyPr/>
          <a:lstStyle/>
          <a:p>
            <a:fld id="{9C8919DF-B80B-4D3B-AE88-1823369F0E2E}" type="slidenum">
              <a:rPr lang="en-US" smtClean="0"/>
              <a:t>‹#›</a:t>
            </a:fld>
            <a:endParaRPr lang="en-US"/>
          </a:p>
        </p:txBody>
      </p:sp>
    </p:spTree>
    <p:extLst>
      <p:ext uri="{BB962C8B-B14F-4D97-AF65-F5344CB8AC3E}">
        <p14:creationId xmlns:p14="http://schemas.microsoft.com/office/powerpoint/2010/main" val="4203385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343579-40D2-4356-B1B3-F63D42C073C5}"/>
              </a:ext>
            </a:extLst>
          </p:cNvPr>
          <p:cNvSpPr>
            <a:spLocks noGrp="1"/>
          </p:cNvSpPr>
          <p:nvPr>
            <p:ph type="dt" sz="half" idx="10"/>
          </p:nvPr>
        </p:nvSpPr>
        <p:spPr/>
        <p:txBody>
          <a:bodyPr/>
          <a:lstStyle/>
          <a:p>
            <a:fld id="{0C211E42-40DF-4553-94DE-E0EC3E9523D9}" type="datetimeFigureOut">
              <a:rPr lang="en-US" smtClean="0"/>
              <a:t>1/11/2021</a:t>
            </a:fld>
            <a:endParaRPr lang="en-US"/>
          </a:p>
        </p:txBody>
      </p:sp>
      <p:sp>
        <p:nvSpPr>
          <p:cNvPr id="3" name="Footer Placeholder 2">
            <a:extLst>
              <a:ext uri="{FF2B5EF4-FFF2-40B4-BE49-F238E27FC236}">
                <a16:creationId xmlns:a16="http://schemas.microsoft.com/office/drawing/2014/main" id="{A2C0EF82-D07C-45B3-A447-B095E92A8D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0032B7-5AB4-47AA-93ED-4183501A61DD}"/>
              </a:ext>
            </a:extLst>
          </p:cNvPr>
          <p:cNvSpPr>
            <a:spLocks noGrp="1"/>
          </p:cNvSpPr>
          <p:nvPr>
            <p:ph type="sldNum" sz="quarter" idx="12"/>
          </p:nvPr>
        </p:nvSpPr>
        <p:spPr/>
        <p:txBody>
          <a:bodyPr/>
          <a:lstStyle/>
          <a:p>
            <a:fld id="{9C8919DF-B80B-4D3B-AE88-1823369F0E2E}" type="slidenum">
              <a:rPr lang="en-US" smtClean="0"/>
              <a:t>‹#›</a:t>
            </a:fld>
            <a:endParaRPr lang="en-US"/>
          </a:p>
        </p:txBody>
      </p:sp>
    </p:spTree>
    <p:extLst>
      <p:ext uri="{BB962C8B-B14F-4D97-AF65-F5344CB8AC3E}">
        <p14:creationId xmlns:p14="http://schemas.microsoft.com/office/powerpoint/2010/main" val="270698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F007-DEE2-4DC2-9032-F5D090DCA5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0892EB-C26C-4F8F-AFFB-0A4F536FD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6EB3D0-E7B1-4429-83BC-65BB32E71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5542B9-EB74-4574-A7DE-D983AAC4690B}"/>
              </a:ext>
            </a:extLst>
          </p:cNvPr>
          <p:cNvSpPr>
            <a:spLocks noGrp="1"/>
          </p:cNvSpPr>
          <p:nvPr>
            <p:ph type="dt" sz="half" idx="10"/>
          </p:nvPr>
        </p:nvSpPr>
        <p:spPr/>
        <p:txBody>
          <a:bodyPr/>
          <a:lstStyle/>
          <a:p>
            <a:fld id="{0C211E42-40DF-4553-94DE-E0EC3E9523D9}" type="datetimeFigureOut">
              <a:rPr lang="en-US" smtClean="0"/>
              <a:t>1/11/2021</a:t>
            </a:fld>
            <a:endParaRPr lang="en-US"/>
          </a:p>
        </p:txBody>
      </p:sp>
      <p:sp>
        <p:nvSpPr>
          <p:cNvPr id="6" name="Footer Placeholder 5">
            <a:extLst>
              <a:ext uri="{FF2B5EF4-FFF2-40B4-BE49-F238E27FC236}">
                <a16:creationId xmlns:a16="http://schemas.microsoft.com/office/drawing/2014/main" id="{BABAE710-BA55-4C29-AF8F-90C0082302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937611-320B-434B-944E-5BAD40823718}"/>
              </a:ext>
            </a:extLst>
          </p:cNvPr>
          <p:cNvSpPr>
            <a:spLocks noGrp="1"/>
          </p:cNvSpPr>
          <p:nvPr>
            <p:ph type="sldNum" sz="quarter" idx="12"/>
          </p:nvPr>
        </p:nvSpPr>
        <p:spPr/>
        <p:txBody>
          <a:bodyPr/>
          <a:lstStyle/>
          <a:p>
            <a:fld id="{9C8919DF-B80B-4D3B-AE88-1823369F0E2E}" type="slidenum">
              <a:rPr lang="en-US" smtClean="0"/>
              <a:t>‹#›</a:t>
            </a:fld>
            <a:endParaRPr lang="en-US"/>
          </a:p>
        </p:txBody>
      </p:sp>
    </p:spTree>
    <p:extLst>
      <p:ext uri="{BB962C8B-B14F-4D97-AF65-F5344CB8AC3E}">
        <p14:creationId xmlns:p14="http://schemas.microsoft.com/office/powerpoint/2010/main" val="186120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8048-E7EF-4044-9CAD-B78E8A7B4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E380BD-9BA8-4855-B512-24A52942E9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E1CF23-A44B-4E05-B8BF-76C7F43A8B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2E9F3F-C669-4F9C-AFAB-6D57C692C9DD}"/>
              </a:ext>
            </a:extLst>
          </p:cNvPr>
          <p:cNvSpPr>
            <a:spLocks noGrp="1"/>
          </p:cNvSpPr>
          <p:nvPr>
            <p:ph type="dt" sz="half" idx="10"/>
          </p:nvPr>
        </p:nvSpPr>
        <p:spPr/>
        <p:txBody>
          <a:bodyPr/>
          <a:lstStyle/>
          <a:p>
            <a:fld id="{0C211E42-40DF-4553-94DE-E0EC3E9523D9}" type="datetimeFigureOut">
              <a:rPr lang="en-US" smtClean="0"/>
              <a:t>1/11/2021</a:t>
            </a:fld>
            <a:endParaRPr lang="en-US"/>
          </a:p>
        </p:txBody>
      </p:sp>
      <p:sp>
        <p:nvSpPr>
          <p:cNvPr id="6" name="Footer Placeholder 5">
            <a:extLst>
              <a:ext uri="{FF2B5EF4-FFF2-40B4-BE49-F238E27FC236}">
                <a16:creationId xmlns:a16="http://schemas.microsoft.com/office/drawing/2014/main" id="{C92F631C-9515-41DA-9436-2BCA55D55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C353B1-9E15-4DAF-9240-B67CB1BE142A}"/>
              </a:ext>
            </a:extLst>
          </p:cNvPr>
          <p:cNvSpPr>
            <a:spLocks noGrp="1"/>
          </p:cNvSpPr>
          <p:nvPr>
            <p:ph type="sldNum" sz="quarter" idx="12"/>
          </p:nvPr>
        </p:nvSpPr>
        <p:spPr/>
        <p:txBody>
          <a:bodyPr/>
          <a:lstStyle/>
          <a:p>
            <a:fld id="{9C8919DF-B80B-4D3B-AE88-1823369F0E2E}" type="slidenum">
              <a:rPr lang="en-US" smtClean="0"/>
              <a:t>‹#›</a:t>
            </a:fld>
            <a:endParaRPr lang="en-US"/>
          </a:p>
        </p:txBody>
      </p:sp>
    </p:spTree>
    <p:extLst>
      <p:ext uri="{BB962C8B-B14F-4D97-AF65-F5344CB8AC3E}">
        <p14:creationId xmlns:p14="http://schemas.microsoft.com/office/powerpoint/2010/main" val="3927464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10536-766E-442A-83AB-1477E20A10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A23E09-1D93-4A81-8B7B-3760265714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54AD06-D545-4D71-A67E-631596962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211E42-40DF-4553-94DE-E0EC3E9523D9}" type="datetimeFigureOut">
              <a:rPr lang="en-US" smtClean="0"/>
              <a:t>1/11/2021</a:t>
            </a:fld>
            <a:endParaRPr lang="en-US"/>
          </a:p>
        </p:txBody>
      </p:sp>
      <p:sp>
        <p:nvSpPr>
          <p:cNvPr id="5" name="Footer Placeholder 4">
            <a:extLst>
              <a:ext uri="{FF2B5EF4-FFF2-40B4-BE49-F238E27FC236}">
                <a16:creationId xmlns:a16="http://schemas.microsoft.com/office/drawing/2014/main" id="{34349049-89A4-4335-B337-993475AED6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3D1C96-77A3-426E-A075-D16975A8CB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8919DF-B80B-4D3B-AE88-1823369F0E2E}" type="slidenum">
              <a:rPr lang="en-US" smtClean="0"/>
              <a:t>‹#›</a:t>
            </a:fld>
            <a:endParaRPr lang="en-US"/>
          </a:p>
        </p:txBody>
      </p:sp>
    </p:spTree>
    <p:extLst>
      <p:ext uri="{BB962C8B-B14F-4D97-AF65-F5344CB8AC3E}">
        <p14:creationId xmlns:p14="http://schemas.microsoft.com/office/powerpoint/2010/main" val="82508732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descr="Getting Started with SQL Bootcamp | knowasap">
            <a:extLst>
              <a:ext uri="{FF2B5EF4-FFF2-40B4-BE49-F238E27FC236}">
                <a16:creationId xmlns:a16="http://schemas.microsoft.com/office/drawing/2014/main" id="{F1A3DA3F-379C-400A-8A56-08C9C728B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677150D-F518-4961-BDC4-CB22DB6B35B9}"/>
              </a:ext>
            </a:extLst>
          </p:cNvPr>
          <p:cNvSpPr txBox="1"/>
          <p:nvPr/>
        </p:nvSpPr>
        <p:spPr>
          <a:xfrm>
            <a:off x="8330268" y="5226341"/>
            <a:ext cx="3288484" cy="923330"/>
          </a:xfrm>
          <a:prstGeom prst="rect">
            <a:avLst/>
          </a:prstGeom>
          <a:noFill/>
        </p:spPr>
        <p:txBody>
          <a:bodyPr wrap="square" rtlCol="0">
            <a:spAutoFit/>
          </a:bodyPr>
          <a:lstStyle/>
          <a:p>
            <a:r>
              <a:rPr lang="en-US">
                <a:solidFill>
                  <a:schemeClr val="bg1"/>
                </a:solidFill>
              </a:rPr>
              <a:t>Prepared by,</a:t>
            </a:r>
          </a:p>
          <a:p>
            <a:endParaRPr lang="en-US" dirty="0">
              <a:solidFill>
                <a:schemeClr val="bg1"/>
              </a:solidFill>
            </a:endParaRPr>
          </a:p>
          <a:p>
            <a:r>
              <a:rPr lang="en-US" dirty="0">
                <a:solidFill>
                  <a:schemeClr val="bg1"/>
                </a:solidFill>
              </a:rPr>
              <a:t>Sai Nikhilesh Kasturi</a:t>
            </a:r>
          </a:p>
        </p:txBody>
      </p:sp>
    </p:spTree>
    <p:extLst>
      <p:ext uri="{BB962C8B-B14F-4D97-AF65-F5344CB8AC3E}">
        <p14:creationId xmlns:p14="http://schemas.microsoft.com/office/powerpoint/2010/main" val="2789682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63ED-0C96-4163-8BA6-F727796C4304}"/>
              </a:ext>
            </a:extLst>
          </p:cNvPr>
          <p:cNvSpPr>
            <a:spLocks noGrp="1"/>
          </p:cNvSpPr>
          <p:nvPr>
            <p:ph type="title"/>
          </p:nvPr>
        </p:nvSpPr>
        <p:spPr>
          <a:xfrm>
            <a:off x="838198" y="419100"/>
            <a:ext cx="10515600" cy="673100"/>
          </a:xfrm>
        </p:spPr>
        <p:txBody>
          <a:bodyPr>
            <a:noAutofit/>
          </a:bodyPr>
          <a:lstStyle/>
          <a:p>
            <a:r>
              <a:rPr lang="en-US" sz="4000" dirty="0"/>
              <a:t>What is RDBMS?</a:t>
            </a:r>
            <a:br>
              <a:rPr lang="en-US" sz="4000" dirty="0"/>
            </a:br>
            <a:endParaRPr lang="en-US" sz="4000" dirty="0"/>
          </a:p>
        </p:txBody>
      </p:sp>
      <p:sp>
        <p:nvSpPr>
          <p:cNvPr id="3" name="Content Placeholder 2">
            <a:extLst>
              <a:ext uri="{FF2B5EF4-FFF2-40B4-BE49-F238E27FC236}">
                <a16:creationId xmlns:a16="http://schemas.microsoft.com/office/drawing/2014/main" id="{B996D2BC-187E-4FA7-8B31-74A60A69A60F}"/>
              </a:ext>
            </a:extLst>
          </p:cNvPr>
          <p:cNvSpPr>
            <a:spLocks noGrp="1"/>
          </p:cNvSpPr>
          <p:nvPr>
            <p:ph idx="1"/>
          </p:nvPr>
        </p:nvSpPr>
        <p:spPr>
          <a:xfrm>
            <a:off x="838198" y="1216025"/>
            <a:ext cx="10515600" cy="1289050"/>
          </a:xfrm>
        </p:spPr>
        <p:txBody>
          <a:bodyPr>
            <a:normAutofit/>
          </a:bodyPr>
          <a:lstStyle/>
          <a:p>
            <a:r>
              <a:rPr lang="en-US" sz="1800" dirty="0"/>
              <a:t>RDBMS stands for </a:t>
            </a:r>
            <a:r>
              <a:rPr lang="en-US" sz="1800" b="1" u="sng" dirty="0"/>
              <a:t>R</a:t>
            </a:r>
            <a:r>
              <a:rPr lang="en-US" sz="1800" dirty="0"/>
              <a:t>elational </a:t>
            </a:r>
            <a:r>
              <a:rPr lang="en-US" sz="1800" b="1" u="sng" dirty="0"/>
              <a:t>D</a:t>
            </a:r>
            <a:r>
              <a:rPr lang="en-US" sz="1800" dirty="0"/>
              <a:t>atabase </a:t>
            </a:r>
            <a:r>
              <a:rPr lang="en-US" sz="1800" b="1" u="sng" dirty="0"/>
              <a:t>M</a:t>
            </a:r>
            <a:r>
              <a:rPr lang="en-US" sz="1800" dirty="0"/>
              <a:t>anagement </a:t>
            </a:r>
            <a:r>
              <a:rPr lang="en-US" sz="1800" b="1" u="sng" dirty="0"/>
              <a:t>S</a:t>
            </a:r>
            <a:r>
              <a:rPr lang="en-US" sz="1800" dirty="0"/>
              <a:t>ystem. RDBMS is the basis for SQL, and for all modern database systems like MS SQL Server, IBM DB2, Oracle, MySQL, and Microsoft Access.</a:t>
            </a:r>
          </a:p>
          <a:p>
            <a:r>
              <a:rPr lang="en-US" sz="1800" dirty="0"/>
              <a:t>A Relational database management system (RDBMS) is a database management system (DBMS) that is based on the relational model as introduced by E. F. Codd.</a:t>
            </a:r>
          </a:p>
          <a:p>
            <a:endParaRPr lang="en-US" dirty="0"/>
          </a:p>
        </p:txBody>
      </p:sp>
      <p:sp>
        <p:nvSpPr>
          <p:cNvPr id="4" name="Title 1">
            <a:extLst>
              <a:ext uri="{FF2B5EF4-FFF2-40B4-BE49-F238E27FC236}">
                <a16:creationId xmlns:a16="http://schemas.microsoft.com/office/drawing/2014/main" id="{B7F5DF51-8276-45F5-8EA4-4FCBE03179D1}"/>
              </a:ext>
            </a:extLst>
          </p:cNvPr>
          <p:cNvSpPr txBox="1">
            <a:spLocks/>
          </p:cNvSpPr>
          <p:nvPr/>
        </p:nvSpPr>
        <p:spPr>
          <a:xfrm>
            <a:off x="838198" y="2527300"/>
            <a:ext cx="10515600" cy="673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Database Terminology</a:t>
            </a:r>
          </a:p>
        </p:txBody>
      </p:sp>
      <p:sp>
        <p:nvSpPr>
          <p:cNvPr id="6" name="TextBox 5">
            <a:extLst>
              <a:ext uri="{FF2B5EF4-FFF2-40B4-BE49-F238E27FC236}">
                <a16:creationId xmlns:a16="http://schemas.microsoft.com/office/drawing/2014/main" id="{B739474C-8299-4DD8-975D-61DEA123F466}"/>
              </a:ext>
            </a:extLst>
          </p:cNvPr>
          <p:cNvSpPr txBox="1"/>
          <p:nvPr/>
        </p:nvSpPr>
        <p:spPr>
          <a:xfrm>
            <a:off x="838198" y="3346450"/>
            <a:ext cx="10515601" cy="2031325"/>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Table: </a:t>
            </a:r>
            <a:r>
              <a:rPr lang="en-US" dirty="0"/>
              <a:t>The data in an RDBMS is stored in database objects which are called as tables.</a:t>
            </a:r>
            <a:endParaRPr lang="en-US" b="1" dirty="0"/>
          </a:p>
          <a:p>
            <a:pPr marL="285750" indent="-285750" algn="just">
              <a:buFont typeface="Arial" panose="020B0604020202020204" pitchFamily="34" charset="0"/>
              <a:buChar char="•"/>
            </a:pPr>
            <a:r>
              <a:rPr lang="en-US" b="1" dirty="0"/>
              <a:t>Field: </a:t>
            </a:r>
            <a:r>
              <a:rPr lang="en-US" dirty="0"/>
              <a:t>Every table is broken up into smaller entities called fields. The fields in the Persons table consist of PersonID, LastName, FirstName etc.</a:t>
            </a:r>
            <a:endParaRPr lang="en-US" b="1" dirty="0"/>
          </a:p>
          <a:p>
            <a:pPr marL="285750" indent="-285750">
              <a:buFont typeface="Arial" panose="020B0604020202020204" pitchFamily="34" charset="0"/>
              <a:buChar char="•"/>
            </a:pPr>
            <a:r>
              <a:rPr lang="en-US" b="1" dirty="0"/>
              <a:t>Record: </a:t>
            </a:r>
            <a:r>
              <a:rPr lang="en-US" dirty="0"/>
              <a:t>A record is also called as a row of data is each individual entry that exists in a table.</a:t>
            </a:r>
            <a:endParaRPr lang="en-US" b="1" dirty="0"/>
          </a:p>
          <a:p>
            <a:pPr marL="285750" indent="-285750">
              <a:buFont typeface="Arial" panose="020B0604020202020204" pitchFamily="34" charset="0"/>
              <a:buChar char="•"/>
            </a:pPr>
            <a:r>
              <a:rPr lang="en-US" b="1" dirty="0"/>
              <a:t>Primary Key</a:t>
            </a:r>
            <a:r>
              <a:rPr lang="en-US" dirty="0"/>
              <a:t> – unique and mandatory</a:t>
            </a:r>
          </a:p>
          <a:p>
            <a:pPr marL="285750" indent="-285750">
              <a:buFont typeface="Arial" panose="020B0604020202020204" pitchFamily="34" charset="0"/>
              <a:buChar char="•"/>
            </a:pPr>
            <a:r>
              <a:rPr lang="en-US" b="1" dirty="0"/>
              <a:t>Foreign Key </a:t>
            </a:r>
            <a:r>
              <a:rPr lang="en-US" dirty="0"/>
              <a:t>– a cross-reference between tables because it references the primary key of another table.</a:t>
            </a:r>
          </a:p>
          <a:p>
            <a:pPr marL="285750" indent="-285750">
              <a:buFont typeface="Arial" panose="020B0604020202020204" pitchFamily="34" charset="0"/>
              <a:buChar char="•"/>
            </a:pPr>
            <a:r>
              <a:rPr lang="en-US" b="1" dirty="0"/>
              <a:t>Relationship</a:t>
            </a:r>
            <a:r>
              <a:rPr lang="en-US" dirty="0"/>
              <a:t> – created though foreign keys.</a:t>
            </a:r>
          </a:p>
        </p:txBody>
      </p:sp>
    </p:spTree>
    <p:extLst>
      <p:ext uri="{BB962C8B-B14F-4D97-AF65-F5344CB8AC3E}">
        <p14:creationId xmlns:p14="http://schemas.microsoft.com/office/powerpoint/2010/main" val="426273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6090-38A4-47EE-80F0-7576FC373DE8}"/>
              </a:ext>
            </a:extLst>
          </p:cNvPr>
          <p:cNvSpPr>
            <a:spLocks noGrp="1"/>
          </p:cNvSpPr>
          <p:nvPr>
            <p:ph type="title"/>
          </p:nvPr>
        </p:nvSpPr>
        <p:spPr>
          <a:xfrm>
            <a:off x="838199" y="205582"/>
            <a:ext cx="10515600" cy="549275"/>
          </a:xfrm>
        </p:spPr>
        <p:txBody>
          <a:bodyPr>
            <a:normAutofit fontScale="90000"/>
          </a:bodyPr>
          <a:lstStyle/>
          <a:p>
            <a:r>
              <a:rPr lang="en-US" dirty="0"/>
              <a:t>Data Integrity</a:t>
            </a:r>
            <a:br>
              <a:rPr lang="en-US" dirty="0"/>
            </a:br>
            <a:endParaRPr lang="en-US" dirty="0"/>
          </a:p>
        </p:txBody>
      </p:sp>
      <p:sp>
        <p:nvSpPr>
          <p:cNvPr id="3" name="Content Placeholder 2">
            <a:extLst>
              <a:ext uri="{FF2B5EF4-FFF2-40B4-BE49-F238E27FC236}">
                <a16:creationId xmlns:a16="http://schemas.microsoft.com/office/drawing/2014/main" id="{DC55EDC2-D0E4-486B-8F22-2FE89D6CDC6B}"/>
              </a:ext>
            </a:extLst>
          </p:cNvPr>
          <p:cNvSpPr>
            <a:spLocks noGrp="1"/>
          </p:cNvSpPr>
          <p:nvPr>
            <p:ph idx="1"/>
          </p:nvPr>
        </p:nvSpPr>
        <p:spPr>
          <a:xfrm>
            <a:off x="838199" y="928688"/>
            <a:ext cx="10515601" cy="1838325"/>
          </a:xfrm>
        </p:spPr>
        <p:txBody>
          <a:bodyPr>
            <a:normAutofit/>
          </a:bodyPr>
          <a:lstStyle/>
          <a:p>
            <a:pPr marL="0" indent="0">
              <a:buNone/>
            </a:pPr>
            <a:r>
              <a:rPr lang="en-US" sz="1800" dirty="0"/>
              <a:t>The following categories of data integrity exist with each RDBMS −</a:t>
            </a:r>
          </a:p>
          <a:p>
            <a:r>
              <a:rPr lang="en-US" sz="1800" b="1" dirty="0"/>
              <a:t>Entity Integrity −</a:t>
            </a:r>
            <a:r>
              <a:rPr lang="en-US" sz="1800" dirty="0"/>
              <a:t> There are no duplicate rows in a table.</a:t>
            </a:r>
          </a:p>
          <a:p>
            <a:r>
              <a:rPr lang="en-US" sz="1800" b="1" dirty="0"/>
              <a:t>Domain Integrity −</a:t>
            </a:r>
            <a:r>
              <a:rPr lang="en-US" sz="1800" dirty="0"/>
              <a:t> Enforces valid entries for a given column by restricting the type, the format, or the range of values.</a:t>
            </a:r>
          </a:p>
          <a:p>
            <a:r>
              <a:rPr lang="en-US" sz="1800" b="1" dirty="0"/>
              <a:t>Referential integrity −</a:t>
            </a:r>
            <a:r>
              <a:rPr lang="en-US" sz="1800" dirty="0"/>
              <a:t> Rows cannot be deleted, which are used by other records.</a:t>
            </a:r>
          </a:p>
          <a:p>
            <a:endParaRPr lang="en-US" dirty="0"/>
          </a:p>
        </p:txBody>
      </p:sp>
      <p:sp>
        <p:nvSpPr>
          <p:cNvPr id="5" name="Title 1">
            <a:extLst>
              <a:ext uri="{FF2B5EF4-FFF2-40B4-BE49-F238E27FC236}">
                <a16:creationId xmlns:a16="http://schemas.microsoft.com/office/drawing/2014/main" id="{AE6752DB-275F-4D17-9F55-046CEFC61AF4}"/>
              </a:ext>
            </a:extLst>
          </p:cNvPr>
          <p:cNvSpPr txBox="1">
            <a:spLocks/>
          </p:cNvSpPr>
          <p:nvPr/>
        </p:nvSpPr>
        <p:spPr>
          <a:xfrm>
            <a:off x="838199" y="3114674"/>
            <a:ext cx="10515600" cy="457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Database Normalization</a:t>
            </a:r>
            <a:br>
              <a:rPr lang="en-US" sz="4000" dirty="0"/>
            </a:br>
            <a:endParaRPr lang="en-US" sz="4000" dirty="0"/>
          </a:p>
        </p:txBody>
      </p:sp>
      <p:sp>
        <p:nvSpPr>
          <p:cNvPr id="6" name="TextBox 5">
            <a:extLst>
              <a:ext uri="{FF2B5EF4-FFF2-40B4-BE49-F238E27FC236}">
                <a16:creationId xmlns:a16="http://schemas.microsoft.com/office/drawing/2014/main" id="{444554EB-70AC-4861-8A6F-047B118EC8AF}"/>
              </a:ext>
            </a:extLst>
          </p:cNvPr>
          <p:cNvSpPr txBox="1"/>
          <p:nvPr/>
        </p:nvSpPr>
        <p:spPr>
          <a:xfrm>
            <a:off x="838199" y="3429000"/>
            <a:ext cx="10515600" cy="1200329"/>
          </a:xfrm>
          <a:prstGeom prst="rect">
            <a:avLst/>
          </a:prstGeom>
          <a:noFill/>
        </p:spPr>
        <p:txBody>
          <a:bodyPr wrap="square" rtlCol="0">
            <a:spAutoFit/>
          </a:bodyPr>
          <a:lstStyle/>
          <a:p>
            <a:r>
              <a:rPr lang="en-US" dirty="0"/>
              <a:t>Database normalization is the process of efficiently organizing data in a database. There are two reasons of this normalization process −</a:t>
            </a:r>
          </a:p>
          <a:p>
            <a:pPr marL="285750" indent="-285750">
              <a:buFont typeface="Arial" panose="020B0604020202020204" pitchFamily="34" charset="0"/>
              <a:buChar char="•"/>
            </a:pPr>
            <a:r>
              <a:rPr lang="en-US" dirty="0"/>
              <a:t>Eliminating redundant data, for example, storing the same data in more than one table.</a:t>
            </a:r>
          </a:p>
          <a:p>
            <a:pPr marL="285750" indent="-285750">
              <a:buFont typeface="Arial" panose="020B0604020202020204" pitchFamily="34" charset="0"/>
              <a:buChar char="•"/>
            </a:pPr>
            <a:r>
              <a:rPr lang="en-US" dirty="0"/>
              <a:t>Ensuring data dependencies make sense.</a:t>
            </a:r>
          </a:p>
        </p:txBody>
      </p:sp>
      <p:sp>
        <p:nvSpPr>
          <p:cNvPr id="7" name="Rectangle 6">
            <a:extLst>
              <a:ext uri="{FF2B5EF4-FFF2-40B4-BE49-F238E27FC236}">
                <a16:creationId xmlns:a16="http://schemas.microsoft.com/office/drawing/2014/main" id="{F5695172-6E16-4831-B6C1-9C695440B127}"/>
              </a:ext>
            </a:extLst>
          </p:cNvPr>
          <p:cNvSpPr/>
          <p:nvPr/>
        </p:nvSpPr>
        <p:spPr>
          <a:xfrm>
            <a:off x="838199" y="4715054"/>
            <a:ext cx="10515600" cy="2031325"/>
          </a:xfrm>
          <a:prstGeom prst="rect">
            <a:avLst/>
          </a:prstGeom>
        </p:spPr>
        <p:txBody>
          <a:bodyPr wrap="square">
            <a:spAutoFit/>
          </a:bodyPr>
          <a:lstStyle/>
          <a:p>
            <a:r>
              <a:rPr lang="en-US" dirty="0"/>
              <a:t>Normalization guidelines are divided into normal forms. The aim of normal forms is to organize the database structure.</a:t>
            </a:r>
          </a:p>
          <a:p>
            <a:endParaRPr lang="en-US" dirty="0">
              <a:solidFill>
                <a:srgbClr val="000000"/>
              </a:solidFill>
              <a:latin typeface="Arial" panose="020B0604020202020204" pitchFamily="34" charset="0"/>
            </a:endParaRPr>
          </a:p>
          <a:p>
            <a:pPr marL="285750" indent="-285750">
              <a:buFont typeface="Wingdings" panose="05000000000000000000" pitchFamily="2" charset="2"/>
              <a:buChar char="q"/>
            </a:pPr>
            <a:r>
              <a:rPr lang="en-US" b="1" dirty="0"/>
              <a:t>First Normal Form (1NF)</a:t>
            </a:r>
          </a:p>
          <a:p>
            <a:pPr marL="285750" indent="-285750">
              <a:buFont typeface="Wingdings" panose="05000000000000000000" pitchFamily="2" charset="2"/>
              <a:buChar char="q"/>
            </a:pPr>
            <a:r>
              <a:rPr lang="en-US" b="1" dirty="0"/>
              <a:t>Second Normal Form (2NF)</a:t>
            </a:r>
          </a:p>
          <a:p>
            <a:pPr marL="285750" indent="-285750">
              <a:buFont typeface="Wingdings" panose="05000000000000000000" pitchFamily="2" charset="2"/>
              <a:buChar char="q"/>
            </a:pPr>
            <a:r>
              <a:rPr lang="en-US" b="1" dirty="0"/>
              <a:t>Third Normal Form (3NF)</a:t>
            </a:r>
          </a:p>
          <a:p>
            <a:endParaRPr lang="en-US" dirty="0"/>
          </a:p>
        </p:txBody>
      </p:sp>
    </p:spTree>
    <p:extLst>
      <p:ext uri="{BB962C8B-B14F-4D97-AF65-F5344CB8AC3E}">
        <p14:creationId xmlns:p14="http://schemas.microsoft.com/office/powerpoint/2010/main" val="151049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52CF-D73C-4F0D-A7F8-EB0EFC237C22}"/>
              </a:ext>
            </a:extLst>
          </p:cNvPr>
          <p:cNvSpPr>
            <a:spLocks noGrp="1"/>
          </p:cNvSpPr>
          <p:nvPr>
            <p:ph type="title"/>
          </p:nvPr>
        </p:nvSpPr>
        <p:spPr>
          <a:xfrm>
            <a:off x="742950" y="315317"/>
            <a:ext cx="10515600" cy="815975"/>
          </a:xfrm>
        </p:spPr>
        <p:txBody>
          <a:bodyPr>
            <a:normAutofit fontScale="90000"/>
          </a:bodyPr>
          <a:lstStyle/>
          <a:p>
            <a:r>
              <a:rPr lang="en-US" dirty="0"/>
              <a:t>Database Normalization With Example</a:t>
            </a:r>
            <a:br>
              <a:rPr lang="en-US" dirty="0"/>
            </a:br>
            <a:endParaRPr lang="en-US" dirty="0"/>
          </a:p>
        </p:txBody>
      </p:sp>
      <p:graphicFrame>
        <p:nvGraphicFramePr>
          <p:cNvPr id="4" name="Content Placeholder 3">
            <a:extLst>
              <a:ext uri="{FF2B5EF4-FFF2-40B4-BE49-F238E27FC236}">
                <a16:creationId xmlns:a16="http://schemas.microsoft.com/office/drawing/2014/main" id="{662E0802-5530-4FD5-AC1C-415301FD2A83}"/>
              </a:ext>
            </a:extLst>
          </p:cNvPr>
          <p:cNvGraphicFramePr>
            <a:graphicFrameLocks noGrp="1"/>
          </p:cNvGraphicFramePr>
          <p:nvPr>
            <p:ph idx="1"/>
            <p:extLst>
              <p:ext uri="{D42A27DB-BD31-4B8C-83A1-F6EECF244321}">
                <p14:modId xmlns:p14="http://schemas.microsoft.com/office/powerpoint/2010/main" val="420145362"/>
              </p:ext>
            </p:extLst>
          </p:nvPr>
        </p:nvGraphicFramePr>
        <p:xfrm>
          <a:off x="790575" y="2211676"/>
          <a:ext cx="10838562" cy="1483360"/>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715250237"/>
                    </a:ext>
                  </a:extLst>
                </a:gridCol>
                <a:gridCol w="3937699">
                  <a:extLst>
                    <a:ext uri="{9D8B030D-6E8A-4147-A177-3AD203B41FA5}">
                      <a16:colId xmlns:a16="http://schemas.microsoft.com/office/drawing/2014/main" val="3149454875"/>
                    </a:ext>
                  </a:extLst>
                </a:gridCol>
                <a:gridCol w="2628900">
                  <a:extLst>
                    <a:ext uri="{9D8B030D-6E8A-4147-A177-3AD203B41FA5}">
                      <a16:colId xmlns:a16="http://schemas.microsoft.com/office/drawing/2014/main" val="3062892185"/>
                    </a:ext>
                  </a:extLst>
                </a:gridCol>
                <a:gridCol w="2628900">
                  <a:extLst>
                    <a:ext uri="{9D8B030D-6E8A-4147-A177-3AD203B41FA5}">
                      <a16:colId xmlns:a16="http://schemas.microsoft.com/office/drawing/2014/main" val="2490248868"/>
                    </a:ext>
                  </a:extLst>
                </a:gridCol>
              </a:tblGrid>
              <a:tr h="370840">
                <a:tc>
                  <a:txBody>
                    <a:bodyPr/>
                    <a:lstStyle/>
                    <a:p>
                      <a:pPr algn="ctr"/>
                      <a:r>
                        <a:rPr lang="en-US" dirty="0"/>
                        <a:t>Name</a:t>
                      </a:r>
                    </a:p>
                  </a:txBody>
                  <a:tcPr/>
                </a:tc>
                <a:tc>
                  <a:txBody>
                    <a:bodyPr/>
                    <a:lstStyle/>
                    <a:p>
                      <a:pPr algn="ctr"/>
                      <a:r>
                        <a:rPr lang="en-US" dirty="0"/>
                        <a:t>Address</a:t>
                      </a:r>
                    </a:p>
                  </a:txBody>
                  <a:tcPr/>
                </a:tc>
                <a:tc>
                  <a:txBody>
                    <a:bodyPr/>
                    <a:lstStyle/>
                    <a:p>
                      <a:pPr algn="ctr"/>
                      <a:r>
                        <a:rPr lang="en-US" dirty="0"/>
                        <a:t>Games Rented</a:t>
                      </a:r>
                    </a:p>
                  </a:txBody>
                  <a:tcPr/>
                </a:tc>
                <a:tc>
                  <a:txBody>
                    <a:bodyPr/>
                    <a:lstStyle/>
                    <a:p>
                      <a:pPr algn="ctr"/>
                      <a:r>
                        <a:rPr lang="en-US" dirty="0"/>
                        <a:t>Salutation</a:t>
                      </a:r>
                    </a:p>
                  </a:txBody>
                  <a:tcPr/>
                </a:tc>
                <a:extLst>
                  <a:ext uri="{0D108BD9-81ED-4DB2-BD59-A6C34878D82A}">
                    <a16:rowId xmlns:a16="http://schemas.microsoft.com/office/drawing/2014/main" val="453898736"/>
                  </a:ext>
                </a:extLst>
              </a:tr>
              <a:tr h="370840">
                <a:tc>
                  <a:txBody>
                    <a:bodyPr/>
                    <a:lstStyle/>
                    <a:p>
                      <a:pPr algn="ctr"/>
                      <a:r>
                        <a:rPr lang="en-US" dirty="0"/>
                        <a:t>Ajay</a:t>
                      </a:r>
                    </a:p>
                  </a:txBody>
                  <a:tcPr/>
                </a:tc>
                <a:tc>
                  <a:txBody>
                    <a:bodyPr/>
                    <a:lstStyle/>
                    <a:p>
                      <a:pPr algn="ctr"/>
                      <a:r>
                        <a:rPr lang="en-US" dirty="0"/>
                        <a:t>Estates of Frankford, Apt: 44, Dallas, TX</a:t>
                      </a:r>
                    </a:p>
                  </a:txBody>
                  <a:tcPr/>
                </a:tc>
                <a:tc>
                  <a:txBody>
                    <a:bodyPr/>
                    <a:lstStyle/>
                    <a:p>
                      <a:pPr algn="ctr"/>
                      <a:r>
                        <a:rPr lang="en-US" dirty="0"/>
                        <a:t>CSGO, PUBG</a:t>
                      </a:r>
                    </a:p>
                  </a:txBody>
                  <a:tcPr/>
                </a:tc>
                <a:tc>
                  <a:txBody>
                    <a:bodyPr/>
                    <a:lstStyle/>
                    <a:p>
                      <a:pPr algn="ctr"/>
                      <a:r>
                        <a:rPr lang="en-US" dirty="0"/>
                        <a:t>Mr.</a:t>
                      </a:r>
                    </a:p>
                  </a:txBody>
                  <a:tcPr/>
                </a:tc>
                <a:extLst>
                  <a:ext uri="{0D108BD9-81ED-4DB2-BD59-A6C34878D82A}">
                    <a16:rowId xmlns:a16="http://schemas.microsoft.com/office/drawing/2014/main" val="848466849"/>
                  </a:ext>
                </a:extLst>
              </a:tr>
              <a:tr h="370840">
                <a:tc>
                  <a:txBody>
                    <a:bodyPr/>
                    <a:lstStyle/>
                    <a:p>
                      <a:pPr algn="ctr"/>
                      <a:r>
                        <a:rPr lang="en-US" dirty="0"/>
                        <a:t>Marie</a:t>
                      </a:r>
                    </a:p>
                  </a:txBody>
                  <a:tcPr/>
                </a:tc>
                <a:tc>
                  <a:txBody>
                    <a:bodyPr/>
                    <a:lstStyle/>
                    <a:p>
                      <a:pPr algn="ctr"/>
                      <a:r>
                        <a:rPr lang="en-US" dirty="0"/>
                        <a:t>Chatham Reflections, Apt: 12, Dallas, TX</a:t>
                      </a:r>
                    </a:p>
                  </a:txBody>
                  <a:tcPr/>
                </a:tc>
                <a:tc>
                  <a:txBody>
                    <a:bodyPr/>
                    <a:lstStyle/>
                    <a:p>
                      <a:pPr algn="ctr"/>
                      <a:r>
                        <a:rPr lang="en-US" dirty="0"/>
                        <a:t>COD</a:t>
                      </a:r>
                    </a:p>
                  </a:txBody>
                  <a:tcPr/>
                </a:tc>
                <a:tc>
                  <a:txBody>
                    <a:bodyPr/>
                    <a:lstStyle/>
                    <a:p>
                      <a:pPr algn="ctr"/>
                      <a:r>
                        <a:rPr lang="en-US" dirty="0"/>
                        <a:t>Miss.</a:t>
                      </a:r>
                    </a:p>
                  </a:txBody>
                  <a:tcPr/>
                </a:tc>
                <a:extLst>
                  <a:ext uri="{0D108BD9-81ED-4DB2-BD59-A6C34878D82A}">
                    <a16:rowId xmlns:a16="http://schemas.microsoft.com/office/drawing/2014/main" val="2179840501"/>
                  </a:ext>
                </a:extLst>
              </a:tr>
              <a:tr h="370840">
                <a:tc>
                  <a:txBody>
                    <a:bodyPr/>
                    <a:lstStyle/>
                    <a:p>
                      <a:pPr algn="ctr"/>
                      <a:r>
                        <a:rPr lang="en-US" dirty="0"/>
                        <a:t>Ajay</a:t>
                      </a:r>
                    </a:p>
                  </a:txBody>
                  <a:tcPr/>
                </a:tc>
                <a:tc>
                  <a:txBody>
                    <a:bodyPr/>
                    <a:lstStyle/>
                    <a:p>
                      <a:pPr algn="ctr"/>
                      <a:r>
                        <a:rPr lang="en-US" dirty="0"/>
                        <a:t>Pearl, Apt: 123, Dallas, TX</a:t>
                      </a:r>
                    </a:p>
                  </a:txBody>
                  <a:tcPr/>
                </a:tc>
                <a:tc>
                  <a:txBody>
                    <a:bodyPr/>
                    <a:lstStyle/>
                    <a:p>
                      <a:pPr algn="ctr"/>
                      <a:r>
                        <a:rPr lang="en-US" dirty="0"/>
                        <a:t>FIFA, COD</a:t>
                      </a:r>
                    </a:p>
                  </a:txBody>
                  <a:tcPr/>
                </a:tc>
                <a:tc>
                  <a:txBody>
                    <a:bodyPr/>
                    <a:lstStyle/>
                    <a:p>
                      <a:pPr algn="ctr"/>
                      <a:r>
                        <a:rPr lang="en-US" dirty="0"/>
                        <a:t>Mr.</a:t>
                      </a:r>
                    </a:p>
                  </a:txBody>
                  <a:tcPr/>
                </a:tc>
                <a:extLst>
                  <a:ext uri="{0D108BD9-81ED-4DB2-BD59-A6C34878D82A}">
                    <a16:rowId xmlns:a16="http://schemas.microsoft.com/office/drawing/2014/main" val="136363862"/>
                  </a:ext>
                </a:extLst>
              </a:tr>
            </a:tbl>
          </a:graphicData>
        </a:graphic>
      </p:graphicFrame>
      <p:sp>
        <p:nvSpPr>
          <p:cNvPr id="5" name="TextBox 4">
            <a:extLst>
              <a:ext uri="{FF2B5EF4-FFF2-40B4-BE49-F238E27FC236}">
                <a16:creationId xmlns:a16="http://schemas.microsoft.com/office/drawing/2014/main" id="{4E20CF3C-7D2A-45E7-8783-52351220C98D}"/>
              </a:ext>
            </a:extLst>
          </p:cNvPr>
          <p:cNvSpPr txBox="1"/>
          <p:nvPr/>
        </p:nvSpPr>
        <p:spPr>
          <a:xfrm>
            <a:off x="742950" y="933450"/>
            <a:ext cx="10610848" cy="923330"/>
          </a:xfrm>
          <a:prstGeom prst="rect">
            <a:avLst/>
          </a:prstGeom>
          <a:noFill/>
        </p:spPr>
        <p:txBody>
          <a:bodyPr wrap="square" rtlCol="0">
            <a:spAutoFit/>
          </a:bodyPr>
          <a:lstStyle/>
          <a:p>
            <a:pPr algn="just"/>
            <a:r>
              <a:rPr lang="en-US" dirty="0"/>
              <a:t>Database </a:t>
            </a:r>
            <a:r>
              <a:rPr lang="en-US" b="1" dirty="0"/>
              <a:t>Normalization Example</a:t>
            </a:r>
            <a:r>
              <a:rPr lang="en-US" dirty="0"/>
              <a:t> can be easily understood with the help of a case study. Assume, Steam maintains a database of games rented out. Without any normalization in database, all information is stored in one table as shown below. Let's understand Normalization in database with tables example:</a:t>
            </a:r>
          </a:p>
        </p:txBody>
      </p:sp>
      <p:sp>
        <p:nvSpPr>
          <p:cNvPr id="6" name="Rectangle 5">
            <a:extLst>
              <a:ext uri="{FF2B5EF4-FFF2-40B4-BE49-F238E27FC236}">
                <a16:creationId xmlns:a16="http://schemas.microsoft.com/office/drawing/2014/main" id="{9785BD7E-10B7-4C03-A6B1-098667485979}"/>
              </a:ext>
            </a:extLst>
          </p:cNvPr>
          <p:cNvSpPr/>
          <p:nvPr/>
        </p:nvSpPr>
        <p:spPr>
          <a:xfrm>
            <a:off x="742950" y="4365428"/>
            <a:ext cx="10515599" cy="369332"/>
          </a:xfrm>
          <a:prstGeom prst="rect">
            <a:avLst/>
          </a:prstGeom>
        </p:spPr>
        <p:txBody>
          <a:bodyPr wrap="square">
            <a:spAutoFit/>
          </a:bodyPr>
          <a:lstStyle/>
          <a:p>
            <a:pPr algn="just"/>
            <a:r>
              <a:rPr lang="en-US" b="0" i="0" dirty="0">
                <a:solidFill>
                  <a:srgbClr val="222222"/>
                </a:solidFill>
                <a:effectLst/>
                <a:latin typeface="Source Sans Pro" panose="020B0503030403020204" pitchFamily="34" charset="0"/>
              </a:rPr>
              <a:t>Here you see </a:t>
            </a:r>
            <a:r>
              <a:rPr lang="en-US" b="1" dirty="0">
                <a:solidFill>
                  <a:srgbClr val="222222"/>
                </a:solidFill>
                <a:latin typeface="Source Sans Pro" panose="020B0503030403020204" pitchFamily="34" charset="0"/>
              </a:rPr>
              <a:t>Games</a:t>
            </a:r>
            <a:r>
              <a:rPr lang="en-US" b="1" i="0" dirty="0">
                <a:solidFill>
                  <a:srgbClr val="222222"/>
                </a:solidFill>
                <a:effectLst/>
                <a:latin typeface="Source Sans Pro" panose="020B0503030403020204" pitchFamily="34" charset="0"/>
              </a:rPr>
              <a:t> Rented column has multiple values.</a:t>
            </a:r>
            <a:r>
              <a:rPr lang="en-US" b="0" i="0" dirty="0">
                <a:solidFill>
                  <a:srgbClr val="222222"/>
                </a:solidFill>
                <a:effectLst/>
                <a:latin typeface="Source Sans Pro" panose="020B0503030403020204" pitchFamily="34" charset="0"/>
              </a:rPr>
              <a:t> Now let's move into 1st Normal Forms:</a:t>
            </a:r>
            <a:endParaRPr lang="en-US" dirty="0"/>
          </a:p>
        </p:txBody>
      </p:sp>
      <p:sp>
        <p:nvSpPr>
          <p:cNvPr id="7" name="Rectangle 6">
            <a:extLst>
              <a:ext uri="{FF2B5EF4-FFF2-40B4-BE49-F238E27FC236}">
                <a16:creationId xmlns:a16="http://schemas.microsoft.com/office/drawing/2014/main" id="{6E46CC86-F760-4303-B262-242CFC7792E9}"/>
              </a:ext>
            </a:extLst>
          </p:cNvPr>
          <p:cNvSpPr/>
          <p:nvPr/>
        </p:nvSpPr>
        <p:spPr>
          <a:xfrm>
            <a:off x="790575" y="4800690"/>
            <a:ext cx="10515598" cy="1200329"/>
          </a:xfrm>
          <a:prstGeom prst="rect">
            <a:avLst/>
          </a:prstGeom>
        </p:spPr>
        <p:txBody>
          <a:bodyPr wrap="square">
            <a:spAutoFit/>
          </a:bodyPr>
          <a:lstStyle/>
          <a:p>
            <a:r>
              <a:rPr lang="en-US" b="1" i="0" dirty="0">
                <a:solidFill>
                  <a:srgbClr val="222222"/>
                </a:solidFill>
                <a:effectLst/>
                <a:latin typeface="Source Sans Pro" panose="020B0503030403020204" pitchFamily="34" charset="0"/>
              </a:rPr>
              <a:t>1NF (First Normal Form) Rules</a:t>
            </a:r>
          </a:p>
          <a:p>
            <a:endParaRPr lang="en-US" b="1" i="0" dirty="0">
              <a:solidFill>
                <a:srgbClr val="222222"/>
              </a:solidFill>
              <a:effectLst/>
              <a:latin typeface="Source Sans Pro" panose="020B0503030403020204" pitchFamily="34" charset="0"/>
            </a:endParaRPr>
          </a:p>
          <a:p>
            <a:pPr>
              <a:buFont typeface="Arial" panose="020B0604020202020204" pitchFamily="34" charset="0"/>
              <a:buChar char="•"/>
            </a:pPr>
            <a:r>
              <a:rPr lang="en-US" b="0" i="0" dirty="0">
                <a:solidFill>
                  <a:srgbClr val="222222"/>
                </a:solidFill>
                <a:effectLst/>
                <a:latin typeface="Source Sans Pro" panose="020B0503030403020204" pitchFamily="34" charset="0"/>
              </a:rPr>
              <a:t>Each table cell should contain a single value.</a:t>
            </a:r>
          </a:p>
          <a:p>
            <a:pPr>
              <a:buFont typeface="Arial" panose="020B0604020202020204" pitchFamily="34" charset="0"/>
              <a:buChar char="•"/>
            </a:pPr>
            <a:r>
              <a:rPr lang="en-US" b="0" i="0" dirty="0">
                <a:solidFill>
                  <a:srgbClr val="222222"/>
                </a:solidFill>
                <a:effectLst/>
                <a:latin typeface="Source Sans Pro" panose="020B0503030403020204" pitchFamily="34" charset="0"/>
              </a:rPr>
              <a:t>Each record needs to be unique.</a:t>
            </a:r>
          </a:p>
        </p:txBody>
      </p:sp>
    </p:spTree>
    <p:extLst>
      <p:ext uri="{BB962C8B-B14F-4D97-AF65-F5344CB8AC3E}">
        <p14:creationId xmlns:p14="http://schemas.microsoft.com/office/powerpoint/2010/main" val="126147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941B89C-5355-4E39-9926-691FAE314BB9}"/>
              </a:ext>
            </a:extLst>
          </p:cNvPr>
          <p:cNvGraphicFramePr>
            <a:graphicFrameLocks/>
          </p:cNvGraphicFramePr>
          <p:nvPr>
            <p:extLst>
              <p:ext uri="{D42A27DB-BD31-4B8C-83A1-F6EECF244321}">
                <p14:modId xmlns:p14="http://schemas.microsoft.com/office/powerpoint/2010/main" val="844432475"/>
              </p:ext>
            </p:extLst>
          </p:nvPr>
        </p:nvGraphicFramePr>
        <p:xfrm>
          <a:off x="771525" y="833120"/>
          <a:ext cx="10477499" cy="2596161"/>
        </p:xfrm>
        <a:graphic>
          <a:graphicData uri="http://schemas.openxmlformats.org/drawingml/2006/table">
            <a:tbl>
              <a:tblPr firstRow="1" bandRow="1">
                <a:tableStyleId>{5C22544A-7EE6-4342-B048-85BDC9FD1C3A}</a:tableStyleId>
              </a:tblPr>
              <a:tblGrid>
                <a:gridCol w="1613021">
                  <a:extLst>
                    <a:ext uri="{9D8B030D-6E8A-4147-A177-3AD203B41FA5}">
                      <a16:colId xmlns:a16="http://schemas.microsoft.com/office/drawing/2014/main" val="2715250237"/>
                    </a:ext>
                  </a:extLst>
                </a:gridCol>
                <a:gridCol w="4273429">
                  <a:extLst>
                    <a:ext uri="{9D8B030D-6E8A-4147-A177-3AD203B41FA5}">
                      <a16:colId xmlns:a16="http://schemas.microsoft.com/office/drawing/2014/main" val="3149454875"/>
                    </a:ext>
                  </a:extLst>
                </a:gridCol>
                <a:gridCol w="1964537">
                  <a:extLst>
                    <a:ext uri="{9D8B030D-6E8A-4147-A177-3AD203B41FA5}">
                      <a16:colId xmlns:a16="http://schemas.microsoft.com/office/drawing/2014/main" val="3062892185"/>
                    </a:ext>
                  </a:extLst>
                </a:gridCol>
                <a:gridCol w="2626512">
                  <a:extLst>
                    <a:ext uri="{9D8B030D-6E8A-4147-A177-3AD203B41FA5}">
                      <a16:colId xmlns:a16="http://schemas.microsoft.com/office/drawing/2014/main" val="4049301740"/>
                    </a:ext>
                  </a:extLst>
                </a:gridCol>
              </a:tblGrid>
              <a:tr h="289466">
                <a:tc>
                  <a:txBody>
                    <a:bodyPr/>
                    <a:lstStyle/>
                    <a:p>
                      <a:pPr algn="ctr"/>
                      <a:r>
                        <a:rPr lang="en-US" dirty="0"/>
                        <a:t>Name</a:t>
                      </a:r>
                    </a:p>
                  </a:txBody>
                  <a:tcPr/>
                </a:tc>
                <a:tc>
                  <a:txBody>
                    <a:bodyPr/>
                    <a:lstStyle/>
                    <a:p>
                      <a:pPr algn="ctr"/>
                      <a:r>
                        <a:rPr lang="en-US" dirty="0"/>
                        <a:t>Address</a:t>
                      </a:r>
                    </a:p>
                  </a:txBody>
                  <a:tcPr/>
                </a:tc>
                <a:tc>
                  <a:txBody>
                    <a:bodyPr/>
                    <a:lstStyle/>
                    <a:p>
                      <a:pPr algn="ctr"/>
                      <a:r>
                        <a:rPr lang="en-US" dirty="0"/>
                        <a:t>Games Rented</a:t>
                      </a:r>
                    </a:p>
                  </a:txBody>
                  <a:tcPr/>
                </a:tc>
                <a:tc>
                  <a:txBody>
                    <a:bodyPr/>
                    <a:lstStyle/>
                    <a:p>
                      <a:pPr algn="ctr"/>
                      <a:r>
                        <a:rPr lang="en-US" dirty="0"/>
                        <a:t>Salutation</a:t>
                      </a:r>
                    </a:p>
                  </a:txBody>
                  <a:tcPr/>
                </a:tc>
                <a:extLst>
                  <a:ext uri="{0D108BD9-81ED-4DB2-BD59-A6C34878D82A}">
                    <a16:rowId xmlns:a16="http://schemas.microsoft.com/office/drawing/2014/main" val="453898736"/>
                  </a:ext>
                </a:extLst>
              </a:tr>
              <a:tr h="499627">
                <a:tc>
                  <a:txBody>
                    <a:bodyPr/>
                    <a:lstStyle/>
                    <a:p>
                      <a:pPr algn="ctr"/>
                      <a:r>
                        <a:rPr lang="en-US" dirty="0"/>
                        <a:t>Ajay</a:t>
                      </a:r>
                    </a:p>
                  </a:txBody>
                  <a:tcPr/>
                </a:tc>
                <a:tc>
                  <a:txBody>
                    <a:bodyPr/>
                    <a:lstStyle/>
                    <a:p>
                      <a:pPr algn="ctr"/>
                      <a:r>
                        <a:rPr lang="en-US" dirty="0"/>
                        <a:t>Estates of Frankford, Apt: 44, Dallas, TX</a:t>
                      </a:r>
                    </a:p>
                  </a:txBody>
                  <a:tcPr/>
                </a:tc>
                <a:tc>
                  <a:txBody>
                    <a:bodyPr/>
                    <a:lstStyle/>
                    <a:p>
                      <a:pPr algn="ctr"/>
                      <a:r>
                        <a:rPr lang="en-US" dirty="0"/>
                        <a:t>CSGO</a:t>
                      </a:r>
                    </a:p>
                  </a:txBody>
                  <a:tcPr/>
                </a:tc>
                <a:tc>
                  <a:txBody>
                    <a:bodyPr/>
                    <a:lstStyle/>
                    <a:p>
                      <a:pPr algn="ctr"/>
                      <a:r>
                        <a:rPr lang="en-US" dirty="0"/>
                        <a:t>Mr.</a:t>
                      </a:r>
                    </a:p>
                  </a:txBody>
                  <a:tcPr/>
                </a:tc>
                <a:extLst>
                  <a:ext uri="{0D108BD9-81ED-4DB2-BD59-A6C34878D82A}">
                    <a16:rowId xmlns:a16="http://schemas.microsoft.com/office/drawing/2014/main" val="848466849"/>
                  </a:ext>
                </a:extLst>
              </a:tr>
              <a:tr h="499627">
                <a:tc>
                  <a:txBody>
                    <a:bodyPr/>
                    <a:lstStyle/>
                    <a:p>
                      <a:pPr algn="ctr"/>
                      <a:r>
                        <a:rPr lang="en-US" dirty="0"/>
                        <a:t>Ajay</a:t>
                      </a:r>
                    </a:p>
                  </a:txBody>
                  <a:tcPr/>
                </a:tc>
                <a:tc>
                  <a:txBody>
                    <a:bodyPr/>
                    <a:lstStyle/>
                    <a:p>
                      <a:pPr algn="ctr"/>
                      <a:r>
                        <a:rPr lang="en-US" dirty="0"/>
                        <a:t>Estates of Frankford, Apt: 44, Dallas, TX</a:t>
                      </a:r>
                    </a:p>
                  </a:txBody>
                  <a:tcPr/>
                </a:tc>
                <a:tc>
                  <a:txBody>
                    <a:bodyPr/>
                    <a:lstStyle/>
                    <a:p>
                      <a:pPr algn="ctr"/>
                      <a:r>
                        <a:rPr lang="en-US" dirty="0"/>
                        <a:t>PUBG</a:t>
                      </a:r>
                    </a:p>
                  </a:txBody>
                  <a:tcPr/>
                </a:tc>
                <a:tc>
                  <a:txBody>
                    <a:bodyPr/>
                    <a:lstStyle/>
                    <a:p>
                      <a:pPr algn="ctr"/>
                      <a:r>
                        <a:rPr lang="en-US" dirty="0"/>
                        <a:t>Mr.</a:t>
                      </a:r>
                    </a:p>
                  </a:txBody>
                  <a:tcPr/>
                </a:tc>
                <a:extLst>
                  <a:ext uri="{0D108BD9-81ED-4DB2-BD59-A6C34878D82A}">
                    <a16:rowId xmlns:a16="http://schemas.microsoft.com/office/drawing/2014/main" val="3180605307"/>
                  </a:ext>
                </a:extLst>
              </a:tr>
              <a:tr h="289466">
                <a:tc>
                  <a:txBody>
                    <a:bodyPr/>
                    <a:lstStyle/>
                    <a:p>
                      <a:pPr algn="ctr"/>
                      <a:r>
                        <a:rPr lang="en-US" dirty="0"/>
                        <a:t>Ajay</a:t>
                      </a:r>
                    </a:p>
                  </a:txBody>
                  <a:tcPr/>
                </a:tc>
                <a:tc>
                  <a:txBody>
                    <a:bodyPr/>
                    <a:lstStyle/>
                    <a:p>
                      <a:pPr algn="ctr"/>
                      <a:r>
                        <a:rPr lang="en-US" dirty="0"/>
                        <a:t>Pearl, Apt: 123, Dallas, TX</a:t>
                      </a:r>
                    </a:p>
                  </a:txBody>
                  <a:tcPr/>
                </a:tc>
                <a:tc>
                  <a:txBody>
                    <a:bodyPr/>
                    <a:lstStyle/>
                    <a:p>
                      <a:pPr algn="ctr"/>
                      <a:r>
                        <a:rPr lang="en-US" dirty="0"/>
                        <a:t>FIFA</a:t>
                      </a:r>
                    </a:p>
                  </a:txBody>
                  <a:tcPr/>
                </a:tc>
                <a:tc>
                  <a:txBody>
                    <a:bodyPr/>
                    <a:lstStyle/>
                    <a:p>
                      <a:pPr algn="ctr"/>
                      <a:r>
                        <a:rPr lang="en-US" dirty="0"/>
                        <a:t>Mr.</a:t>
                      </a:r>
                    </a:p>
                  </a:txBody>
                  <a:tcPr/>
                </a:tc>
                <a:extLst>
                  <a:ext uri="{0D108BD9-81ED-4DB2-BD59-A6C34878D82A}">
                    <a16:rowId xmlns:a16="http://schemas.microsoft.com/office/drawing/2014/main" val="136363862"/>
                  </a:ext>
                </a:extLst>
              </a:tr>
              <a:tr h="289466">
                <a:tc>
                  <a:txBody>
                    <a:bodyPr/>
                    <a:lstStyle/>
                    <a:p>
                      <a:pPr algn="ctr"/>
                      <a:r>
                        <a:rPr lang="en-US" dirty="0"/>
                        <a:t>Ajay</a:t>
                      </a:r>
                    </a:p>
                  </a:txBody>
                  <a:tcPr/>
                </a:tc>
                <a:tc>
                  <a:txBody>
                    <a:bodyPr/>
                    <a:lstStyle/>
                    <a:p>
                      <a:pPr algn="ctr"/>
                      <a:r>
                        <a:rPr lang="en-US" dirty="0"/>
                        <a:t>Pearl, Apt: 123, Dallas, TX</a:t>
                      </a:r>
                    </a:p>
                  </a:txBody>
                  <a:tcPr/>
                </a:tc>
                <a:tc>
                  <a:txBody>
                    <a:bodyPr/>
                    <a:lstStyle/>
                    <a:p>
                      <a:pPr algn="ctr"/>
                      <a:r>
                        <a:rPr lang="en-US" dirty="0"/>
                        <a:t>COD</a:t>
                      </a:r>
                    </a:p>
                  </a:txBody>
                  <a:tcPr/>
                </a:tc>
                <a:tc>
                  <a:txBody>
                    <a:bodyPr/>
                    <a:lstStyle/>
                    <a:p>
                      <a:pPr algn="ctr"/>
                      <a:r>
                        <a:rPr lang="en-US" dirty="0"/>
                        <a:t>Mr.</a:t>
                      </a:r>
                    </a:p>
                  </a:txBody>
                  <a:tcPr/>
                </a:tc>
                <a:extLst>
                  <a:ext uri="{0D108BD9-81ED-4DB2-BD59-A6C34878D82A}">
                    <a16:rowId xmlns:a16="http://schemas.microsoft.com/office/drawing/2014/main" val="2442002610"/>
                  </a:ext>
                </a:extLst>
              </a:tr>
              <a:tr h="499627">
                <a:tc>
                  <a:txBody>
                    <a:bodyPr/>
                    <a:lstStyle/>
                    <a:p>
                      <a:pPr algn="ctr"/>
                      <a:r>
                        <a:rPr lang="en-US" dirty="0"/>
                        <a:t>Marie</a:t>
                      </a:r>
                    </a:p>
                  </a:txBody>
                  <a:tcPr/>
                </a:tc>
                <a:tc>
                  <a:txBody>
                    <a:bodyPr/>
                    <a:lstStyle/>
                    <a:p>
                      <a:pPr algn="ctr"/>
                      <a:r>
                        <a:rPr lang="en-US" dirty="0"/>
                        <a:t>Chatham Reflections, Apt: 12, Dallas, TX</a:t>
                      </a:r>
                    </a:p>
                  </a:txBody>
                  <a:tcPr/>
                </a:tc>
                <a:tc>
                  <a:txBody>
                    <a:bodyPr/>
                    <a:lstStyle/>
                    <a:p>
                      <a:pPr algn="ctr"/>
                      <a:r>
                        <a:rPr lang="en-US" dirty="0"/>
                        <a:t>COD</a:t>
                      </a:r>
                    </a:p>
                  </a:txBody>
                  <a:tcPr/>
                </a:tc>
                <a:tc>
                  <a:txBody>
                    <a:bodyPr/>
                    <a:lstStyle/>
                    <a:p>
                      <a:pPr algn="ctr"/>
                      <a:r>
                        <a:rPr lang="en-US" dirty="0"/>
                        <a:t>Miss.</a:t>
                      </a:r>
                    </a:p>
                  </a:txBody>
                  <a:tcPr/>
                </a:tc>
                <a:extLst>
                  <a:ext uri="{0D108BD9-81ED-4DB2-BD59-A6C34878D82A}">
                    <a16:rowId xmlns:a16="http://schemas.microsoft.com/office/drawing/2014/main" val="2656654733"/>
                  </a:ext>
                </a:extLst>
              </a:tr>
            </a:tbl>
          </a:graphicData>
        </a:graphic>
      </p:graphicFrame>
      <p:sp>
        <p:nvSpPr>
          <p:cNvPr id="5" name="Rectangle 4">
            <a:extLst>
              <a:ext uri="{FF2B5EF4-FFF2-40B4-BE49-F238E27FC236}">
                <a16:creationId xmlns:a16="http://schemas.microsoft.com/office/drawing/2014/main" id="{2B82E36C-46AF-4DE2-8E91-D172E62BF161}"/>
              </a:ext>
            </a:extLst>
          </p:cNvPr>
          <p:cNvSpPr/>
          <p:nvPr/>
        </p:nvSpPr>
        <p:spPr>
          <a:xfrm>
            <a:off x="733425" y="158214"/>
            <a:ext cx="6096000" cy="646331"/>
          </a:xfrm>
          <a:prstGeom prst="rect">
            <a:avLst/>
          </a:prstGeom>
        </p:spPr>
        <p:txBody>
          <a:bodyPr>
            <a:spAutoFit/>
          </a:bodyPr>
          <a:lstStyle/>
          <a:p>
            <a:r>
              <a:rPr lang="en-US" b="0" i="0" dirty="0">
                <a:solidFill>
                  <a:srgbClr val="222222"/>
                </a:solidFill>
                <a:effectLst/>
                <a:latin typeface="Source Sans Pro" panose="020B0503030403020204" pitchFamily="34" charset="0"/>
              </a:rPr>
              <a:t>The above table in 1NF-</a:t>
            </a:r>
          </a:p>
          <a:p>
            <a:r>
              <a:rPr lang="en-US" b="1" i="0" dirty="0">
                <a:solidFill>
                  <a:srgbClr val="222222"/>
                </a:solidFill>
                <a:effectLst/>
                <a:latin typeface="Source Sans Pro" panose="020B0503030403020204" pitchFamily="34" charset="0"/>
              </a:rPr>
              <a:t>1NF Example</a:t>
            </a:r>
          </a:p>
        </p:txBody>
      </p:sp>
      <p:sp>
        <p:nvSpPr>
          <p:cNvPr id="6" name="TextBox 5">
            <a:extLst>
              <a:ext uri="{FF2B5EF4-FFF2-40B4-BE49-F238E27FC236}">
                <a16:creationId xmlns:a16="http://schemas.microsoft.com/office/drawing/2014/main" id="{8A7E0ED7-9EAC-4348-A5ED-86E0DF897CF8}"/>
              </a:ext>
            </a:extLst>
          </p:cNvPr>
          <p:cNvSpPr txBox="1"/>
          <p:nvPr/>
        </p:nvSpPr>
        <p:spPr>
          <a:xfrm>
            <a:off x="4424362" y="3473183"/>
            <a:ext cx="3343275" cy="369332"/>
          </a:xfrm>
          <a:prstGeom prst="rect">
            <a:avLst/>
          </a:prstGeom>
          <a:noFill/>
        </p:spPr>
        <p:txBody>
          <a:bodyPr wrap="square" rtlCol="0">
            <a:spAutoFit/>
          </a:bodyPr>
          <a:lstStyle/>
          <a:p>
            <a:r>
              <a:rPr lang="en-US" dirty="0"/>
              <a:t>Here what is a Primary Key ? </a:t>
            </a:r>
          </a:p>
        </p:txBody>
      </p:sp>
      <p:sp>
        <p:nvSpPr>
          <p:cNvPr id="7" name="Rectangle 6">
            <a:extLst>
              <a:ext uri="{FF2B5EF4-FFF2-40B4-BE49-F238E27FC236}">
                <a16:creationId xmlns:a16="http://schemas.microsoft.com/office/drawing/2014/main" id="{AD971CD2-A1FB-4279-9276-6FCA156850F0}"/>
              </a:ext>
            </a:extLst>
          </p:cNvPr>
          <p:cNvSpPr/>
          <p:nvPr/>
        </p:nvSpPr>
        <p:spPr>
          <a:xfrm>
            <a:off x="733425" y="3924798"/>
            <a:ext cx="10515599" cy="923330"/>
          </a:xfrm>
          <a:prstGeom prst="rect">
            <a:avLst/>
          </a:prstGeom>
        </p:spPr>
        <p:txBody>
          <a:bodyPr wrap="square">
            <a:spAutoFit/>
          </a:bodyPr>
          <a:lstStyle/>
          <a:p>
            <a:r>
              <a:rPr lang="en-US" b="1" i="0" dirty="0">
                <a:solidFill>
                  <a:srgbClr val="222222"/>
                </a:solidFill>
                <a:effectLst/>
                <a:latin typeface="Source Sans Pro" panose="020B0503030403020204" pitchFamily="34" charset="0"/>
              </a:rPr>
              <a:t>What is Composite Key?</a:t>
            </a:r>
          </a:p>
          <a:p>
            <a:endParaRPr lang="en-US" b="1" i="0" dirty="0">
              <a:solidFill>
                <a:srgbClr val="222222"/>
              </a:solidFill>
              <a:effectLst/>
              <a:latin typeface="Source Sans Pro" panose="020B0503030403020204" pitchFamily="34" charset="0"/>
            </a:endParaRPr>
          </a:p>
          <a:p>
            <a:r>
              <a:rPr lang="en-US" b="0" i="0" dirty="0">
                <a:solidFill>
                  <a:srgbClr val="222222"/>
                </a:solidFill>
                <a:effectLst/>
                <a:latin typeface="Source Sans Pro" panose="020B0503030403020204" pitchFamily="34" charset="0"/>
              </a:rPr>
              <a:t>A composite key is a primary key composed of multiple columns used to identify a record uniquely</a:t>
            </a:r>
          </a:p>
        </p:txBody>
      </p:sp>
      <p:sp>
        <p:nvSpPr>
          <p:cNvPr id="9" name="Rectangle 8">
            <a:extLst>
              <a:ext uri="{FF2B5EF4-FFF2-40B4-BE49-F238E27FC236}">
                <a16:creationId xmlns:a16="http://schemas.microsoft.com/office/drawing/2014/main" id="{6B85693E-1B0B-4611-B7D9-4A77028115CF}"/>
              </a:ext>
            </a:extLst>
          </p:cNvPr>
          <p:cNvSpPr/>
          <p:nvPr/>
        </p:nvSpPr>
        <p:spPr>
          <a:xfrm>
            <a:off x="723900" y="5903203"/>
            <a:ext cx="10458450" cy="646331"/>
          </a:xfrm>
          <a:prstGeom prst="rect">
            <a:avLst/>
          </a:prstGeom>
        </p:spPr>
        <p:txBody>
          <a:bodyPr wrap="square">
            <a:spAutoFit/>
          </a:bodyPr>
          <a:lstStyle/>
          <a:p>
            <a:pPr algn="just"/>
            <a:r>
              <a:rPr lang="en-US" b="0" i="0" dirty="0">
                <a:solidFill>
                  <a:srgbClr val="222222"/>
                </a:solidFill>
                <a:effectLst/>
                <a:latin typeface="Source Sans Pro" panose="020B0503030403020204" pitchFamily="34" charset="0"/>
              </a:rPr>
              <a:t>In our database, we have two people with the same name Ajay, but they live in different places.</a:t>
            </a:r>
          </a:p>
          <a:p>
            <a:pPr algn="just"/>
            <a:r>
              <a:rPr lang="en-US" b="0" i="0" dirty="0">
                <a:solidFill>
                  <a:srgbClr val="222222"/>
                </a:solidFill>
                <a:effectLst/>
                <a:latin typeface="Source Sans Pro" panose="020B0503030403020204" pitchFamily="34" charset="0"/>
              </a:rPr>
              <a:t>Hence, we require both Name and Address to identify a record uniquely. That is a composite key.</a:t>
            </a:r>
            <a:endParaRPr lang="en-US" dirty="0"/>
          </a:p>
        </p:txBody>
      </p:sp>
      <p:pic>
        <p:nvPicPr>
          <p:cNvPr id="11" name="Picture 10">
            <a:extLst>
              <a:ext uri="{FF2B5EF4-FFF2-40B4-BE49-F238E27FC236}">
                <a16:creationId xmlns:a16="http://schemas.microsoft.com/office/drawing/2014/main" id="{455EE43E-993A-42DD-9662-03F72B15CE27}"/>
              </a:ext>
            </a:extLst>
          </p:cNvPr>
          <p:cNvPicPr>
            <a:picLocks noChangeAspect="1"/>
          </p:cNvPicPr>
          <p:nvPr/>
        </p:nvPicPr>
        <p:blipFill>
          <a:blip r:embed="rId2"/>
          <a:stretch>
            <a:fillRect/>
          </a:stretch>
        </p:blipFill>
        <p:spPr>
          <a:xfrm>
            <a:off x="771525" y="4930411"/>
            <a:ext cx="10410825" cy="866775"/>
          </a:xfrm>
          <a:prstGeom prst="rect">
            <a:avLst/>
          </a:prstGeom>
        </p:spPr>
      </p:pic>
    </p:spTree>
    <p:extLst>
      <p:ext uri="{BB962C8B-B14F-4D97-AF65-F5344CB8AC3E}">
        <p14:creationId xmlns:p14="http://schemas.microsoft.com/office/powerpoint/2010/main" val="131256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817E3B-08F7-43B6-9022-CD3A34491A89}"/>
              </a:ext>
            </a:extLst>
          </p:cNvPr>
          <p:cNvSpPr>
            <a:spLocks noGrp="1"/>
          </p:cNvSpPr>
          <p:nvPr>
            <p:ph idx="1"/>
          </p:nvPr>
        </p:nvSpPr>
        <p:spPr>
          <a:xfrm>
            <a:off x="638175" y="301625"/>
            <a:ext cx="10515600" cy="1879600"/>
          </a:xfrm>
        </p:spPr>
        <p:txBody>
          <a:bodyPr>
            <a:normAutofit/>
          </a:bodyPr>
          <a:lstStyle/>
          <a:p>
            <a:r>
              <a:rPr lang="en-US" sz="1800" b="1" dirty="0"/>
              <a:t>2NF (Second Normal Form) Rules</a:t>
            </a:r>
          </a:p>
          <a:p>
            <a:r>
              <a:rPr lang="en-US" sz="1800" dirty="0"/>
              <a:t>Rule 1- Be in 1NF</a:t>
            </a:r>
          </a:p>
          <a:p>
            <a:r>
              <a:rPr lang="en-US" sz="1800" dirty="0"/>
              <a:t>Rule 2- Single Column Primary Key, which we don’t have. We have a composite primary key.</a:t>
            </a:r>
          </a:p>
          <a:p>
            <a:r>
              <a:rPr lang="en-US" sz="1800" dirty="0"/>
              <a:t>It is clear that we can't move forward to make our simple database in 2</a:t>
            </a:r>
            <a:r>
              <a:rPr lang="en-US" sz="1800" baseline="30000" dirty="0"/>
              <a:t>nd</a:t>
            </a:r>
            <a:r>
              <a:rPr lang="en-US" sz="1800" dirty="0"/>
              <a:t> Normalization form unless we partition the table above.</a:t>
            </a:r>
          </a:p>
          <a:p>
            <a:endParaRPr lang="en-US" dirty="0"/>
          </a:p>
        </p:txBody>
      </p:sp>
      <p:graphicFrame>
        <p:nvGraphicFramePr>
          <p:cNvPr id="4" name="Table 3">
            <a:extLst>
              <a:ext uri="{FF2B5EF4-FFF2-40B4-BE49-F238E27FC236}">
                <a16:creationId xmlns:a16="http://schemas.microsoft.com/office/drawing/2014/main" id="{65C1F233-534E-4AFC-AA3E-88257E9395AE}"/>
              </a:ext>
            </a:extLst>
          </p:cNvPr>
          <p:cNvGraphicFramePr>
            <a:graphicFrameLocks noGrp="1"/>
          </p:cNvGraphicFramePr>
          <p:nvPr>
            <p:extLst>
              <p:ext uri="{D42A27DB-BD31-4B8C-83A1-F6EECF244321}">
                <p14:modId xmlns:p14="http://schemas.microsoft.com/office/powerpoint/2010/main" val="2992946879"/>
              </p:ext>
            </p:extLst>
          </p:nvPr>
        </p:nvGraphicFramePr>
        <p:xfrm>
          <a:off x="638175" y="2172336"/>
          <a:ext cx="8258176" cy="1757680"/>
        </p:xfrm>
        <a:graphic>
          <a:graphicData uri="http://schemas.openxmlformats.org/drawingml/2006/table">
            <a:tbl>
              <a:tblPr firstRow="1" bandRow="1">
                <a:tableStyleId>{5C22544A-7EE6-4342-B048-85BDC9FD1C3A}</a:tableStyleId>
              </a:tblPr>
              <a:tblGrid>
                <a:gridCol w="1476375">
                  <a:extLst>
                    <a:ext uri="{9D8B030D-6E8A-4147-A177-3AD203B41FA5}">
                      <a16:colId xmlns:a16="http://schemas.microsoft.com/office/drawing/2014/main" val="2588235395"/>
                    </a:ext>
                  </a:extLst>
                </a:gridCol>
                <a:gridCol w="1228725">
                  <a:extLst>
                    <a:ext uri="{9D8B030D-6E8A-4147-A177-3AD203B41FA5}">
                      <a16:colId xmlns:a16="http://schemas.microsoft.com/office/drawing/2014/main" val="2671609074"/>
                    </a:ext>
                  </a:extLst>
                </a:gridCol>
                <a:gridCol w="4257675">
                  <a:extLst>
                    <a:ext uri="{9D8B030D-6E8A-4147-A177-3AD203B41FA5}">
                      <a16:colId xmlns:a16="http://schemas.microsoft.com/office/drawing/2014/main" val="59080408"/>
                    </a:ext>
                  </a:extLst>
                </a:gridCol>
                <a:gridCol w="1295401">
                  <a:extLst>
                    <a:ext uri="{9D8B030D-6E8A-4147-A177-3AD203B41FA5}">
                      <a16:colId xmlns:a16="http://schemas.microsoft.com/office/drawing/2014/main" val="3923858776"/>
                    </a:ext>
                  </a:extLst>
                </a:gridCol>
              </a:tblGrid>
              <a:tr h="370840">
                <a:tc>
                  <a:txBody>
                    <a:bodyPr/>
                    <a:lstStyle/>
                    <a:p>
                      <a:pPr algn="ctr"/>
                      <a:r>
                        <a:rPr lang="en-US" dirty="0"/>
                        <a:t>Membership ID</a:t>
                      </a:r>
                    </a:p>
                  </a:txBody>
                  <a:tcPr/>
                </a:tc>
                <a:tc>
                  <a:txBody>
                    <a:bodyPr/>
                    <a:lstStyle/>
                    <a:p>
                      <a:pPr algn="ctr"/>
                      <a:r>
                        <a:rPr lang="en-US" dirty="0"/>
                        <a:t>Name</a:t>
                      </a:r>
                    </a:p>
                  </a:txBody>
                  <a:tcPr/>
                </a:tc>
                <a:tc>
                  <a:txBody>
                    <a:bodyPr/>
                    <a:lstStyle/>
                    <a:p>
                      <a:pPr algn="ctr"/>
                      <a:r>
                        <a:rPr lang="en-US" dirty="0"/>
                        <a:t>Address</a:t>
                      </a:r>
                    </a:p>
                  </a:txBody>
                  <a:tcPr/>
                </a:tc>
                <a:tc>
                  <a:txBody>
                    <a:bodyPr/>
                    <a:lstStyle/>
                    <a:p>
                      <a:pPr algn="ctr"/>
                      <a:r>
                        <a:rPr lang="en-US" dirty="0"/>
                        <a:t>Salutation</a:t>
                      </a:r>
                    </a:p>
                  </a:txBody>
                  <a:tcPr/>
                </a:tc>
                <a:extLst>
                  <a:ext uri="{0D108BD9-81ED-4DB2-BD59-A6C34878D82A}">
                    <a16:rowId xmlns:a16="http://schemas.microsoft.com/office/drawing/2014/main" val="3931486313"/>
                  </a:ext>
                </a:extLst>
              </a:tr>
              <a:tr h="370840">
                <a:tc>
                  <a:txBody>
                    <a:bodyPr/>
                    <a:lstStyle/>
                    <a:p>
                      <a:pPr algn="ctr"/>
                      <a:r>
                        <a:rPr lang="en-US" dirty="0"/>
                        <a:t>123</a:t>
                      </a:r>
                    </a:p>
                  </a:txBody>
                  <a:tcPr/>
                </a:tc>
                <a:tc>
                  <a:txBody>
                    <a:bodyPr/>
                    <a:lstStyle/>
                    <a:p>
                      <a:pPr algn="ctr"/>
                      <a:r>
                        <a:rPr lang="en-US" dirty="0"/>
                        <a:t>Ajay</a:t>
                      </a:r>
                    </a:p>
                  </a:txBody>
                  <a:tcPr/>
                </a:tc>
                <a:tc>
                  <a:txBody>
                    <a:bodyPr/>
                    <a:lstStyle/>
                    <a:p>
                      <a:pPr algn="ctr"/>
                      <a:r>
                        <a:rPr lang="en-US" dirty="0"/>
                        <a:t>Estates of Frankford, Apt: 44, Dallas, TX</a:t>
                      </a:r>
                    </a:p>
                  </a:txBody>
                  <a:tcPr/>
                </a:tc>
                <a:tc>
                  <a:txBody>
                    <a:bodyPr/>
                    <a:lstStyle/>
                    <a:p>
                      <a:pPr algn="ctr"/>
                      <a:r>
                        <a:rPr lang="en-US" dirty="0"/>
                        <a:t>Mr.</a:t>
                      </a:r>
                    </a:p>
                  </a:txBody>
                  <a:tcPr/>
                </a:tc>
                <a:extLst>
                  <a:ext uri="{0D108BD9-81ED-4DB2-BD59-A6C34878D82A}">
                    <a16:rowId xmlns:a16="http://schemas.microsoft.com/office/drawing/2014/main" val="1710872585"/>
                  </a:ext>
                </a:extLst>
              </a:tr>
              <a:tr h="375920">
                <a:tc>
                  <a:txBody>
                    <a:bodyPr/>
                    <a:lstStyle/>
                    <a:p>
                      <a:pPr algn="ctr"/>
                      <a:r>
                        <a:rPr lang="en-US" dirty="0"/>
                        <a:t>456</a:t>
                      </a:r>
                    </a:p>
                  </a:txBody>
                  <a:tcPr/>
                </a:tc>
                <a:tc>
                  <a:txBody>
                    <a:bodyPr/>
                    <a:lstStyle/>
                    <a:p>
                      <a:pPr algn="ctr"/>
                      <a:r>
                        <a:rPr lang="en-US" dirty="0"/>
                        <a:t>Ajay</a:t>
                      </a:r>
                    </a:p>
                  </a:txBody>
                  <a:tcPr/>
                </a:tc>
                <a:tc>
                  <a:txBody>
                    <a:bodyPr/>
                    <a:lstStyle/>
                    <a:p>
                      <a:pPr algn="ctr"/>
                      <a:r>
                        <a:rPr lang="en-US" dirty="0"/>
                        <a:t>Pearl, Apt: 123, Dallas, TX</a:t>
                      </a:r>
                    </a:p>
                  </a:txBody>
                  <a:tcPr/>
                </a:tc>
                <a:tc>
                  <a:txBody>
                    <a:bodyPr/>
                    <a:lstStyle/>
                    <a:p>
                      <a:pPr algn="ctr"/>
                      <a:r>
                        <a:rPr lang="en-US" dirty="0"/>
                        <a:t>Mr.</a:t>
                      </a:r>
                    </a:p>
                  </a:txBody>
                  <a:tcPr/>
                </a:tc>
                <a:extLst>
                  <a:ext uri="{0D108BD9-81ED-4DB2-BD59-A6C34878D82A}">
                    <a16:rowId xmlns:a16="http://schemas.microsoft.com/office/drawing/2014/main" val="1147939405"/>
                  </a:ext>
                </a:extLst>
              </a:tr>
              <a:tr h="370840">
                <a:tc>
                  <a:txBody>
                    <a:bodyPr/>
                    <a:lstStyle/>
                    <a:p>
                      <a:pPr algn="ctr"/>
                      <a:r>
                        <a:rPr lang="en-US" dirty="0"/>
                        <a:t>789</a:t>
                      </a:r>
                    </a:p>
                  </a:txBody>
                  <a:tcPr/>
                </a:tc>
                <a:tc>
                  <a:txBody>
                    <a:bodyPr/>
                    <a:lstStyle/>
                    <a:p>
                      <a:pPr algn="ctr"/>
                      <a:r>
                        <a:rPr lang="en-US" dirty="0"/>
                        <a:t>Marie</a:t>
                      </a:r>
                    </a:p>
                  </a:txBody>
                  <a:tcPr/>
                </a:tc>
                <a:tc>
                  <a:txBody>
                    <a:bodyPr/>
                    <a:lstStyle/>
                    <a:p>
                      <a:pPr algn="ctr"/>
                      <a:r>
                        <a:rPr lang="en-US" dirty="0"/>
                        <a:t>Chatham Reflections, Apt: 12, Dallas, TX</a:t>
                      </a:r>
                    </a:p>
                  </a:txBody>
                  <a:tcPr/>
                </a:tc>
                <a:tc>
                  <a:txBody>
                    <a:bodyPr/>
                    <a:lstStyle/>
                    <a:p>
                      <a:pPr algn="ctr"/>
                      <a:r>
                        <a:rPr lang="en-US" dirty="0"/>
                        <a:t>Miss.</a:t>
                      </a:r>
                    </a:p>
                  </a:txBody>
                  <a:tcPr/>
                </a:tc>
                <a:extLst>
                  <a:ext uri="{0D108BD9-81ED-4DB2-BD59-A6C34878D82A}">
                    <a16:rowId xmlns:a16="http://schemas.microsoft.com/office/drawing/2014/main" val="758319579"/>
                  </a:ext>
                </a:extLst>
              </a:tr>
            </a:tbl>
          </a:graphicData>
        </a:graphic>
      </p:graphicFrame>
      <p:sp>
        <p:nvSpPr>
          <p:cNvPr id="5" name="TextBox 4">
            <a:extLst>
              <a:ext uri="{FF2B5EF4-FFF2-40B4-BE49-F238E27FC236}">
                <a16:creationId xmlns:a16="http://schemas.microsoft.com/office/drawing/2014/main" id="{22E1E47C-CD42-4F43-BBAE-0A522AF81FD8}"/>
              </a:ext>
            </a:extLst>
          </p:cNvPr>
          <p:cNvSpPr txBox="1"/>
          <p:nvPr/>
        </p:nvSpPr>
        <p:spPr>
          <a:xfrm>
            <a:off x="3867150" y="3896163"/>
            <a:ext cx="981075" cy="369332"/>
          </a:xfrm>
          <a:prstGeom prst="rect">
            <a:avLst/>
          </a:prstGeom>
          <a:noFill/>
        </p:spPr>
        <p:txBody>
          <a:bodyPr wrap="square" rtlCol="0">
            <a:spAutoFit/>
          </a:bodyPr>
          <a:lstStyle/>
          <a:p>
            <a:r>
              <a:rPr lang="en-US" dirty="0"/>
              <a:t>Table 1</a:t>
            </a:r>
          </a:p>
        </p:txBody>
      </p:sp>
      <p:graphicFrame>
        <p:nvGraphicFramePr>
          <p:cNvPr id="6" name="Table 5">
            <a:extLst>
              <a:ext uri="{FF2B5EF4-FFF2-40B4-BE49-F238E27FC236}">
                <a16:creationId xmlns:a16="http://schemas.microsoft.com/office/drawing/2014/main" id="{24FF4813-5895-4C4F-852D-40C3AEA337B1}"/>
              </a:ext>
            </a:extLst>
          </p:cNvPr>
          <p:cNvGraphicFramePr>
            <a:graphicFrameLocks noGrp="1"/>
          </p:cNvGraphicFramePr>
          <p:nvPr>
            <p:extLst>
              <p:ext uri="{D42A27DB-BD31-4B8C-83A1-F6EECF244321}">
                <p14:modId xmlns:p14="http://schemas.microsoft.com/office/powerpoint/2010/main" val="986756905"/>
              </p:ext>
            </p:extLst>
          </p:nvPr>
        </p:nvGraphicFramePr>
        <p:xfrm>
          <a:off x="638175" y="4331335"/>
          <a:ext cx="4210050" cy="2225040"/>
        </p:xfrm>
        <a:graphic>
          <a:graphicData uri="http://schemas.openxmlformats.org/drawingml/2006/table">
            <a:tbl>
              <a:tblPr firstRow="1" bandRow="1">
                <a:tableStyleId>{5C22544A-7EE6-4342-B048-85BDC9FD1C3A}</a:tableStyleId>
              </a:tblPr>
              <a:tblGrid>
                <a:gridCol w="2225981">
                  <a:extLst>
                    <a:ext uri="{9D8B030D-6E8A-4147-A177-3AD203B41FA5}">
                      <a16:colId xmlns:a16="http://schemas.microsoft.com/office/drawing/2014/main" val="1327875226"/>
                    </a:ext>
                  </a:extLst>
                </a:gridCol>
                <a:gridCol w="1984069">
                  <a:extLst>
                    <a:ext uri="{9D8B030D-6E8A-4147-A177-3AD203B41FA5}">
                      <a16:colId xmlns:a16="http://schemas.microsoft.com/office/drawing/2014/main" val="138141533"/>
                    </a:ext>
                  </a:extLst>
                </a:gridCol>
              </a:tblGrid>
              <a:tr h="287417">
                <a:tc>
                  <a:txBody>
                    <a:bodyPr/>
                    <a:lstStyle/>
                    <a:p>
                      <a:pPr algn="ctr"/>
                      <a:r>
                        <a:rPr lang="en-US" dirty="0"/>
                        <a:t>Membership ID</a:t>
                      </a:r>
                    </a:p>
                  </a:txBody>
                  <a:tcPr/>
                </a:tc>
                <a:tc>
                  <a:txBody>
                    <a:bodyPr/>
                    <a:lstStyle/>
                    <a:p>
                      <a:pPr algn="ctr"/>
                      <a:r>
                        <a:rPr lang="en-US" dirty="0"/>
                        <a:t>Games Rented</a:t>
                      </a:r>
                    </a:p>
                  </a:txBody>
                  <a:tcPr/>
                </a:tc>
                <a:extLst>
                  <a:ext uri="{0D108BD9-81ED-4DB2-BD59-A6C34878D82A}">
                    <a16:rowId xmlns:a16="http://schemas.microsoft.com/office/drawing/2014/main" val="1068778497"/>
                  </a:ext>
                </a:extLst>
              </a:tr>
              <a:tr h="287417">
                <a:tc>
                  <a:txBody>
                    <a:bodyPr/>
                    <a:lstStyle/>
                    <a:p>
                      <a:pPr algn="ctr"/>
                      <a:r>
                        <a:rPr lang="en-US" dirty="0"/>
                        <a:t>123</a:t>
                      </a:r>
                    </a:p>
                  </a:txBody>
                  <a:tcPr/>
                </a:tc>
                <a:tc>
                  <a:txBody>
                    <a:bodyPr/>
                    <a:lstStyle/>
                    <a:p>
                      <a:pPr algn="ctr"/>
                      <a:r>
                        <a:rPr lang="en-US" dirty="0"/>
                        <a:t>CSGO</a:t>
                      </a:r>
                    </a:p>
                  </a:txBody>
                  <a:tcPr/>
                </a:tc>
                <a:extLst>
                  <a:ext uri="{0D108BD9-81ED-4DB2-BD59-A6C34878D82A}">
                    <a16:rowId xmlns:a16="http://schemas.microsoft.com/office/drawing/2014/main" val="2971795188"/>
                  </a:ext>
                </a:extLst>
              </a:tr>
              <a:tr h="370840">
                <a:tc>
                  <a:txBody>
                    <a:bodyPr/>
                    <a:lstStyle/>
                    <a:p>
                      <a:pPr algn="ctr"/>
                      <a:r>
                        <a:rPr lang="en-US" dirty="0"/>
                        <a:t>123</a:t>
                      </a:r>
                    </a:p>
                  </a:txBody>
                  <a:tcPr/>
                </a:tc>
                <a:tc>
                  <a:txBody>
                    <a:bodyPr/>
                    <a:lstStyle/>
                    <a:p>
                      <a:pPr algn="ctr"/>
                      <a:r>
                        <a:rPr lang="en-US" dirty="0"/>
                        <a:t>PUBG</a:t>
                      </a:r>
                    </a:p>
                  </a:txBody>
                  <a:tcPr/>
                </a:tc>
                <a:extLst>
                  <a:ext uri="{0D108BD9-81ED-4DB2-BD59-A6C34878D82A}">
                    <a16:rowId xmlns:a16="http://schemas.microsoft.com/office/drawing/2014/main" val="1583380473"/>
                  </a:ext>
                </a:extLst>
              </a:tr>
              <a:tr h="375920">
                <a:tc>
                  <a:txBody>
                    <a:bodyPr/>
                    <a:lstStyle/>
                    <a:p>
                      <a:pPr algn="ctr"/>
                      <a:r>
                        <a:rPr lang="en-US" dirty="0"/>
                        <a:t>456</a:t>
                      </a:r>
                    </a:p>
                  </a:txBody>
                  <a:tcPr/>
                </a:tc>
                <a:tc>
                  <a:txBody>
                    <a:bodyPr/>
                    <a:lstStyle/>
                    <a:p>
                      <a:pPr algn="ctr"/>
                      <a:r>
                        <a:rPr lang="en-US" dirty="0"/>
                        <a:t>FIFA</a:t>
                      </a:r>
                    </a:p>
                  </a:txBody>
                  <a:tcPr/>
                </a:tc>
                <a:extLst>
                  <a:ext uri="{0D108BD9-81ED-4DB2-BD59-A6C34878D82A}">
                    <a16:rowId xmlns:a16="http://schemas.microsoft.com/office/drawing/2014/main" val="933237643"/>
                  </a:ext>
                </a:extLst>
              </a:tr>
              <a:tr h="375920">
                <a:tc>
                  <a:txBody>
                    <a:bodyPr/>
                    <a:lstStyle/>
                    <a:p>
                      <a:pPr algn="ctr"/>
                      <a:r>
                        <a:rPr lang="en-US" dirty="0"/>
                        <a:t>456</a:t>
                      </a:r>
                    </a:p>
                  </a:txBody>
                  <a:tcPr/>
                </a:tc>
                <a:tc>
                  <a:txBody>
                    <a:bodyPr/>
                    <a:lstStyle/>
                    <a:p>
                      <a:pPr algn="ctr"/>
                      <a:r>
                        <a:rPr lang="en-US" dirty="0"/>
                        <a:t>COD</a:t>
                      </a:r>
                    </a:p>
                  </a:txBody>
                  <a:tcPr/>
                </a:tc>
                <a:extLst>
                  <a:ext uri="{0D108BD9-81ED-4DB2-BD59-A6C34878D82A}">
                    <a16:rowId xmlns:a16="http://schemas.microsoft.com/office/drawing/2014/main" val="883669666"/>
                  </a:ext>
                </a:extLst>
              </a:tr>
              <a:tr h="370840">
                <a:tc>
                  <a:txBody>
                    <a:bodyPr/>
                    <a:lstStyle/>
                    <a:p>
                      <a:pPr algn="ctr"/>
                      <a:r>
                        <a:rPr lang="en-US" dirty="0"/>
                        <a:t>789</a:t>
                      </a:r>
                    </a:p>
                  </a:txBody>
                  <a:tcPr/>
                </a:tc>
                <a:tc>
                  <a:txBody>
                    <a:bodyPr/>
                    <a:lstStyle/>
                    <a:p>
                      <a:pPr algn="ctr"/>
                      <a:r>
                        <a:rPr lang="en-US" dirty="0"/>
                        <a:t>COD</a:t>
                      </a:r>
                    </a:p>
                  </a:txBody>
                  <a:tcPr/>
                </a:tc>
                <a:extLst>
                  <a:ext uri="{0D108BD9-81ED-4DB2-BD59-A6C34878D82A}">
                    <a16:rowId xmlns:a16="http://schemas.microsoft.com/office/drawing/2014/main" val="731401645"/>
                  </a:ext>
                </a:extLst>
              </a:tr>
            </a:tbl>
          </a:graphicData>
        </a:graphic>
      </p:graphicFrame>
      <p:sp>
        <p:nvSpPr>
          <p:cNvPr id="8" name="TextBox 7">
            <a:extLst>
              <a:ext uri="{FF2B5EF4-FFF2-40B4-BE49-F238E27FC236}">
                <a16:creationId xmlns:a16="http://schemas.microsoft.com/office/drawing/2014/main" id="{1D89E2A9-94DD-4E63-B5FD-0D7359B916FE}"/>
              </a:ext>
            </a:extLst>
          </p:cNvPr>
          <p:cNvSpPr txBox="1"/>
          <p:nvPr/>
        </p:nvSpPr>
        <p:spPr>
          <a:xfrm>
            <a:off x="2495549" y="6488668"/>
            <a:ext cx="981075" cy="369332"/>
          </a:xfrm>
          <a:prstGeom prst="rect">
            <a:avLst/>
          </a:prstGeom>
          <a:noFill/>
        </p:spPr>
        <p:txBody>
          <a:bodyPr wrap="square" rtlCol="0">
            <a:spAutoFit/>
          </a:bodyPr>
          <a:lstStyle/>
          <a:p>
            <a:r>
              <a:rPr lang="en-US" dirty="0"/>
              <a:t>Table 2</a:t>
            </a:r>
          </a:p>
        </p:txBody>
      </p:sp>
      <p:sp>
        <p:nvSpPr>
          <p:cNvPr id="9" name="Rectangle 8">
            <a:extLst>
              <a:ext uri="{FF2B5EF4-FFF2-40B4-BE49-F238E27FC236}">
                <a16:creationId xmlns:a16="http://schemas.microsoft.com/office/drawing/2014/main" id="{4DFA61AD-8D32-4C53-8D2E-F1C7C424370E}"/>
              </a:ext>
            </a:extLst>
          </p:cNvPr>
          <p:cNvSpPr/>
          <p:nvPr/>
        </p:nvSpPr>
        <p:spPr>
          <a:xfrm>
            <a:off x="6096000" y="4112777"/>
            <a:ext cx="6096000" cy="2585323"/>
          </a:xfrm>
          <a:prstGeom prst="rect">
            <a:avLst/>
          </a:prstGeom>
        </p:spPr>
        <p:txBody>
          <a:bodyPr>
            <a:spAutoFit/>
          </a:bodyPr>
          <a:lstStyle/>
          <a:p>
            <a:r>
              <a:rPr lang="en-US" b="0" i="0" dirty="0">
                <a:solidFill>
                  <a:srgbClr val="222222"/>
                </a:solidFill>
                <a:effectLst/>
                <a:latin typeface="Source Sans Pro" panose="020B0503030403020204" pitchFamily="34" charset="0"/>
              </a:rPr>
              <a:t>We have divided our 1NF table into two tables viz. Table 1 and Table2. Table 1 contains member information. Table 2 contains information on games rented.</a:t>
            </a:r>
          </a:p>
          <a:p>
            <a:endParaRPr lang="en-US" b="0" i="0" dirty="0">
              <a:solidFill>
                <a:srgbClr val="222222"/>
              </a:solidFill>
              <a:effectLst/>
              <a:latin typeface="Source Sans Pro" panose="020B0503030403020204" pitchFamily="34" charset="0"/>
            </a:endParaRPr>
          </a:p>
          <a:p>
            <a:r>
              <a:rPr lang="en-US" b="0" i="0" dirty="0">
                <a:solidFill>
                  <a:srgbClr val="222222"/>
                </a:solidFill>
                <a:effectLst/>
                <a:latin typeface="Source Sans Pro" panose="020B0503030403020204" pitchFamily="34" charset="0"/>
              </a:rPr>
              <a:t>We have introduced a new column called </a:t>
            </a:r>
            <a:r>
              <a:rPr lang="en-US" b="0" i="0" dirty="0" err="1">
                <a:solidFill>
                  <a:srgbClr val="222222"/>
                </a:solidFill>
                <a:effectLst/>
                <a:latin typeface="Source Sans Pro" panose="020B0503030403020204" pitchFamily="34" charset="0"/>
              </a:rPr>
              <a:t>Membership_id</a:t>
            </a:r>
            <a:r>
              <a:rPr lang="en-US" b="0" i="0" dirty="0">
                <a:solidFill>
                  <a:srgbClr val="222222"/>
                </a:solidFill>
                <a:effectLst/>
                <a:latin typeface="Source Sans Pro" panose="020B0503030403020204" pitchFamily="34" charset="0"/>
              </a:rPr>
              <a:t> which is the primary key for table 1. Records can be uniquely identified in Table 1 using membership </a:t>
            </a:r>
            <a:r>
              <a:rPr lang="en-US" dirty="0">
                <a:solidFill>
                  <a:srgbClr val="222222"/>
                </a:solidFill>
                <a:latin typeface="Source Sans Pro" panose="020B0503030403020204" pitchFamily="34" charset="0"/>
              </a:rPr>
              <a:t>ID</a:t>
            </a:r>
          </a:p>
          <a:p>
            <a:endParaRPr lang="en-US" b="0" i="0" dirty="0">
              <a:solidFill>
                <a:srgbClr val="222222"/>
              </a:solidFill>
              <a:effectLst/>
              <a:latin typeface="Source Sans Pro" panose="020B0503030403020204" pitchFamily="34" charset="0"/>
            </a:endParaRPr>
          </a:p>
          <a:p>
            <a:r>
              <a:rPr lang="en-US" dirty="0"/>
              <a:t>In Table 2, </a:t>
            </a:r>
            <a:r>
              <a:rPr lang="en-US" dirty="0" err="1"/>
              <a:t>Membership_ID</a:t>
            </a:r>
            <a:r>
              <a:rPr lang="en-US" dirty="0"/>
              <a:t> is the Foreign Key</a:t>
            </a:r>
            <a:endParaRPr lang="en-US"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152309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74DCA7CD-DB7F-42A8-833C-97E48DF8E44A}"/>
              </a:ext>
            </a:extLst>
          </p:cNvPr>
          <p:cNvGraphicFramePr>
            <a:graphicFrameLocks noGrp="1"/>
          </p:cNvGraphicFramePr>
          <p:nvPr>
            <p:ph idx="1"/>
            <p:extLst>
              <p:ext uri="{D42A27DB-BD31-4B8C-83A1-F6EECF244321}">
                <p14:modId xmlns:p14="http://schemas.microsoft.com/office/powerpoint/2010/main" val="2273238173"/>
              </p:ext>
            </p:extLst>
          </p:nvPr>
        </p:nvGraphicFramePr>
        <p:xfrm>
          <a:off x="3476625" y="1456293"/>
          <a:ext cx="4210050" cy="731520"/>
        </p:xfrm>
        <a:graphic>
          <a:graphicData uri="http://schemas.openxmlformats.org/drawingml/2006/table">
            <a:tbl>
              <a:tblPr firstRow="1" bandRow="1">
                <a:tableStyleId>{5C22544A-7EE6-4342-B048-85BDC9FD1C3A}</a:tableStyleId>
              </a:tblPr>
              <a:tblGrid>
                <a:gridCol w="2225981">
                  <a:extLst>
                    <a:ext uri="{9D8B030D-6E8A-4147-A177-3AD203B41FA5}">
                      <a16:colId xmlns:a16="http://schemas.microsoft.com/office/drawing/2014/main" val="1972652809"/>
                    </a:ext>
                  </a:extLst>
                </a:gridCol>
                <a:gridCol w="1984069">
                  <a:extLst>
                    <a:ext uri="{9D8B030D-6E8A-4147-A177-3AD203B41FA5}">
                      <a16:colId xmlns:a16="http://schemas.microsoft.com/office/drawing/2014/main" val="1872809650"/>
                    </a:ext>
                  </a:extLst>
                </a:gridCol>
              </a:tblGrid>
              <a:tr h="287417">
                <a:tc>
                  <a:txBody>
                    <a:bodyPr/>
                    <a:lstStyle/>
                    <a:p>
                      <a:pPr algn="ctr"/>
                      <a:r>
                        <a:rPr lang="en-US" dirty="0"/>
                        <a:t>Membership ID</a:t>
                      </a:r>
                    </a:p>
                  </a:txBody>
                  <a:tcPr/>
                </a:tc>
                <a:tc>
                  <a:txBody>
                    <a:bodyPr/>
                    <a:lstStyle/>
                    <a:p>
                      <a:pPr algn="ctr"/>
                      <a:r>
                        <a:rPr lang="en-US" dirty="0"/>
                        <a:t>Games Rented</a:t>
                      </a:r>
                    </a:p>
                  </a:txBody>
                  <a:tcPr/>
                </a:tc>
                <a:extLst>
                  <a:ext uri="{0D108BD9-81ED-4DB2-BD59-A6C34878D82A}">
                    <a16:rowId xmlns:a16="http://schemas.microsoft.com/office/drawing/2014/main" val="3642936362"/>
                  </a:ext>
                </a:extLst>
              </a:tr>
              <a:tr h="287417">
                <a:tc>
                  <a:txBody>
                    <a:bodyPr/>
                    <a:lstStyle/>
                    <a:p>
                      <a:pPr algn="ctr"/>
                      <a:r>
                        <a:rPr lang="en-US" dirty="0"/>
                        <a:t>444</a:t>
                      </a:r>
                    </a:p>
                  </a:txBody>
                  <a:tcPr/>
                </a:tc>
                <a:tc>
                  <a:txBody>
                    <a:bodyPr/>
                    <a:lstStyle/>
                    <a:p>
                      <a:pPr algn="ctr"/>
                      <a:r>
                        <a:rPr lang="en-US" dirty="0"/>
                        <a:t>GOD OF WAR</a:t>
                      </a:r>
                    </a:p>
                  </a:txBody>
                  <a:tcPr/>
                </a:tc>
                <a:extLst>
                  <a:ext uri="{0D108BD9-81ED-4DB2-BD59-A6C34878D82A}">
                    <a16:rowId xmlns:a16="http://schemas.microsoft.com/office/drawing/2014/main" val="3542574384"/>
                  </a:ext>
                </a:extLst>
              </a:tr>
            </a:tbl>
          </a:graphicData>
        </a:graphic>
      </p:graphicFrame>
      <p:sp>
        <p:nvSpPr>
          <p:cNvPr id="4" name="Rectangle 3">
            <a:extLst>
              <a:ext uri="{FF2B5EF4-FFF2-40B4-BE49-F238E27FC236}">
                <a16:creationId xmlns:a16="http://schemas.microsoft.com/office/drawing/2014/main" id="{820980E3-FD86-441A-A97B-C3770CC81D7A}"/>
              </a:ext>
            </a:extLst>
          </p:cNvPr>
          <p:cNvSpPr/>
          <p:nvPr/>
        </p:nvSpPr>
        <p:spPr>
          <a:xfrm>
            <a:off x="838199" y="357871"/>
            <a:ext cx="10410825" cy="923330"/>
          </a:xfrm>
          <a:prstGeom prst="rect">
            <a:avLst/>
          </a:prstGeom>
        </p:spPr>
        <p:txBody>
          <a:bodyPr wrap="square">
            <a:spAutoFit/>
          </a:bodyPr>
          <a:lstStyle/>
          <a:p>
            <a:r>
              <a:rPr lang="en-US" b="1" i="0" dirty="0">
                <a:solidFill>
                  <a:srgbClr val="222222"/>
                </a:solidFill>
                <a:effectLst/>
                <a:latin typeface="Source Sans Pro" panose="020B0503030403020204" pitchFamily="34" charset="0"/>
              </a:rPr>
              <a:t>Why do you need a foreign key?</a:t>
            </a:r>
          </a:p>
          <a:p>
            <a:r>
              <a:rPr lang="en-US" b="0" i="0" dirty="0">
                <a:solidFill>
                  <a:srgbClr val="222222"/>
                </a:solidFill>
                <a:effectLst/>
                <a:latin typeface="Source Sans Pro" panose="020B0503030403020204" pitchFamily="34" charset="0"/>
              </a:rPr>
              <a:t>Suppose, a novice inserts a record in Table 2 such as using a command : </a:t>
            </a:r>
            <a:endParaRPr lang="en-US" dirty="0">
              <a:solidFill>
                <a:srgbClr val="222222"/>
              </a:solidFill>
              <a:latin typeface="Source Sans Pro" panose="020B0503030403020204" pitchFamily="34" charset="0"/>
            </a:endParaRPr>
          </a:p>
          <a:p>
            <a:r>
              <a:rPr lang="en-US" b="0" i="0" dirty="0">
                <a:solidFill>
                  <a:srgbClr val="00B0F0"/>
                </a:solidFill>
                <a:effectLst/>
                <a:latin typeface="Source Sans Pro" panose="020B0503030403020204" pitchFamily="34" charset="0"/>
              </a:rPr>
              <a:t>Insert a record in table 2 where Membership ID = 444</a:t>
            </a:r>
          </a:p>
        </p:txBody>
      </p:sp>
      <p:sp>
        <p:nvSpPr>
          <p:cNvPr id="6" name="TextBox 5">
            <a:extLst>
              <a:ext uri="{FF2B5EF4-FFF2-40B4-BE49-F238E27FC236}">
                <a16:creationId xmlns:a16="http://schemas.microsoft.com/office/drawing/2014/main" id="{7FC668B8-4238-4EA2-B773-9D6A80F04FE6}"/>
              </a:ext>
            </a:extLst>
          </p:cNvPr>
          <p:cNvSpPr txBox="1"/>
          <p:nvPr/>
        </p:nvSpPr>
        <p:spPr>
          <a:xfrm>
            <a:off x="914400" y="2373163"/>
            <a:ext cx="10306049" cy="369332"/>
          </a:xfrm>
          <a:prstGeom prst="rect">
            <a:avLst/>
          </a:prstGeom>
          <a:noFill/>
        </p:spPr>
        <p:txBody>
          <a:bodyPr wrap="square" rtlCol="0">
            <a:spAutoFit/>
          </a:bodyPr>
          <a:lstStyle/>
          <a:p>
            <a:r>
              <a:rPr lang="en-US" dirty="0"/>
              <a:t>But Membership ID 444 is not present in table 1. What will happen then ? </a:t>
            </a:r>
          </a:p>
        </p:txBody>
      </p:sp>
      <p:sp>
        <p:nvSpPr>
          <p:cNvPr id="7" name="TextBox 6">
            <a:extLst>
              <a:ext uri="{FF2B5EF4-FFF2-40B4-BE49-F238E27FC236}">
                <a16:creationId xmlns:a16="http://schemas.microsoft.com/office/drawing/2014/main" id="{41113698-0ACF-48CD-B9A6-7D15FE86AB2F}"/>
              </a:ext>
            </a:extLst>
          </p:cNvPr>
          <p:cNvSpPr txBox="1"/>
          <p:nvPr/>
        </p:nvSpPr>
        <p:spPr>
          <a:xfrm>
            <a:off x="900112" y="2742495"/>
            <a:ext cx="10334624" cy="369332"/>
          </a:xfrm>
          <a:prstGeom prst="rect">
            <a:avLst/>
          </a:prstGeom>
          <a:noFill/>
        </p:spPr>
        <p:txBody>
          <a:bodyPr wrap="square" rtlCol="0">
            <a:spAutoFit/>
          </a:bodyPr>
          <a:lstStyle/>
          <a:p>
            <a:r>
              <a:rPr lang="en-US" dirty="0"/>
              <a:t>Database will throw an </a:t>
            </a:r>
            <a:r>
              <a:rPr lang="en-US" b="1" dirty="0"/>
              <a:t>error</a:t>
            </a:r>
            <a:r>
              <a:rPr lang="en-US" dirty="0"/>
              <a:t>. This is an example of referential Integrity.</a:t>
            </a:r>
          </a:p>
        </p:txBody>
      </p:sp>
      <p:sp>
        <p:nvSpPr>
          <p:cNvPr id="8" name="Rectangle 7">
            <a:extLst>
              <a:ext uri="{FF2B5EF4-FFF2-40B4-BE49-F238E27FC236}">
                <a16:creationId xmlns:a16="http://schemas.microsoft.com/office/drawing/2014/main" id="{480F0539-C9EE-4005-B723-BCFA9ECD82A7}"/>
              </a:ext>
            </a:extLst>
          </p:cNvPr>
          <p:cNvSpPr/>
          <p:nvPr/>
        </p:nvSpPr>
        <p:spPr>
          <a:xfrm>
            <a:off x="900111" y="3279775"/>
            <a:ext cx="10615613" cy="1477328"/>
          </a:xfrm>
          <a:prstGeom prst="rect">
            <a:avLst/>
          </a:prstGeom>
        </p:spPr>
        <p:txBody>
          <a:bodyPr wrap="square">
            <a:spAutoFit/>
          </a:bodyPr>
          <a:lstStyle/>
          <a:p>
            <a:r>
              <a:rPr lang="en-US" b="1" i="0" dirty="0">
                <a:solidFill>
                  <a:srgbClr val="222222"/>
                </a:solidFill>
                <a:effectLst/>
                <a:latin typeface="Source Sans Pro" panose="020B0503030403020204" pitchFamily="34" charset="0"/>
              </a:rPr>
              <a:t>What are transitive functional dependencies?</a:t>
            </a:r>
          </a:p>
          <a:p>
            <a:r>
              <a:rPr lang="en-US" b="0" i="0" dirty="0">
                <a:solidFill>
                  <a:srgbClr val="222222"/>
                </a:solidFill>
                <a:effectLst/>
                <a:latin typeface="Source Sans Pro" panose="020B0503030403020204" pitchFamily="34" charset="0"/>
              </a:rPr>
              <a:t>A transitive </a:t>
            </a:r>
            <a:r>
              <a:rPr lang="en-US" b="0" i="0" u="none" strike="noStrike" dirty="0">
                <a:solidFill>
                  <a:srgbClr val="04B8E6"/>
                </a:solidFill>
                <a:effectLst/>
                <a:latin typeface="Source Sans Pro" panose="020B0503030403020204" pitchFamily="34" charset="0"/>
              </a:rPr>
              <a:t>functional dependency</a:t>
            </a:r>
            <a:r>
              <a:rPr lang="en-US" b="0" i="0" dirty="0">
                <a:solidFill>
                  <a:srgbClr val="222222"/>
                </a:solidFill>
                <a:effectLst/>
                <a:latin typeface="Source Sans Pro" panose="020B0503030403020204" pitchFamily="34" charset="0"/>
              </a:rPr>
              <a:t> is when changing a non-key column, might cause any of the other non-key columns to change</a:t>
            </a:r>
          </a:p>
          <a:p>
            <a:endParaRPr lang="en-US" b="0" i="0" dirty="0">
              <a:solidFill>
                <a:srgbClr val="222222"/>
              </a:solidFill>
              <a:effectLst/>
              <a:latin typeface="Source Sans Pro" panose="020B0503030403020204" pitchFamily="34" charset="0"/>
            </a:endParaRPr>
          </a:p>
          <a:p>
            <a:r>
              <a:rPr lang="en-US" b="0" i="0" dirty="0">
                <a:solidFill>
                  <a:srgbClr val="222222"/>
                </a:solidFill>
                <a:effectLst/>
                <a:latin typeface="Source Sans Pro" panose="020B0503030403020204" pitchFamily="34" charset="0"/>
              </a:rPr>
              <a:t>Consider the table 1. Changing the non-key column Full Name may change Salutation.</a:t>
            </a:r>
          </a:p>
        </p:txBody>
      </p:sp>
      <p:pic>
        <p:nvPicPr>
          <p:cNvPr id="9" name="Picture 8">
            <a:extLst>
              <a:ext uri="{FF2B5EF4-FFF2-40B4-BE49-F238E27FC236}">
                <a16:creationId xmlns:a16="http://schemas.microsoft.com/office/drawing/2014/main" id="{4F2AC5E7-CC09-45EA-89D3-7A0D7A411E68}"/>
              </a:ext>
            </a:extLst>
          </p:cNvPr>
          <p:cNvPicPr>
            <a:picLocks noChangeAspect="1"/>
          </p:cNvPicPr>
          <p:nvPr/>
        </p:nvPicPr>
        <p:blipFill>
          <a:blip r:embed="rId2"/>
          <a:stretch>
            <a:fillRect/>
          </a:stretch>
        </p:blipFill>
        <p:spPr>
          <a:xfrm>
            <a:off x="914400" y="5042932"/>
            <a:ext cx="10448925" cy="371475"/>
          </a:xfrm>
          <a:prstGeom prst="rect">
            <a:avLst/>
          </a:prstGeom>
        </p:spPr>
      </p:pic>
    </p:spTree>
    <p:extLst>
      <p:ext uri="{BB962C8B-B14F-4D97-AF65-F5344CB8AC3E}">
        <p14:creationId xmlns:p14="http://schemas.microsoft.com/office/powerpoint/2010/main" val="189752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ircle(in)">
                                      <p:cBhvr>
                                        <p:cTn id="21" dur="2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50E560-D411-47E1-B5E7-251639633036}"/>
              </a:ext>
            </a:extLst>
          </p:cNvPr>
          <p:cNvSpPr/>
          <p:nvPr/>
        </p:nvSpPr>
        <p:spPr>
          <a:xfrm>
            <a:off x="647699" y="270986"/>
            <a:ext cx="10448925" cy="1477328"/>
          </a:xfrm>
          <a:prstGeom prst="rect">
            <a:avLst/>
          </a:prstGeom>
        </p:spPr>
        <p:txBody>
          <a:bodyPr wrap="square">
            <a:spAutoFit/>
          </a:bodyPr>
          <a:lstStyle/>
          <a:p>
            <a:r>
              <a:rPr lang="en-US" b="1" i="0" dirty="0">
                <a:solidFill>
                  <a:srgbClr val="222222"/>
                </a:solidFill>
                <a:effectLst/>
                <a:latin typeface="Source Sans Pro" panose="020B0503030403020204" pitchFamily="34" charset="0"/>
              </a:rPr>
              <a:t>3NF (Third Normal Form) Rules</a:t>
            </a:r>
          </a:p>
          <a:p>
            <a:pPr>
              <a:buFont typeface="Arial" panose="020B0604020202020204" pitchFamily="34" charset="0"/>
              <a:buChar char="•"/>
            </a:pPr>
            <a:r>
              <a:rPr lang="en-US" b="0" i="0" dirty="0">
                <a:solidFill>
                  <a:srgbClr val="222222"/>
                </a:solidFill>
                <a:effectLst/>
                <a:latin typeface="Source Sans Pro" panose="020B0503030403020204" pitchFamily="34" charset="0"/>
              </a:rPr>
              <a:t>Rule 1- Be in 2NF</a:t>
            </a:r>
          </a:p>
          <a:p>
            <a:pPr>
              <a:buFont typeface="Arial" panose="020B0604020202020204" pitchFamily="34" charset="0"/>
              <a:buChar char="•"/>
            </a:pPr>
            <a:r>
              <a:rPr lang="en-US" b="0" i="0" dirty="0">
                <a:solidFill>
                  <a:srgbClr val="222222"/>
                </a:solidFill>
                <a:effectLst/>
                <a:latin typeface="Source Sans Pro" panose="020B0503030403020204" pitchFamily="34" charset="0"/>
              </a:rPr>
              <a:t>Rule 2- Has no transitive functional dependencies.</a:t>
            </a:r>
          </a:p>
          <a:p>
            <a:pPr>
              <a:buFont typeface="Arial" panose="020B0604020202020204" pitchFamily="34" charset="0"/>
              <a:buChar char="•"/>
            </a:pPr>
            <a:endParaRPr lang="en-US" b="0" i="0" dirty="0">
              <a:solidFill>
                <a:srgbClr val="222222"/>
              </a:solidFill>
              <a:effectLst/>
              <a:latin typeface="Source Sans Pro" panose="020B0503030403020204" pitchFamily="34" charset="0"/>
            </a:endParaRPr>
          </a:p>
          <a:p>
            <a:r>
              <a:rPr lang="en-US" b="0" i="0" dirty="0">
                <a:solidFill>
                  <a:srgbClr val="222222"/>
                </a:solidFill>
                <a:effectLst/>
                <a:latin typeface="Source Sans Pro" panose="020B0503030403020204" pitchFamily="34" charset="0"/>
              </a:rPr>
              <a:t>To move our 2NF table into 3NF, we again need to again divide our table.</a:t>
            </a:r>
          </a:p>
        </p:txBody>
      </p:sp>
      <p:graphicFrame>
        <p:nvGraphicFramePr>
          <p:cNvPr id="5" name="Table 4">
            <a:extLst>
              <a:ext uri="{FF2B5EF4-FFF2-40B4-BE49-F238E27FC236}">
                <a16:creationId xmlns:a16="http://schemas.microsoft.com/office/drawing/2014/main" id="{2C586351-7CEA-453F-A250-82A24332041B}"/>
              </a:ext>
            </a:extLst>
          </p:cNvPr>
          <p:cNvGraphicFramePr>
            <a:graphicFrameLocks noGrp="1"/>
          </p:cNvGraphicFramePr>
          <p:nvPr>
            <p:extLst>
              <p:ext uri="{D42A27DB-BD31-4B8C-83A1-F6EECF244321}">
                <p14:modId xmlns:p14="http://schemas.microsoft.com/office/powerpoint/2010/main" val="1320071468"/>
              </p:ext>
            </p:extLst>
          </p:nvPr>
        </p:nvGraphicFramePr>
        <p:xfrm>
          <a:off x="647699" y="1873250"/>
          <a:ext cx="8258176" cy="1757680"/>
        </p:xfrm>
        <a:graphic>
          <a:graphicData uri="http://schemas.openxmlformats.org/drawingml/2006/table">
            <a:tbl>
              <a:tblPr firstRow="1" bandRow="1">
                <a:tableStyleId>{5C22544A-7EE6-4342-B048-85BDC9FD1C3A}</a:tableStyleId>
              </a:tblPr>
              <a:tblGrid>
                <a:gridCol w="1476375">
                  <a:extLst>
                    <a:ext uri="{9D8B030D-6E8A-4147-A177-3AD203B41FA5}">
                      <a16:colId xmlns:a16="http://schemas.microsoft.com/office/drawing/2014/main" val="2933488570"/>
                    </a:ext>
                  </a:extLst>
                </a:gridCol>
                <a:gridCol w="1228725">
                  <a:extLst>
                    <a:ext uri="{9D8B030D-6E8A-4147-A177-3AD203B41FA5}">
                      <a16:colId xmlns:a16="http://schemas.microsoft.com/office/drawing/2014/main" val="934958445"/>
                    </a:ext>
                  </a:extLst>
                </a:gridCol>
                <a:gridCol w="4257675">
                  <a:extLst>
                    <a:ext uri="{9D8B030D-6E8A-4147-A177-3AD203B41FA5}">
                      <a16:colId xmlns:a16="http://schemas.microsoft.com/office/drawing/2014/main" val="3961013730"/>
                    </a:ext>
                  </a:extLst>
                </a:gridCol>
                <a:gridCol w="1295401">
                  <a:extLst>
                    <a:ext uri="{9D8B030D-6E8A-4147-A177-3AD203B41FA5}">
                      <a16:colId xmlns:a16="http://schemas.microsoft.com/office/drawing/2014/main" val="2456119484"/>
                    </a:ext>
                  </a:extLst>
                </a:gridCol>
              </a:tblGrid>
              <a:tr h="370840">
                <a:tc>
                  <a:txBody>
                    <a:bodyPr/>
                    <a:lstStyle/>
                    <a:p>
                      <a:pPr algn="ctr"/>
                      <a:r>
                        <a:rPr lang="en-US" dirty="0"/>
                        <a:t>Membership ID</a:t>
                      </a:r>
                    </a:p>
                  </a:txBody>
                  <a:tcPr/>
                </a:tc>
                <a:tc>
                  <a:txBody>
                    <a:bodyPr/>
                    <a:lstStyle/>
                    <a:p>
                      <a:pPr algn="ctr"/>
                      <a:r>
                        <a:rPr lang="en-US" dirty="0"/>
                        <a:t>Name</a:t>
                      </a:r>
                    </a:p>
                  </a:txBody>
                  <a:tcPr/>
                </a:tc>
                <a:tc>
                  <a:txBody>
                    <a:bodyPr/>
                    <a:lstStyle/>
                    <a:p>
                      <a:pPr algn="ctr"/>
                      <a:r>
                        <a:rPr lang="en-US" dirty="0"/>
                        <a:t>Address</a:t>
                      </a:r>
                    </a:p>
                  </a:txBody>
                  <a:tcPr/>
                </a:tc>
                <a:tc>
                  <a:txBody>
                    <a:bodyPr/>
                    <a:lstStyle/>
                    <a:p>
                      <a:pPr algn="ctr"/>
                      <a:r>
                        <a:rPr lang="en-US" dirty="0"/>
                        <a:t>Salutation ID</a:t>
                      </a:r>
                    </a:p>
                  </a:txBody>
                  <a:tcPr/>
                </a:tc>
                <a:extLst>
                  <a:ext uri="{0D108BD9-81ED-4DB2-BD59-A6C34878D82A}">
                    <a16:rowId xmlns:a16="http://schemas.microsoft.com/office/drawing/2014/main" val="4259298045"/>
                  </a:ext>
                </a:extLst>
              </a:tr>
              <a:tr h="370840">
                <a:tc>
                  <a:txBody>
                    <a:bodyPr/>
                    <a:lstStyle/>
                    <a:p>
                      <a:pPr algn="ctr"/>
                      <a:r>
                        <a:rPr lang="en-US" dirty="0"/>
                        <a:t>123</a:t>
                      </a:r>
                    </a:p>
                  </a:txBody>
                  <a:tcPr/>
                </a:tc>
                <a:tc>
                  <a:txBody>
                    <a:bodyPr/>
                    <a:lstStyle/>
                    <a:p>
                      <a:pPr algn="ctr"/>
                      <a:r>
                        <a:rPr lang="en-US" dirty="0"/>
                        <a:t>Ajay</a:t>
                      </a:r>
                    </a:p>
                  </a:txBody>
                  <a:tcPr/>
                </a:tc>
                <a:tc>
                  <a:txBody>
                    <a:bodyPr/>
                    <a:lstStyle/>
                    <a:p>
                      <a:pPr algn="ctr"/>
                      <a:r>
                        <a:rPr lang="en-US" dirty="0"/>
                        <a:t>Estates of Frankford, Apt: 44, Dallas, TX</a:t>
                      </a:r>
                    </a:p>
                  </a:txBody>
                  <a:tcPr/>
                </a:tc>
                <a:tc>
                  <a:txBody>
                    <a:bodyPr/>
                    <a:lstStyle/>
                    <a:p>
                      <a:pPr algn="ctr"/>
                      <a:r>
                        <a:rPr lang="en-US" dirty="0"/>
                        <a:t>1</a:t>
                      </a:r>
                    </a:p>
                  </a:txBody>
                  <a:tcPr/>
                </a:tc>
                <a:extLst>
                  <a:ext uri="{0D108BD9-81ED-4DB2-BD59-A6C34878D82A}">
                    <a16:rowId xmlns:a16="http://schemas.microsoft.com/office/drawing/2014/main" val="2002237630"/>
                  </a:ext>
                </a:extLst>
              </a:tr>
              <a:tr h="375920">
                <a:tc>
                  <a:txBody>
                    <a:bodyPr/>
                    <a:lstStyle/>
                    <a:p>
                      <a:pPr algn="ctr"/>
                      <a:r>
                        <a:rPr lang="en-US" dirty="0"/>
                        <a:t>456</a:t>
                      </a:r>
                    </a:p>
                  </a:txBody>
                  <a:tcPr/>
                </a:tc>
                <a:tc>
                  <a:txBody>
                    <a:bodyPr/>
                    <a:lstStyle/>
                    <a:p>
                      <a:pPr algn="ctr"/>
                      <a:r>
                        <a:rPr lang="en-US" dirty="0"/>
                        <a:t>Ajay</a:t>
                      </a:r>
                    </a:p>
                  </a:txBody>
                  <a:tcPr/>
                </a:tc>
                <a:tc>
                  <a:txBody>
                    <a:bodyPr/>
                    <a:lstStyle/>
                    <a:p>
                      <a:pPr algn="ctr"/>
                      <a:r>
                        <a:rPr lang="en-US" dirty="0"/>
                        <a:t>Pearl, Apt: 123, Dallas, TX</a:t>
                      </a:r>
                    </a:p>
                  </a:txBody>
                  <a:tcPr/>
                </a:tc>
                <a:tc>
                  <a:txBody>
                    <a:bodyPr/>
                    <a:lstStyle/>
                    <a:p>
                      <a:pPr algn="ctr"/>
                      <a:r>
                        <a:rPr lang="en-US" dirty="0"/>
                        <a:t>1</a:t>
                      </a:r>
                    </a:p>
                  </a:txBody>
                  <a:tcPr/>
                </a:tc>
                <a:extLst>
                  <a:ext uri="{0D108BD9-81ED-4DB2-BD59-A6C34878D82A}">
                    <a16:rowId xmlns:a16="http://schemas.microsoft.com/office/drawing/2014/main" val="1832443311"/>
                  </a:ext>
                </a:extLst>
              </a:tr>
              <a:tr h="370840">
                <a:tc>
                  <a:txBody>
                    <a:bodyPr/>
                    <a:lstStyle/>
                    <a:p>
                      <a:pPr algn="ctr"/>
                      <a:r>
                        <a:rPr lang="en-US" dirty="0"/>
                        <a:t>789</a:t>
                      </a:r>
                    </a:p>
                  </a:txBody>
                  <a:tcPr/>
                </a:tc>
                <a:tc>
                  <a:txBody>
                    <a:bodyPr/>
                    <a:lstStyle/>
                    <a:p>
                      <a:pPr algn="ctr"/>
                      <a:r>
                        <a:rPr lang="en-US" dirty="0"/>
                        <a:t>Marie</a:t>
                      </a:r>
                    </a:p>
                  </a:txBody>
                  <a:tcPr/>
                </a:tc>
                <a:tc>
                  <a:txBody>
                    <a:bodyPr/>
                    <a:lstStyle/>
                    <a:p>
                      <a:pPr algn="ctr"/>
                      <a:r>
                        <a:rPr lang="en-US" dirty="0"/>
                        <a:t>Chatham Reflections, Apt: 12, Dallas, TX</a:t>
                      </a:r>
                    </a:p>
                  </a:txBody>
                  <a:tcPr/>
                </a:tc>
                <a:tc>
                  <a:txBody>
                    <a:bodyPr/>
                    <a:lstStyle/>
                    <a:p>
                      <a:pPr algn="ctr"/>
                      <a:r>
                        <a:rPr lang="en-US" dirty="0"/>
                        <a:t>2</a:t>
                      </a:r>
                    </a:p>
                  </a:txBody>
                  <a:tcPr/>
                </a:tc>
                <a:extLst>
                  <a:ext uri="{0D108BD9-81ED-4DB2-BD59-A6C34878D82A}">
                    <a16:rowId xmlns:a16="http://schemas.microsoft.com/office/drawing/2014/main" val="1718217284"/>
                  </a:ext>
                </a:extLst>
              </a:tr>
            </a:tbl>
          </a:graphicData>
        </a:graphic>
      </p:graphicFrame>
      <p:graphicFrame>
        <p:nvGraphicFramePr>
          <p:cNvPr id="6" name="Table 5">
            <a:extLst>
              <a:ext uri="{FF2B5EF4-FFF2-40B4-BE49-F238E27FC236}">
                <a16:creationId xmlns:a16="http://schemas.microsoft.com/office/drawing/2014/main" id="{B59784B2-BC65-4735-8DA5-2173A3B5E095}"/>
              </a:ext>
            </a:extLst>
          </p:cNvPr>
          <p:cNvGraphicFramePr>
            <a:graphicFrameLocks noGrp="1"/>
          </p:cNvGraphicFramePr>
          <p:nvPr>
            <p:extLst>
              <p:ext uri="{D42A27DB-BD31-4B8C-83A1-F6EECF244321}">
                <p14:modId xmlns:p14="http://schemas.microsoft.com/office/powerpoint/2010/main" val="3638413716"/>
              </p:ext>
            </p:extLst>
          </p:nvPr>
        </p:nvGraphicFramePr>
        <p:xfrm>
          <a:off x="647699" y="4216400"/>
          <a:ext cx="4210050" cy="1478280"/>
        </p:xfrm>
        <a:graphic>
          <a:graphicData uri="http://schemas.openxmlformats.org/drawingml/2006/table">
            <a:tbl>
              <a:tblPr firstRow="1" bandRow="1">
                <a:tableStyleId>{5C22544A-7EE6-4342-B048-85BDC9FD1C3A}</a:tableStyleId>
              </a:tblPr>
              <a:tblGrid>
                <a:gridCol w="2225981">
                  <a:extLst>
                    <a:ext uri="{9D8B030D-6E8A-4147-A177-3AD203B41FA5}">
                      <a16:colId xmlns:a16="http://schemas.microsoft.com/office/drawing/2014/main" val="830127581"/>
                    </a:ext>
                  </a:extLst>
                </a:gridCol>
                <a:gridCol w="1984069">
                  <a:extLst>
                    <a:ext uri="{9D8B030D-6E8A-4147-A177-3AD203B41FA5}">
                      <a16:colId xmlns:a16="http://schemas.microsoft.com/office/drawing/2014/main" val="6752381"/>
                    </a:ext>
                  </a:extLst>
                </a:gridCol>
              </a:tblGrid>
              <a:tr h="287417">
                <a:tc>
                  <a:txBody>
                    <a:bodyPr/>
                    <a:lstStyle/>
                    <a:p>
                      <a:pPr algn="ctr"/>
                      <a:r>
                        <a:rPr lang="en-US" dirty="0"/>
                        <a:t>Salutation ID</a:t>
                      </a:r>
                    </a:p>
                  </a:txBody>
                  <a:tcPr/>
                </a:tc>
                <a:tc>
                  <a:txBody>
                    <a:bodyPr/>
                    <a:lstStyle/>
                    <a:p>
                      <a:pPr algn="ctr"/>
                      <a:r>
                        <a:rPr lang="en-US" dirty="0"/>
                        <a:t>Salutation</a:t>
                      </a:r>
                    </a:p>
                  </a:txBody>
                  <a:tcPr/>
                </a:tc>
                <a:extLst>
                  <a:ext uri="{0D108BD9-81ED-4DB2-BD59-A6C34878D82A}">
                    <a16:rowId xmlns:a16="http://schemas.microsoft.com/office/drawing/2014/main" val="983434440"/>
                  </a:ext>
                </a:extLst>
              </a:tr>
              <a:tr h="287417">
                <a:tc>
                  <a:txBody>
                    <a:bodyPr/>
                    <a:lstStyle/>
                    <a:p>
                      <a:pPr algn="ctr"/>
                      <a:r>
                        <a:rPr lang="en-US" dirty="0"/>
                        <a:t>1</a:t>
                      </a:r>
                    </a:p>
                  </a:txBody>
                  <a:tcPr/>
                </a:tc>
                <a:tc>
                  <a:txBody>
                    <a:bodyPr/>
                    <a:lstStyle/>
                    <a:p>
                      <a:pPr algn="ctr"/>
                      <a:r>
                        <a:rPr lang="en-US" dirty="0"/>
                        <a:t>Mr.</a:t>
                      </a:r>
                    </a:p>
                  </a:txBody>
                  <a:tcPr/>
                </a:tc>
                <a:extLst>
                  <a:ext uri="{0D108BD9-81ED-4DB2-BD59-A6C34878D82A}">
                    <a16:rowId xmlns:a16="http://schemas.microsoft.com/office/drawing/2014/main" val="1885694745"/>
                  </a:ext>
                </a:extLst>
              </a:tr>
              <a:tr h="370840">
                <a:tc>
                  <a:txBody>
                    <a:bodyPr/>
                    <a:lstStyle/>
                    <a:p>
                      <a:pPr algn="ctr"/>
                      <a:r>
                        <a:rPr lang="en-US" dirty="0"/>
                        <a:t>2</a:t>
                      </a:r>
                    </a:p>
                  </a:txBody>
                  <a:tcPr/>
                </a:tc>
                <a:tc>
                  <a:txBody>
                    <a:bodyPr/>
                    <a:lstStyle/>
                    <a:p>
                      <a:pPr algn="ctr"/>
                      <a:r>
                        <a:rPr lang="en-US" dirty="0"/>
                        <a:t>Miss</a:t>
                      </a:r>
                    </a:p>
                  </a:txBody>
                  <a:tcPr/>
                </a:tc>
                <a:extLst>
                  <a:ext uri="{0D108BD9-81ED-4DB2-BD59-A6C34878D82A}">
                    <a16:rowId xmlns:a16="http://schemas.microsoft.com/office/drawing/2014/main" val="62272569"/>
                  </a:ext>
                </a:extLst>
              </a:tr>
              <a:tr h="375920">
                <a:tc>
                  <a:txBody>
                    <a:bodyPr/>
                    <a:lstStyle/>
                    <a:p>
                      <a:pPr algn="ctr"/>
                      <a:r>
                        <a:rPr lang="en-US" dirty="0"/>
                        <a:t>3</a:t>
                      </a:r>
                    </a:p>
                  </a:txBody>
                  <a:tcPr/>
                </a:tc>
                <a:tc>
                  <a:txBody>
                    <a:bodyPr/>
                    <a:lstStyle/>
                    <a:p>
                      <a:pPr algn="ctr"/>
                      <a:r>
                        <a:rPr lang="en-US" dirty="0"/>
                        <a:t>Dr.</a:t>
                      </a:r>
                    </a:p>
                  </a:txBody>
                  <a:tcPr/>
                </a:tc>
                <a:extLst>
                  <a:ext uri="{0D108BD9-81ED-4DB2-BD59-A6C34878D82A}">
                    <a16:rowId xmlns:a16="http://schemas.microsoft.com/office/drawing/2014/main" val="2655796267"/>
                  </a:ext>
                </a:extLst>
              </a:tr>
            </a:tbl>
          </a:graphicData>
        </a:graphic>
      </p:graphicFrame>
      <p:sp>
        <p:nvSpPr>
          <p:cNvPr id="7" name="Rectangle 6">
            <a:extLst>
              <a:ext uri="{FF2B5EF4-FFF2-40B4-BE49-F238E27FC236}">
                <a16:creationId xmlns:a16="http://schemas.microsoft.com/office/drawing/2014/main" id="{3F770FA3-F638-4241-AC25-932B3A2DC4FA}"/>
              </a:ext>
            </a:extLst>
          </p:cNvPr>
          <p:cNvSpPr/>
          <p:nvPr/>
        </p:nvSpPr>
        <p:spPr>
          <a:xfrm>
            <a:off x="5753100" y="4078377"/>
            <a:ext cx="6305550" cy="1754326"/>
          </a:xfrm>
          <a:prstGeom prst="rect">
            <a:avLst/>
          </a:prstGeom>
        </p:spPr>
        <p:txBody>
          <a:bodyPr wrap="square">
            <a:spAutoFit/>
          </a:bodyPr>
          <a:lstStyle/>
          <a:p>
            <a:r>
              <a:rPr lang="en-US" b="0" i="0" dirty="0">
                <a:solidFill>
                  <a:srgbClr val="222222"/>
                </a:solidFill>
                <a:effectLst/>
                <a:latin typeface="Source Sans Pro" panose="020B0503030403020204" pitchFamily="34" charset="0"/>
              </a:rPr>
              <a:t>We have again divided our tables and created a new table which stores Salutations. </a:t>
            </a:r>
          </a:p>
          <a:p>
            <a:r>
              <a:rPr lang="en-US" b="0" i="0" dirty="0">
                <a:solidFill>
                  <a:srgbClr val="222222"/>
                </a:solidFill>
                <a:effectLst/>
                <a:latin typeface="Source Sans Pro" panose="020B0503030403020204" pitchFamily="34" charset="0"/>
              </a:rPr>
              <a:t>There are no transitive functional dependencies, and hence our table is in 3NF.</a:t>
            </a:r>
          </a:p>
          <a:p>
            <a:r>
              <a:rPr lang="en-US" b="0" i="0" dirty="0">
                <a:solidFill>
                  <a:srgbClr val="222222"/>
                </a:solidFill>
                <a:effectLst/>
                <a:latin typeface="Source Sans Pro" panose="020B0503030403020204" pitchFamily="34" charset="0"/>
              </a:rPr>
              <a:t>In Table 3 Salutation ID is primary key, and in Table 1 Salutation ID is foreign to primary key in Table 3.</a:t>
            </a:r>
          </a:p>
        </p:txBody>
      </p:sp>
      <p:sp>
        <p:nvSpPr>
          <p:cNvPr id="8" name="TextBox 7">
            <a:extLst>
              <a:ext uri="{FF2B5EF4-FFF2-40B4-BE49-F238E27FC236}">
                <a16:creationId xmlns:a16="http://schemas.microsoft.com/office/drawing/2014/main" id="{AD3BAAB8-F58B-4E6D-A678-AA1AA36D0D28}"/>
              </a:ext>
            </a:extLst>
          </p:cNvPr>
          <p:cNvSpPr txBox="1"/>
          <p:nvPr/>
        </p:nvSpPr>
        <p:spPr>
          <a:xfrm>
            <a:off x="2190750" y="5739884"/>
            <a:ext cx="1295400" cy="369332"/>
          </a:xfrm>
          <a:prstGeom prst="rect">
            <a:avLst/>
          </a:prstGeom>
          <a:noFill/>
        </p:spPr>
        <p:txBody>
          <a:bodyPr wrap="square" rtlCol="0">
            <a:spAutoFit/>
          </a:bodyPr>
          <a:lstStyle/>
          <a:p>
            <a:r>
              <a:rPr lang="en-US" dirty="0"/>
              <a:t>Table 3</a:t>
            </a:r>
          </a:p>
        </p:txBody>
      </p:sp>
    </p:spTree>
    <p:extLst>
      <p:ext uri="{BB962C8B-B14F-4D97-AF65-F5344CB8AC3E}">
        <p14:creationId xmlns:p14="http://schemas.microsoft.com/office/powerpoint/2010/main" val="20224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F48EA-ABCE-4B53-8D5A-49DA8F339B54}"/>
              </a:ext>
            </a:extLst>
          </p:cNvPr>
          <p:cNvSpPr>
            <a:spLocks noGrp="1"/>
          </p:cNvSpPr>
          <p:nvPr>
            <p:ph type="ctrTitle"/>
          </p:nvPr>
        </p:nvSpPr>
        <p:spPr>
          <a:xfrm>
            <a:off x="1371600" y="531813"/>
            <a:ext cx="9144000" cy="2387600"/>
          </a:xfrm>
        </p:spPr>
        <p:txBody>
          <a:bodyPr/>
          <a:lstStyle/>
          <a:p>
            <a:r>
              <a:rPr lang="en-US" dirty="0"/>
              <a:t>What is a join?</a:t>
            </a:r>
            <a:br>
              <a:rPr lang="en-US" dirty="0"/>
            </a:br>
            <a:endParaRPr lang="en-US" dirty="0"/>
          </a:p>
        </p:txBody>
      </p:sp>
      <p:sp>
        <p:nvSpPr>
          <p:cNvPr id="3" name="Subtitle 2">
            <a:extLst>
              <a:ext uri="{FF2B5EF4-FFF2-40B4-BE49-F238E27FC236}">
                <a16:creationId xmlns:a16="http://schemas.microsoft.com/office/drawing/2014/main" id="{99CFE5D0-028E-4E81-B7BB-42A2D6E37E44}"/>
              </a:ext>
            </a:extLst>
          </p:cNvPr>
          <p:cNvSpPr>
            <a:spLocks noGrp="1"/>
          </p:cNvSpPr>
          <p:nvPr>
            <p:ph type="subTitle" idx="1"/>
          </p:nvPr>
        </p:nvSpPr>
        <p:spPr>
          <a:xfrm>
            <a:off x="1371600" y="2919413"/>
            <a:ext cx="9144000" cy="1655762"/>
          </a:xfrm>
        </p:spPr>
        <p:txBody>
          <a:bodyPr>
            <a:normAutofit lnSpcReduction="10000"/>
          </a:bodyPr>
          <a:lstStyle/>
          <a:p>
            <a:r>
              <a:rPr lang="en-US" dirty="0"/>
              <a:t>A SQL join is a Structured Query Language (SQL) way of linking data from two or more tables based on a column shared between the tables. For example, you might connect an address table and a phone numbers table based on the person’s name (e.g., “Give me the address and phone number for the person named John Smith.”).</a:t>
            </a:r>
          </a:p>
        </p:txBody>
      </p:sp>
    </p:spTree>
    <p:extLst>
      <p:ext uri="{BB962C8B-B14F-4D97-AF65-F5344CB8AC3E}">
        <p14:creationId xmlns:p14="http://schemas.microsoft.com/office/powerpoint/2010/main" val="221016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D217-E001-4BD8-9459-C9BBF69BAD5C}"/>
              </a:ext>
            </a:extLst>
          </p:cNvPr>
          <p:cNvSpPr>
            <a:spLocks noGrp="1"/>
          </p:cNvSpPr>
          <p:nvPr>
            <p:ph type="title"/>
          </p:nvPr>
        </p:nvSpPr>
        <p:spPr/>
        <p:txBody>
          <a:bodyPr/>
          <a:lstStyle/>
          <a:p>
            <a:r>
              <a:rPr lang="en-US" dirty="0"/>
              <a:t>Why are joins important?</a:t>
            </a:r>
            <a:br>
              <a:rPr lang="en-US" dirty="0"/>
            </a:br>
            <a:endParaRPr lang="en-US" dirty="0"/>
          </a:p>
        </p:txBody>
      </p:sp>
      <p:sp>
        <p:nvSpPr>
          <p:cNvPr id="3" name="Content Placeholder 2">
            <a:extLst>
              <a:ext uri="{FF2B5EF4-FFF2-40B4-BE49-F238E27FC236}">
                <a16:creationId xmlns:a16="http://schemas.microsoft.com/office/drawing/2014/main" id="{75914C10-4027-4D23-844D-BF06CCE8A42F}"/>
              </a:ext>
            </a:extLst>
          </p:cNvPr>
          <p:cNvSpPr>
            <a:spLocks noGrp="1"/>
          </p:cNvSpPr>
          <p:nvPr>
            <p:ph idx="1"/>
          </p:nvPr>
        </p:nvSpPr>
        <p:spPr/>
        <p:txBody>
          <a:bodyPr/>
          <a:lstStyle/>
          <a:p>
            <a:r>
              <a:rPr lang="en-US" dirty="0"/>
              <a:t>Joins allow you to gather data from multiple tables using one query. It’s unlikely that you’ll work exclusively with one table. Having one table means that you’re either limiting yourself regarding the amount of data you gather. Or, having so much data that the table becomes unwieldy. Joins relate one table to another (hence the term relational database).</a:t>
            </a:r>
          </a:p>
        </p:txBody>
      </p:sp>
    </p:spTree>
    <p:extLst>
      <p:ext uri="{BB962C8B-B14F-4D97-AF65-F5344CB8AC3E}">
        <p14:creationId xmlns:p14="http://schemas.microsoft.com/office/powerpoint/2010/main" val="19088043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ED474FB-0009-42B7-AFF2-8054618AC7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0646" y="719091"/>
            <a:ext cx="7757870" cy="5457872"/>
          </a:xfrm>
        </p:spPr>
      </p:pic>
    </p:spTree>
    <p:extLst>
      <p:ext uri="{BB962C8B-B14F-4D97-AF65-F5344CB8AC3E}">
        <p14:creationId xmlns:p14="http://schemas.microsoft.com/office/powerpoint/2010/main" val="231585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6CD3-693D-4EB5-8F40-48335302CA2E}"/>
              </a:ext>
            </a:extLst>
          </p:cNvPr>
          <p:cNvSpPr>
            <a:spLocks noGrp="1"/>
          </p:cNvSpPr>
          <p:nvPr>
            <p:ph type="title"/>
          </p:nvPr>
        </p:nvSpPr>
        <p:spPr>
          <a:xfrm>
            <a:off x="838200" y="258028"/>
            <a:ext cx="10058400" cy="1450757"/>
          </a:xfrm>
        </p:spPr>
        <p:txBody>
          <a:bodyPr/>
          <a:lstStyle/>
          <a:p>
            <a:r>
              <a:rPr lang="en-US" dirty="0"/>
              <a:t>AGENDA</a:t>
            </a:r>
          </a:p>
        </p:txBody>
      </p:sp>
      <p:sp>
        <p:nvSpPr>
          <p:cNvPr id="3" name="Content Placeholder 2">
            <a:extLst>
              <a:ext uri="{FF2B5EF4-FFF2-40B4-BE49-F238E27FC236}">
                <a16:creationId xmlns:a16="http://schemas.microsoft.com/office/drawing/2014/main" id="{7298F4AE-F387-49FE-ADB3-16EED2290029}"/>
              </a:ext>
            </a:extLst>
          </p:cNvPr>
          <p:cNvSpPr>
            <a:spLocks noGrp="1"/>
          </p:cNvSpPr>
          <p:nvPr>
            <p:ph idx="1"/>
          </p:nvPr>
        </p:nvSpPr>
        <p:spPr>
          <a:xfrm>
            <a:off x="838200" y="1825625"/>
            <a:ext cx="10515600" cy="4667250"/>
          </a:xfrm>
        </p:spPr>
        <p:txBody>
          <a:bodyPr>
            <a:normAutofit/>
          </a:bodyPr>
          <a:lstStyle/>
          <a:p>
            <a:pPr>
              <a:buFont typeface="Wingdings" panose="05000000000000000000" pitchFamily="2" charset="2"/>
              <a:buChar char="q"/>
            </a:pPr>
            <a:r>
              <a:rPr lang="en-US" dirty="0"/>
              <a:t>What is Data Analytics</a:t>
            </a:r>
          </a:p>
          <a:p>
            <a:pPr>
              <a:buFont typeface="Wingdings" panose="05000000000000000000" pitchFamily="2" charset="2"/>
              <a:buChar char="q"/>
            </a:pPr>
            <a:r>
              <a:rPr lang="en-US" dirty="0"/>
              <a:t>SQL overview</a:t>
            </a:r>
          </a:p>
          <a:p>
            <a:pPr>
              <a:buFont typeface="Wingdings" panose="05000000000000000000" pitchFamily="2" charset="2"/>
              <a:buChar char="q"/>
            </a:pPr>
            <a:r>
              <a:rPr lang="en-US" dirty="0"/>
              <a:t>Why SQL</a:t>
            </a:r>
          </a:p>
          <a:p>
            <a:pPr>
              <a:buFont typeface="Wingdings" panose="05000000000000000000" pitchFamily="2" charset="2"/>
              <a:buChar char="q"/>
            </a:pPr>
            <a:r>
              <a:rPr lang="en-US" dirty="0"/>
              <a:t>Why not Python? R?</a:t>
            </a:r>
          </a:p>
          <a:p>
            <a:pPr>
              <a:buFont typeface="Wingdings" panose="05000000000000000000" pitchFamily="2" charset="2"/>
              <a:buChar char="q"/>
            </a:pPr>
            <a:r>
              <a:rPr lang="en-US" dirty="0"/>
              <a:t>Components of SQL</a:t>
            </a:r>
          </a:p>
          <a:p>
            <a:pPr>
              <a:buFont typeface="Wingdings" panose="05000000000000000000" pitchFamily="2" charset="2"/>
              <a:buChar char="q"/>
            </a:pPr>
            <a:r>
              <a:rPr lang="en-US" dirty="0"/>
              <a:t>RDBMS Overview</a:t>
            </a:r>
          </a:p>
          <a:p>
            <a:pPr>
              <a:buFont typeface="Wingdings" panose="05000000000000000000" pitchFamily="2" charset="2"/>
              <a:buChar char="q"/>
            </a:pPr>
            <a:r>
              <a:rPr lang="en-US" dirty="0"/>
              <a:t>Overview about Joins</a:t>
            </a:r>
          </a:p>
          <a:p>
            <a:pPr>
              <a:buFont typeface="Wingdings" panose="05000000000000000000" pitchFamily="2" charset="2"/>
              <a:buChar char="q"/>
            </a:pPr>
            <a:r>
              <a:rPr lang="en-US" dirty="0"/>
              <a:t>Questions </a:t>
            </a:r>
          </a:p>
          <a:p>
            <a:pPr marL="0" indent="0">
              <a:buNone/>
            </a:pP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351305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44B455-9AC2-4D89-8EEE-09157406CE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0" y="701336"/>
            <a:ext cx="8415781" cy="5475627"/>
          </a:xfrm>
        </p:spPr>
      </p:pic>
    </p:spTree>
    <p:extLst>
      <p:ext uri="{BB962C8B-B14F-4D97-AF65-F5344CB8AC3E}">
        <p14:creationId xmlns:p14="http://schemas.microsoft.com/office/powerpoint/2010/main" val="225352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36D6E9-8D90-41C7-890F-980108F510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773" y="603682"/>
            <a:ext cx="8126678" cy="5573281"/>
          </a:xfrm>
        </p:spPr>
      </p:pic>
    </p:spTree>
    <p:extLst>
      <p:ext uri="{BB962C8B-B14F-4D97-AF65-F5344CB8AC3E}">
        <p14:creationId xmlns:p14="http://schemas.microsoft.com/office/powerpoint/2010/main" val="2057100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3CA9F6-2E6F-48A4-B9E5-2134A33FE4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0225" y="748571"/>
            <a:ext cx="7536269" cy="5428392"/>
          </a:xfrm>
        </p:spPr>
      </p:pic>
    </p:spTree>
    <p:extLst>
      <p:ext uri="{BB962C8B-B14F-4D97-AF65-F5344CB8AC3E}">
        <p14:creationId xmlns:p14="http://schemas.microsoft.com/office/powerpoint/2010/main" val="134940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Question Ppt Powerpoint Presentation File Pictures | PPT Images Gallery |  PowerPoint Slide Show | PowerPoint Presentation Templates">
            <a:extLst>
              <a:ext uri="{FF2B5EF4-FFF2-40B4-BE49-F238E27FC236}">
                <a16:creationId xmlns:a16="http://schemas.microsoft.com/office/drawing/2014/main" id="{4F56BE45-0987-441C-B02A-CCC8885745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1758" y="1253331"/>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769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4 Types of Data Analytics to Improve Decision-Making">
            <a:extLst>
              <a:ext uri="{FF2B5EF4-FFF2-40B4-BE49-F238E27FC236}">
                <a16:creationId xmlns:a16="http://schemas.microsoft.com/office/drawing/2014/main" id="{E7E36A2E-14C1-4831-9F93-625EC41A9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760" y="881170"/>
            <a:ext cx="7048500" cy="26889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9C98B4C-05BC-4108-9B97-AA723F2C73BD}"/>
              </a:ext>
            </a:extLst>
          </p:cNvPr>
          <p:cNvSpPr/>
          <p:nvPr/>
        </p:nvSpPr>
        <p:spPr>
          <a:xfrm>
            <a:off x="857247" y="3636994"/>
            <a:ext cx="10277475" cy="646331"/>
          </a:xfrm>
          <a:prstGeom prst="rect">
            <a:avLst/>
          </a:prstGeom>
        </p:spPr>
        <p:txBody>
          <a:bodyPr wrap="square">
            <a:spAutoFit/>
          </a:bodyPr>
          <a:lstStyle/>
          <a:p>
            <a:pPr algn="just"/>
            <a:r>
              <a:rPr lang="en-US" b="1" i="0" dirty="0">
                <a:solidFill>
                  <a:srgbClr val="111111"/>
                </a:solidFill>
                <a:effectLst/>
                <a:latin typeface="Cabin-semi-bold"/>
              </a:rPr>
              <a:t>Descriptive analytics</a:t>
            </a:r>
            <a:r>
              <a:rPr lang="en-US" b="0" i="0" dirty="0">
                <a:solidFill>
                  <a:srgbClr val="111111"/>
                </a:solidFill>
                <a:effectLst/>
                <a:latin typeface="SourceSansPro"/>
              </a:rPr>
              <a:t> describes what has happened over a given period of time. Have the number of views gone up? Are sales stronger this month than last?</a:t>
            </a:r>
          </a:p>
        </p:txBody>
      </p:sp>
      <p:sp>
        <p:nvSpPr>
          <p:cNvPr id="5" name="TextBox 4">
            <a:extLst>
              <a:ext uri="{FF2B5EF4-FFF2-40B4-BE49-F238E27FC236}">
                <a16:creationId xmlns:a16="http://schemas.microsoft.com/office/drawing/2014/main" id="{C2D3CC59-CF2D-422F-AF02-B1A6D5A4C3A9}"/>
              </a:ext>
            </a:extLst>
          </p:cNvPr>
          <p:cNvSpPr txBox="1"/>
          <p:nvPr/>
        </p:nvSpPr>
        <p:spPr>
          <a:xfrm>
            <a:off x="857249" y="4292913"/>
            <a:ext cx="10277475" cy="646331"/>
          </a:xfrm>
          <a:prstGeom prst="rect">
            <a:avLst/>
          </a:prstGeom>
          <a:noFill/>
        </p:spPr>
        <p:txBody>
          <a:bodyPr wrap="square" rtlCol="0">
            <a:spAutoFit/>
          </a:bodyPr>
          <a:lstStyle/>
          <a:p>
            <a:pPr algn="just"/>
            <a:r>
              <a:rPr lang="en-US" b="1" i="0" dirty="0">
                <a:solidFill>
                  <a:srgbClr val="111111"/>
                </a:solidFill>
                <a:effectLst/>
                <a:latin typeface="Cabin-semi-bold"/>
              </a:rPr>
              <a:t>Diagnostic analytics</a:t>
            </a:r>
            <a:r>
              <a:rPr lang="en-US" b="0" i="0" dirty="0">
                <a:solidFill>
                  <a:srgbClr val="111111"/>
                </a:solidFill>
                <a:effectLst/>
                <a:latin typeface="SourceSansPro"/>
              </a:rPr>
              <a:t> focuses more on why something happened. This involves more diverse data inputs and a bit of hypothesizing. Did the weather affect beer sales? Did that latest marketing campaign impact sales?</a:t>
            </a:r>
          </a:p>
        </p:txBody>
      </p:sp>
      <p:sp>
        <p:nvSpPr>
          <p:cNvPr id="6" name="TextBox 5">
            <a:extLst>
              <a:ext uri="{FF2B5EF4-FFF2-40B4-BE49-F238E27FC236}">
                <a16:creationId xmlns:a16="http://schemas.microsoft.com/office/drawing/2014/main" id="{AC65F41E-FF0E-4B55-8A1D-B7A17320945C}"/>
              </a:ext>
            </a:extLst>
          </p:cNvPr>
          <p:cNvSpPr txBox="1"/>
          <p:nvPr/>
        </p:nvSpPr>
        <p:spPr>
          <a:xfrm>
            <a:off x="857249" y="4910162"/>
            <a:ext cx="10277474" cy="923330"/>
          </a:xfrm>
          <a:prstGeom prst="rect">
            <a:avLst/>
          </a:prstGeom>
          <a:noFill/>
        </p:spPr>
        <p:txBody>
          <a:bodyPr wrap="square" rtlCol="0">
            <a:spAutoFit/>
          </a:bodyPr>
          <a:lstStyle/>
          <a:p>
            <a:pPr algn="just"/>
            <a:r>
              <a:rPr lang="en-US" b="1" i="0" dirty="0">
                <a:solidFill>
                  <a:srgbClr val="111111"/>
                </a:solidFill>
                <a:effectLst/>
                <a:latin typeface="Cabin-semi-bold"/>
              </a:rPr>
              <a:t>Predictive analytics</a:t>
            </a:r>
            <a:r>
              <a:rPr lang="en-US" b="0" i="0" dirty="0">
                <a:solidFill>
                  <a:srgbClr val="111111"/>
                </a:solidFill>
                <a:effectLst/>
                <a:latin typeface="SourceSansPro"/>
              </a:rPr>
              <a:t> moves to what is likely going to happen in the near term. What happened to sales the last time we had a hot summer? How many weather models predict a hot summer this year?</a:t>
            </a:r>
          </a:p>
          <a:p>
            <a:endParaRPr lang="en-US" dirty="0"/>
          </a:p>
        </p:txBody>
      </p:sp>
      <p:sp>
        <p:nvSpPr>
          <p:cNvPr id="7" name="TextBox 6">
            <a:extLst>
              <a:ext uri="{FF2B5EF4-FFF2-40B4-BE49-F238E27FC236}">
                <a16:creationId xmlns:a16="http://schemas.microsoft.com/office/drawing/2014/main" id="{E5273885-9AC7-4A92-A0F2-6C4B1D21B166}"/>
              </a:ext>
            </a:extLst>
          </p:cNvPr>
          <p:cNvSpPr txBox="1"/>
          <p:nvPr/>
        </p:nvSpPr>
        <p:spPr>
          <a:xfrm flipH="1">
            <a:off x="857249" y="5527411"/>
            <a:ext cx="10277474" cy="923330"/>
          </a:xfrm>
          <a:prstGeom prst="rect">
            <a:avLst/>
          </a:prstGeom>
          <a:noFill/>
        </p:spPr>
        <p:txBody>
          <a:bodyPr wrap="square" rtlCol="0">
            <a:spAutoFit/>
          </a:bodyPr>
          <a:lstStyle/>
          <a:p>
            <a:pPr algn="just"/>
            <a:r>
              <a:rPr lang="en-US" b="1" i="0" dirty="0">
                <a:solidFill>
                  <a:srgbClr val="111111"/>
                </a:solidFill>
                <a:effectLst/>
                <a:latin typeface="Cabin-semi-bold"/>
              </a:rPr>
              <a:t>Prescriptive analytics</a:t>
            </a:r>
            <a:r>
              <a:rPr lang="en-US" b="0" i="0" dirty="0">
                <a:solidFill>
                  <a:srgbClr val="111111"/>
                </a:solidFill>
                <a:effectLst/>
                <a:latin typeface="SourceSansPro"/>
              </a:rPr>
              <a:t> suggests a course of action or a decision. If the likelihood of a hot summer is measured as an average of these five weather models is above 58%, we should add an evening shift to the brewery and rent an additional tank to increase output.</a:t>
            </a:r>
          </a:p>
        </p:txBody>
      </p:sp>
      <p:sp>
        <p:nvSpPr>
          <p:cNvPr id="8" name="TextBox 7">
            <a:extLst>
              <a:ext uri="{FF2B5EF4-FFF2-40B4-BE49-F238E27FC236}">
                <a16:creationId xmlns:a16="http://schemas.microsoft.com/office/drawing/2014/main" id="{D1B16804-F1DD-4AC7-8035-8D76D089C60C}"/>
              </a:ext>
            </a:extLst>
          </p:cNvPr>
          <p:cNvSpPr txBox="1"/>
          <p:nvPr/>
        </p:nvSpPr>
        <p:spPr>
          <a:xfrm flipH="1">
            <a:off x="857247" y="106391"/>
            <a:ext cx="6324603" cy="707886"/>
          </a:xfrm>
          <a:prstGeom prst="rect">
            <a:avLst/>
          </a:prstGeom>
          <a:noFill/>
        </p:spPr>
        <p:txBody>
          <a:bodyPr wrap="square" rtlCol="0">
            <a:spAutoFit/>
          </a:bodyPr>
          <a:lstStyle/>
          <a:p>
            <a:r>
              <a:rPr lang="en-US" sz="4000" dirty="0">
                <a:latin typeface="+mj-lt"/>
              </a:rPr>
              <a:t>What is Data Analytics ?</a:t>
            </a:r>
          </a:p>
        </p:txBody>
      </p:sp>
    </p:spTree>
    <p:extLst>
      <p:ext uri="{BB962C8B-B14F-4D97-AF65-F5344CB8AC3E}">
        <p14:creationId xmlns:p14="http://schemas.microsoft.com/office/powerpoint/2010/main" val="3084848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ircle(in)">
                                      <p:cBhvr>
                                        <p:cTn id="24" dur="2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ircle(in)">
                                      <p:cBhvr>
                                        <p:cTn id="29" dur="2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circle(in)">
                                      <p:cBhvr>
                                        <p:cTn id="3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333A-D3C5-4715-AAFF-EC104723C49E}"/>
              </a:ext>
            </a:extLst>
          </p:cNvPr>
          <p:cNvSpPr>
            <a:spLocks noGrp="1"/>
          </p:cNvSpPr>
          <p:nvPr>
            <p:ph type="title"/>
          </p:nvPr>
        </p:nvSpPr>
        <p:spPr>
          <a:xfrm>
            <a:off x="838200" y="225425"/>
            <a:ext cx="10515600" cy="501650"/>
          </a:xfrm>
        </p:spPr>
        <p:txBody>
          <a:bodyPr>
            <a:normAutofit fontScale="90000"/>
          </a:bodyPr>
          <a:lstStyle/>
          <a:p>
            <a:r>
              <a:rPr lang="en-US" dirty="0"/>
              <a:t>SQL Overview </a:t>
            </a:r>
          </a:p>
        </p:txBody>
      </p:sp>
      <p:sp>
        <p:nvSpPr>
          <p:cNvPr id="3" name="Content Placeholder 2">
            <a:extLst>
              <a:ext uri="{FF2B5EF4-FFF2-40B4-BE49-F238E27FC236}">
                <a16:creationId xmlns:a16="http://schemas.microsoft.com/office/drawing/2014/main" id="{3E2F45D8-FDD7-458C-9858-68C46D23E0F2}"/>
              </a:ext>
            </a:extLst>
          </p:cNvPr>
          <p:cNvSpPr>
            <a:spLocks noGrp="1"/>
          </p:cNvSpPr>
          <p:nvPr>
            <p:ph idx="1"/>
          </p:nvPr>
        </p:nvSpPr>
        <p:spPr>
          <a:xfrm>
            <a:off x="838200" y="847725"/>
            <a:ext cx="10515600" cy="2251074"/>
          </a:xfrm>
        </p:spPr>
        <p:txBody>
          <a:bodyPr>
            <a:normAutofit/>
          </a:bodyPr>
          <a:lstStyle/>
          <a:p>
            <a:pPr marL="285750" indent="-285750">
              <a:buFont typeface="Wingdings" panose="05000000000000000000" pitchFamily="2" charset="2"/>
              <a:buChar char="§"/>
            </a:pPr>
            <a:r>
              <a:rPr lang="en-US" sz="1800" dirty="0"/>
              <a:t>SQL is Structured Query Language, which is a computer language for storing, manipulating and retrieving data stored in a relational database.</a:t>
            </a:r>
          </a:p>
          <a:p>
            <a:r>
              <a:rPr lang="en-US" sz="1800" dirty="0"/>
              <a:t>SQL is an </a:t>
            </a:r>
            <a:r>
              <a:rPr lang="en-US" sz="1800" b="1" dirty="0"/>
              <a:t>ANSI</a:t>
            </a:r>
            <a:r>
              <a:rPr lang="en-US" sz="1800" dirty="0"/>
              <a:t> (American National Standards Institute) standard language, but there are many different flavors of the SQL language.</a:t>
            </a:r>
          </a:p>
          <a:p>
            <a:r>
              <a:rPr lang="en-US" sz="1800" dirty="0"/>
              <a:t>SQL is the standard language for Relational Database System. All the Relational Database Management Systems (RDMS) like MySQL, MS Access, Oracle, Sybase, Informix, Postgres and SQL Server use SQL as their standard database language.</a:t>
            </a:r>
          </a:p>
          <a:p>
            <a:endParaRPr lang="en-US" sz="1800" dirty="0"/>
          </a:p>
        </p:txBody>
      </p:sp>
      <p:sp>
        <p:nvSpPr>
          <p:cNvPr id="6" name="TextBox 5">
            <a:extLst>
              <a:ext uri="{FF2B5EF4-FFF2-40B4-BE49-F238E27FC236}">
                <a16:creationId xmlns:a16="http://schemas.microsoft.com/office/drawing/2014/main" id="{6EBAD04E-4477-4CD5-9527-8E7B81649B71}"/>
              </a:ext>
            </a:extLst>
          </p:cNvPr>
          <p:cNvSpPr txBox="1"/>
          <p:nvPr/>
        </p:nvSpPr>
        <p:spPr>
          <a:xfrm flipH="1">
            <a:off x="4347209" y="3098799"/>
            <a:ext cx="4069081" cy="923330"/>
          </a:xfrm>
          <a:prstGeom prst="rect">
            <a:avLst/>
          </a:prstGeom>
          <a:noFill/>
        </p:spPr>
        <p:txBody>
          <a:bodyPr wrap="square" rtlCol="0">
            <a:spAutoFit/>
          </a:bodyPr>
          <a:lstStyle/>
          <a:p>
            <a:r>
              <a:rPr lang="en-US" dirty="0"/>
              <a:t>Different dialects, such as −</a:t>
            </a:r>
          </a:p>
          <a:p>
            <a:pPr marL="285750" indent="-285750">
              <a:buFont typeface="Wingdings" panose="05000000000000000000" pitchFamily="2" charset="2"/>
              <a:buChar char="§"/>
            </a:pPr>
            <a:r>
              <a:rPr lang="en-US" dirty="0"/>
              <a:t>T-SQL used for MS SQL Server.</a:t>
            </a:r>
          </a:p>
          <a:p>
            <a:pPr marL="285750" indent="-285750">
              <a:buFont typeface="Wingdings" panose="05000000000000000000" pitchFamily="2" charset="2"/>
              <a:buChar char="§"/>
            </a:pPr>
            <a:r>
              <a:rPr lang="en-US" dirty="0"/>
              <a:t>PL/SQL used for Oracle.</a:t>
            </a:r>
          </a:p>
        </p:txBody>
      </p:sp>
      <p:graphicFrame>
        <p:nvGraphicFramePr>
          <p:cNvPr id="8" name="Table 7">
            <a:extLst>
              <a:ext uri="{FF2B5EF4-FFF2-40B4-BE49-F238E27FC236}">
                <a16:creationId xmlns:a16="http://schemas.microsoft.com/office/drawing/2014/main" id="{880BBC92-E7C6-462D-B58C-8B7F1884DEC6}"/>
              </a:ext>
            </a:extLst>
          </p:cNvPr>
          <p:cNvGraphicFramePr>
            <a:graphicFrameLocks noGrp="1"/>
          </p:cNvGraphicFramePr>
          <p:nvPr>
            <p:extLst>
              <p:ext uri="{D42A27DB-BD31-4B8C-83A1-F6EECF244321}">
                <p14:modId xmlns:p14="http://schemas.microsoft.com/office/powerpoint/2010/main" val="807516501"/>
              </p:ext>
            </p:extLst>
          </p:nvPr>
        </p:nvGraphicFramePr>
        <p:xfrm>
          <a:off x="838200" y="4066143"/>
          <a:ext cx="10515600" cy="2599288"/>
        </p:xfrm>
        <a:graphic>
          <a:graphicData uri="http://schemas.openxmlformats.org/drawingml/2006/table">
            <a:tbl>
              <a:tblPr firstRow="1" bandRow="1">
                <a:tableStyleId>{5C22544A-7EE6-4342-B048-85BDC9FD1C3A}</a:tableStyleId>
              </a:tblPr>
              <a:tblGrid>
                <a:gridCol w="5230128">
                  <a:extLst>
                    <a:ext uri="{9D8B030D-6E8A-4147-A177-3AD203B41FA5}">
                      <a16:colId xmlns:a16="http://schemas.microsoft.com/office/drawing/2014/main" val="3239717130"/>
                    </a:ext>
                  </a:extLst>
                </a:gridCol>
                <a:gridCol w="5285472">
                  <a:extLst>
                    <a:ext uri="{9D8B030D-6E8A-4147-A177-3AD203B41FA5}">
                      <a16:colId xmlns:a16="http://schemas.microsoft.com/office/drawing/2014/main" val="462509888"/>
                    </a:ext>
                  </a:extLst>
                </a:gridCol>
              </a:tblGrid>
              <a:tr h="321205">
                <a:tc>
                  <a:txBody>
                    <a:bodyPr/>
                    <a:lstStyle/>
                    <a:p>
                      <a:pPr algn="ctr"/>
                      <a:r>
                        <a:rPr lang="en-US" dirty="0"/>
                        <a:t>T-SQL</a:t>
                      </a:r>
                    </a:p>
                  </a:txBody>
                  <a:tcPr/>
                </a:tc>
                <a:tc>
                  <a:txBody>
                    <a:bodyPr/>
                    <a:lstStyle/>
                    <a:p>
                      <a:pPr algn="ctr"/>
                      <a:r>
                        <a:rPr lang="en-US" dirty="0"/>
                        <a:t>PL/SQL</a:t>
                      </a:r>
                    </a:p>
                  </a:txBody>
                  <a:tcPr/>
                </a:tc>
                <a:extLst>
                  <a:ext uri="{0D108BD9-81ED-4DB2-BD59-A6C34878D82A}">
                    <a16:rowId xmlns:a16="http://schemas.microsoft.com/office/drawing/2014/main" val="3305110445"/>
                  </a:ext>
                </a:extLst>
              </a:tr>
              <a:tr h="5621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T-SQL is a Microsoft product.</a:t>
                      </a:r>
                    </a:p>
                    <a:p>
                      <a:pPr algn="ctr"/>
                      <a:endParaRPr lang="en-US" dirty="0"/>
                    </a:p>
                  </a:txBody>
                  <a:tcPr/>
                </a:tc>
                <a:tc>
                  <a:txBody>
                    <a:bodyPr/>
                    <a:lstStyle/>
                    <a:p>
                      <a:pPr algn="ctr"/>
                      <a:r>
                        <a:rPr lang="en-US" sz="1800" b="0" i="0" kern="1200" dirty="0">
                          <a:solidFill>
                            <a:schemeClr val="dk1"/>
                          </a:solidFill>
                          <a:effectLst/>
                          <a:latin typeface="+mn-lt"/>
                          <a:ea typeface="+mn-ea"/>
                          <a:cs typeface="+mn-cs"/>
                        </a:rPr>
                        <a:t>PL-SQL is developed by Oracle.</a:t>
                      </a:r>
                    </a:p>
                    <a:p>
                      <a:pPr algn="ctr"/>
                      <a:endParaRPr lang="en-US" dirty="0"/>
                    </a:p>
                  </a:txBody>
                  <a:tcPr/>
                </a:tc>
                <a:extLst>
                  <a:ext uri="{0D108BD9-81ED-4DB2-BD59-A6C34878D82A}">
                    <a16:rowId xmlns:a16="http://schemas.microsoft.com/office/drawing/2014/main" val="2736822210"/>
                  </a:ext>
                </a:extLst>
              </a:tr>
              <a:tr h="8030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Full Form of TL SQL is Transact Structure Query language.</a:t>
                      </a:r>
                    </a:p>
                    <a:p>
                      <a:pPr algn="ctr"/>
                      <a:endParaRPr lang="en-US" dirty="0"/>
                    </a:p>
                  </a:txBody>
                  <a:tcPr/>
                </a:tc>
                <a:tc>
                  <a:txBody>
                    <a:bodyPr/>
                    <a:lstStyle/>
                    <a:p>
                      <a:pPr algn="ctr"/>
                      <a:r>
                        <a:rPr lang="en-US" sz="1800" b="0" i="0" kern="1200" dirty="0">
                          <a:solidFill>
                            <a:schemeClr val="dk1"/>
                          </a:solidFill>
                          <a:effectLst/>
                          <a:latin typeface="+mn-lt"/>
                          <a:ea typeface="+mn-ea"/>
                          <a:cs typeface="+mn-cs"/>
                        </a:rPr>
                        <a:t>Full Form of PL SQL is Procedural Language Structural Query Language.</a:t>
                      </a:r>
                    </a:p>
                    <a:p>
                      <a:pPr algn="ctr"/>
                      <a:endParaRPr lang="en-US" dirty="0"/>
                    </a:p>
                  </a:txBody>
                  <a:tcPr/>
                </a:tc>
                <a:extLst>
                  <a:ext uri="{0D108BD9-81ED-4DB2-BD59-A6C34878D82A}">
                    <a16:rowId xmlns:a16="http://schemas.microsoft.com/office/drawing/2014/main" val="3501766668"/>
                  </a:ext>
                </a:extLst>
              </a:tr>
              <a:tr h="679048">
                <a:tc>
                  <a:txBody>
                    <a:bodyPr/>
                    <a:lstStyle/>
                    <a:p>
                      <a:pPr algn="ctr"/>
                      <a:r>
                        <a:rPr lang="en-US" sz="1800" b="0" i="0" kern="1200" dirty="0">
                          <a:solidFill>
                            <a:schemeClr val="dk1"/>
                          </a:solidFill>
                          <a:effectLst/>
                          <a:latin typeface="+mn-lt"/>
                          <a:ea typeface="+mn-ea"/>
                          <a:cs typeface="+mn-cs"/>
                        </a:rPr>
                        <a:t>It is easy and simple to understand.</a:t>
                      </a:r>
                    </a:p>
                    <a:p>
                      <a:pPr algn="ctr"/>
                      <a:endParaRPr lang="en-US" dirty="0"/>
                    </a:p>
                  </a:txBody>
                  <a:tcPr/>
                </a:tc>
                <a:tc>
                  <a:txBody>
                    <a:bodyPr/>
                    <a:lstStyle/>
                    <a:p>
                      <a:pPr algn="ctr"/>
                      <a:r>
                        <a:rPr lang="en-US" sz="1800" b="0" i="0" kern="1200" dirty="0">
                          <a:solidFill>
                            <a:schemeClr val="dk1"/>
                          </a:solidFill>
                          <a:effectLst/>
                          <a:latin typeface="+mn-lt"/>
                          <a:ea typeface="+mn-ea"/>
                          <a:cs typeface="+mn-cs"/>
                        </a:rPr>
                        <a:t>PL-SQL is complex to understand.</a:t>
                      </a:r>
                    </a:p>
                    <a:p>
                      <a:pPr algn="ctr"/>
                      <a:endParaRPr lang="en-US" dirty="0"/>
                    </a:p>
                  </a:txBody>
                  <a:tcPr/>
                </a:tc>
                <a:extLst>
                  <a:ext uri="{0D108BD9-81ED-4DB2-BD59-A6C34878D82A}">
                    <a16:rowId xmlns:a16="http://schemas.microsoft.com/office/drawing/2014/main" val="573620687"/>
                  </a:ext>
                </a:extLst>
              </a:tr>
            </a:tbl>
          </a:graphicData>
        </a:graphic>
      </p:graphicFrame>
    </p:spTree>
    <p:extLst>
      <p:ext uri="{BB962C8B-B14F-4D97-AF65-F5344CB8AC3E}">
        <p14:creationId xmlns:p14="http://schemas.microsoft.com/office/powerpoint/2010/main" val="427194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circle(in)">
                                      <p:cBhvr>
                                        <p:cTn id="2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4197C-B6F8-40B2-8451-47C903A05149}"/>
              </a:ext>
            </a:extLst>
          </p:cNvPr>
          <p:cNvSpPr>
            <a:spLocks noGrp="1"/>
          </p:cNvSpPr>
          <p:nvPr>
            <p:ph type="title"/>
          </p:nvPr>
        </p:nvSpPr>
        <p:spPr>
          <a:xfrm>
            <a:off x="838200" y="372062"/>
            <a:ext cx="10515600" cy="523082"/>
          </a:xfrm>
        </p:spPr>
        <p:txBody>
          <a:bodyPr>
            <a:normAutofit fontScale="90000"/>
          </a:bodyPr>
          <a:lstStyle/>
          <a:p>
            <a:r>
              <a:rPr lang="en-US" dirty="0"/>
              <a:t>Why SQL?</a:t>
            </a:r>
            <a:br>
              <a:rPr lang="en-US" dirty="0"/>
            </a:br>
            <a:endParaRPr lang="en-US" dirty="0"/>
          </a:p>
        </p:txBody>
      </p:sp>
      <p:sp>
        <p:nvSpPr>
          <p:cNvPr id="3" name="Content Placeholder 2">
            <a:extLst>
              <a:ext uri="{FF2B5EF4-FFF2-40B4-BE49-F238E27FC236}">
                <a16:creationId xmlns:a16="http://schemas.microsoft.com/office/drawing/2014/main" id="{F37DCBF0-4916-47FF-8FFE-56E61B98C9EA}"/>
              </a:ext>
            </a:extLst>
          </p:cNvPr>
          <p:cNvSpPr>
            <a:spLocks noGrp="1"/>
          </p:cNvSpPr>
          <p:nvPr>
            <p:ph idx="1"/>
          </p:nvPr>
        </p:nvSpPr>
        <p:spPr>
          <a:xfrm>
            <a:off x="838200" y="1253331"/>
            <a:ext cx="10515600" cy="2566194"/>
          </a:xfrm>
        </p:spPr>
        <p:txBody>
          <a:bodyPr>
            <a:normAutofit/>
          </a:bodyPr>
          <a:lstStyle/>
          <a:p>
            <a:r>
              <a:rPr lang="en-US" sz="1800" dirty="0"/>
              <a:t> Simple</a:t>
            </a:r>
          </a:p>
          <a:p>
            <a:r>
              <a:rPr lang="en-US" sz="1800" dirty="0"/>
              <a:t> Accessible</a:t>
            </a:r>
          </a:p>
          <a:p>
            <a:r>
              <a:rPr lang="en-US" sz="1800" dirty="0"/>
              <a:t> Applicable</a:t>
            </a:r>
          </a:p>
          <a:p>
            <a:r>
              <a:rPr lang="en-US" sz="1800" dirty="0"/>
              <a:t> Powerful</a:t>
            </a:r>
          </a:p>
          <a:p>
            <a:r>
              <a:rPr lang="en-US" sz="1800" dirty="0"/>
              <a:t> Universal</a:t>
            </a:r>
          </a:p>
          <a:p>
            <a:pPr marL="0" indent="0">
              <a:buNone/>
            </a:pPr>
            <a:endParaRPr lang="en-US" dirty="0"/>
          </a:p>
          <a:p>
            <a:endParaRPr lang="en-US" dirty="0"/>
          </a:p>
        </p:txBody>
      </p:sp>
      <p:pic>
        <p:nvPicPr>
          <p:cNvPr id="7" name="Picture 6">
            <a:extLst>
              <a:ext uri="{FF2B5EF4-FFF2-40B4-BE49-F238E27FC236}">
                <a16:creationId xmlns:a16="http://schemas.microsoft.com/office/drawing/2014/main" id="{FAE2B198-41A7-406C-ACBC-1796B84C6962}"/>
              </a:ext>
            </a:extLst>
          </p:cNvPr>
          <p:cNvPicPr>
            <a:picLocks noChangeAspect="1"/>
          </p:cNvPicPr>
          <p:nvPr/>
        </p:nvPicPr>
        <p:blipFill>
          <a:blip r:embed="rId2"/>
          <a:stretch>
            <a:fillRect/>
          </a:stretch>
        </p:blipFill>
        <p:spPr>
          <a:xfrm>
            <a:off x="5019675" y="1253331"/>
            <a:ext cx="6334125" cy="1885950"/>
          </a:xfrm>
          <a:prstGeom prst="rect">
            <a:avLst/>
          </a:prstGeom>
        </p:spPr>
      </p:pic>
      <p:sp>
        <p:nvSpPr>
          <p:cNvPr id="10" name="TextBox 9">
            <a:extLst>
              <a:ext uri="{FF2B5EF4-FFF2-40B4-BE49-F238E27FC236}">
                <a16:creationId xmlns:a16="http://schemas.microsoft.com/office/drawing/2014/main" id="{4CC6BC3A-764E-48CF-A004-ACE038B36040}"/>
              </a:ext>
            </a:extLst>
          </p:cNvPr>
          <p:cNvSpPr txBox="1"/>
          <p:nvPr/>
        </p:nvSpPr>
        <p:spPr>
          <a:xfrm>
            <a:off x="838200" y="4942508"/>
            <a:ext cx="10972800"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Data engineers and database administrators will use SQL to ensure that everybody in their organization has access to the data they need. </a:t>
            </a:r>
          </a:p>
          <a:p>
            <a:pPr marL="285750" indent="-285750" algn="just">
              <a:buFont typeface="Wingdings" panose="05000000000000000000" pitchFamily="2" charset="2"/>
              <a:buChar char="Ø"/>
            </a:pPr>
            <a:r>
              <a:rPr lang="en-US" dirty="0"/>
              <a:t>Data scientists will use SQL to load data into their models.</a:t>
            </a:r>
          </a:p>
          <a:p>
            <a:pPr marL="285750" indent="-285750" algn="just">
              <a:buFont typeface="Wingdings" panose="05000000000000000000" pitchFamily="2" charset="2"/>
              <a:buChar char="Ø"/>
            </a:pPr>
            <a:r>
              <a:rPr lang="en-US" dirty="0"/>
              <a:t>Data analysts will use SQL to query tables of data and derive insights from it.</a:t>
            </a:r>
          </a:p>
        </p:txBody>
      </p:sp>
      <p:sp>
        <p:nvSpPr>
          <p:cNvPr id="11" name="TextBox 10">
            <a:extLst>
              <a:ext uri="{FF2B5EF4-FFF2-40B4-BE49-F238E27FC236}">
                <a16:creationId xmlns:a16="http://schemas.microsoft.com/office/drawing/2014/main" id="{8ECF8D31-9578-4B79-B6F4-566F9980CEF2}"/>
              </a:ext>
            </a:extLst>
          </p:cNvPr>
          <p:cNvSpPr txBox="1"/>
          <p:nvPr/>
        </p:nvSpPr>
        <p:spPr>
          <a:xfrm>
            <a:off x="838200" y="3987034"/>
            <a:ext cx="11315700" cy="707886"/>
          </a:xfrm>
          <a:prstGeom prst="rect">
            <a:avLst/>
          </a:prstGeom>
          <a:noFill/>
        </p:spPr>
        <p:txBody>
          <a:bodyPr wrap="square" rtlCol="0">
            <a:spAutoFit/>
          </a:bodyPr>
          <a:lstStyle/>
          <a:p>
            <a:r>
              <a:rPr lang="en-US" sz="4000" dirty="0">
                <a:latin typeface="+mj-lt"/>
              </a:rPr>
              <a:t>Why is SQL the foundation of Data Analytics?</a:t>
            </a:r>
          </a:p>
        </p:txBody>
      </p:sp>
    </p:spTree>
    <p:extLst>
      <p:ext uri="{BB962C8B-B14F-4D97-AF65-F5344CB8AC3E}">
        <p14:creationId xmlns:p14="http://schemas.microsoft.com/office/powerpoint/2010/main" val="340816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775F-8DBE-40C1-B312-57FAE92689D8}"/>
              </a:ext>
            </a:extLst>
          </p:cNvPr>
          <p:cNvSpPr>
            <a:spLocks noGrp="1"/>
          </p:cNvSpPr>
          <p:nvPr>
            <p:ph type="title"/>
          </p:nvPr>
        </p:nvSpPr>
        <p:spPr>
          <a:xfrm>
            <a:off x="771525" y="669926"/>
            <a:ext cx="10515600" cy="663574"/>
          </a:xfrm>
        </p:spPr>
        <p:txBody>
          <a:bodyPr>
            <a:normAutofit fontScale="90000"/>
          </a:bodyPr>
          <a:lstStyle/>
          <a:p>
            <a:r>
              <a:rPr lang="en-US" dirty="0"/>
              <a:t>Why not Python? R ?</a:t>
            </a:r>
            <a:br>
              <a:rPr lang="en-US" dirty="0"/>
            </a:br>
            <a:endParaRPr lang="en-US" dirty="0"/>
          </a:p>
        </p:txBody>
      </p:sp>
      <p:sp>
        <p:nvSpPr>
          <p:cNvPr id="3" name="Content Placeholder 2">
            <a:extLst>
              <a:ext uri="{FF2B5EF4-FFF2-40B4-BE49-F238E27FC236}">
                <a16:creationId xmlns:a16="http://schemas.microsoft.com/office/drawing/2014/main" id="{A2144CB2-CFAD-461B-989C-1BA46C313EC5}"/>
              </a:ext>
            </a:extLst>
          </p:cNvPr>
          <p:cNvSpPr>
            <a:spLocks noGrp="1"/>
          </p:cNvSpPr>
          <p:nvPr>
            <p:ph idx="1"/>
          </p:nvPr>
        </p:nvSpPr>
        <p:spPr>
          <a:xfrm>
            <a:off x="771525" y="1885951"/>
            <a:ext cx="5486400" cy="3086100"/>
          </a:xfrm>
        </p:spPr>
        <p:txBody>
          <a:bodyPr>
            <a:normAutofit/>
          </a:bodyPr>
          <a:lstStyle/>
          <a:p>
            <a:r>
              <a:rPr lang="en-US" sz="1800" dirty="0"/>
              <a:t>Difficult for beginners</a:t>
            </a:r>
          </a:p>
          <a:p>
            <a:r>
              <a:rPr lang="en-US" sz="1800" dirty="0"/>
              <a:t>Complicated syntax</a:t>
            </a:r>
          </a:p>
          <a:p>
            <a:r>
              <a:rPr lang="en-US" sz="1800" dirty="0"/>
              <a:t>Requires programming knowledge (logic, algorithms)</a:t>
            </a:r>
          </a:p>
          <a:p>
            <a:r>
              <a:rPr lang="en-US" sz="1800" dirty="0"/>
              <a:t>Is SQL better than Python or R?</a:t>
            </a:r>
          </a:p>
          <a:p>
            <a:r>
              <a:rPr lang="en-US" sz="1800" dirty="0"/>
              <a:t>SQL is good for some things and Python/R is good for other things</a:t>
            </a:r>
          </a:p>
          <a:p>
            <a:r>
              <a:rPr lang="en-US" sz="1800" dirty="0"/>
              <a:t>Compliment each other</a:t>
            </a:r>
          </a:p>
          <a:p>
            <a:r>
              <a:rPr lang="en-US" sz="1800" dirty="0"/>
              <a:t>SQL is a great starting point</a:t>
            </a:r>
          </a:p>
        </p:txBody>
      </p:sp>
      <p:pic>
        <p:nvPicPr>
          <p:cNvPr id="2050" name="Picture 2" descr="Coding for Planners: Up and Running with Python | Planetizen Courses">
            <a:extLst>
              <a:ext uri="{FF2B5EF4-FFF2-40B4-BE49-F238E27FC236}">
                <a16:creationId xmlns:a16="http://schemas.microsoft.com/office/drawing/2014/main" id="{3BE64F85-1142-4E11-A9E9-68F88978C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885950"/>
            <a:ext cx="54864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57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0A36E-35BB-44B7-A2AF-06C22D66B7CF}"/>
              </a:ext>
            </a:extLst>
          </p:cNvPr>
          <p:cNvSpPr>
            <a:spLocks noGrp="1"/>
          </p:cNvSpPr>
          <p:nvPr>
            <p:ph type="title"/>
          </p:nvPr>
        </p:nvSpPr>
        <p:spPr>
          <a:xfrm>
            <a:off x="838200" y="765175"/>
            <a:ext cx="10515600" cy="682625"/>
          </a:xfrm>
        </p:spPr>
        <p:txBody>
          <a:bodyPr>
            <a:normAutofit fontScale="90000"/>
          </a:bodyPr>
          <a:lstStyle/>
          <a:p>
            <a:r>
              <a:rPr lang="en-US" dirty="0"/>
              <a:t>Components of SQL</a:t>
            </a:r>
            <a:br>
              <a:rPr lang="en-US" dirty="0"/>
            </a:br>
            <a:endParaRPr lang="en-US" dirty="0"/>
          </a:p>
        </p:txBody>
      </p:sp>
      <p:sp>
        <p:nvSpPr>
          <p:cNvPr id="3" name="Content Placeholder 2">
            <a:extLst>
              <a:ext uri="{FF2B5EF4-FFF2-40B4-BE49-F238E27FC236}">
                <a16:creationId xmlns:a16="http://schemas.microsoft.com/office/drawing/2014/main" id="{43549489-D4B8-44EA-8FE5-6BEAEFE9DF18}"/>
              </a:ext>
            </a:extLst>
          </p:cNvPr>
          <p:cNvSpPr>
            <a:spLocks noGrp="1"/>
          </p:cNvSpPr>
          <p:nvPr>
            <p:ph idx="1"/>
          </p:nvPr>
        </p:nvSpPr>
        <p:spPr>
          <a:xfrm>
            <a:off x="838200" y="1701800"/>
            <a:ext cx="10515600" cy="4351338"/>
          </a:xfrm>
        </p:spPr>
        <p:txBody>
          <a:bodyPr>
            <a:normAutofit/>
          </a:bodyPr>
          <a:lstStyle/>
          <a:p>
            <a:pPr marL="0" indent="0">
              <a:buNone/>
            </a:pPr>
            <a:r>
              <a:rPr lang="en-US" sz="1800" dirty="0"/>
              <a:t>SQL consists of three components which offer everything required to manage, maintain and use a database.</a:t>
            </a:r>
          </a:p>
          <a:p>
            <a:pPr marL="0" indent="0">
              <a:buNone/>
            </a:pPr>
            <a:endParaRPr lang="en-US" sz="1800" dirty="0"/>
          </a:p>
          <a:p>
            <a:pPr marL="0" indent="0">
              <a:buNone/>
            </a:pPr>
            <a:r>
              <a:rPr lang="en-US" sz="1800" dirty="0"/>
              <a:t>1. Data Definition Language. (DDL)</a:t>
            </a:r>
          </a:p>
          <a:p>
            <a:pPr marL="0" indent="0">
              <a:buNone/>
            </a:pPr>
            <a:r>
              <a:rPr lang="en-US" sz="1800" dirty="0"/>
              <a:t>2. Data Manipulation Language. (DML)</a:t>
            </a:r>
          </a:p>
          <a:p>
            <a:pPr marL="0" indent="0">
              <a:buNone/>
            </a:pPr>
            <a:r>
              <a:rPr lang="en-US" sz="1800" dirty="0"/>
              <a:t>3. Data Control Language. (DCL)</a:t>
            </a:r>
          </a:p>
        </p:txBody>
      </p:sp>
      <p:pic>
        <p:nvPicPr>
          <p:cNvPr id="5" name="Picture 4">
            <a:extLst>
              <a:ext uri="{FF2B5EF4-FFF2-40B4-BE49-F238E27FC236}">
                <a16:creationId xmlns:a16="http://schemas.microsoft.com/office/drawing/2014/main" id="{9B436742-E1FF-4D3E-8575-D6F2CC1F4E9F}"/>
              </a:ext>
            </a:extLst>
          </p:cNvPr>
          <p:cNvPicPr>
            <a:picLocks noChangeAspect="1"/>
          </p:cNvPicPr>
          <p:nvPr/>
        </p:nvPicPr>
        <p:blipFill>
          <a:blip r:embed="rId2"/>
          <a:stretch>
            <a:fillRect/>
          </a:stretch>
        </p:blipFill>
        <p:spPr>
          <a:xfrm>
            <a:off x="5838825" y="2162175"/>
            <a:ext cx="4076700" cy="3248025"/>
          </a:xfrm>
          <a:prstGeom prst="rect">
            <a:avLst/>
          </a:prstGeom>
        </p:spPr>
      </p:pic>
    </p:spTree>
    <p:extLst>
      <p:ext uri="{BB962C8B-B14F-4D97-AF65-F5344CB8AC3E}">
        <p14:creationId xmlns:p14="http://schemas.microsoft.com/office/powerpoint/2010/main" val="329665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021B-4128-4676-944C-D43A61F54E77}"/>
              </a:ext>
            </a:extLst>
          </p:cNvPr>
          <p:cNvSpPr>
            <a:spLocks noGrp="1"/>
          </p:cNvSpPr>
          <p:nvPr>
            <p:ph type="title"/>
          </p:nvPr>
        </p:nvSpPr>
        <p:spPr>
          <a:xfrm>
            <a:off x="747710" y="99419"/>
            <a:ext cx="10515600" cy="815975"/>
          </a:xfrm>
        </p:spPr>
        <p:txBody>
          <a:bodyPr>
            <a:normAutofit fontScale="90000"/>
          </a:bodyPr>
          <a:lstStyle/>
          <a:p>
            <a:r>
              <a:rPr lang="en-US" sz="3300" b="1" dirty="0"/>
              <a:t>Data Definition Language (DDL)</a:t>
            </a:r>
            <a:br>
              <a:rPr lang="en-US" dirty="0"/>
            </a:br>
            <a:endParaRPr lang="en-US" dirty="0"/>
          </a:p>
        </p:txBody>
      </p:sp>
      <p:sp>
        <p:nvSpPr>
          <p:cNvPr id="3" name="Content Placeholder 2">
            <a:extLst>
              <a:ext uri="{FF2B5EF4-FFF2-40B4-BE49-F238E27FC236}">
                <a16:creationId xmlns:a16="http://schemas.microsoft.com/office/drawing/2014/main" id="{23F48334-EA40-4F5F-AD06-525387A40604}"/>
              </a:ext>
            </a:extLst>
          </p:cNvPr>
          <p:cNvSpPr>
            <a:spLocks noGrp="1"/>
          </p:cNvSpPr>
          <p:nvPr>
            <p:ph idx="1"/>
          </p:nvPr>
        </p:nvSpPr>
        <p:spPr>
          <a:xfrm>
            <a:off x="838197" y="424237"/>
            <a:ext cx="10334627" cy="815975"/>
          </a:xfrm>
        </p:spPr>
        <p:txBody>
          <a:bodyPr>
            <a:normAutofit/>
          </a:bodyPr>
          <a:lstStyle/>
          <a:p>
            <a:r>
              <a:rPr lang="en-US" sz="1800" dirty="0"/>
              <a:t>This component is used to define the structure (or schema) of the database.</a:t>
            </a:r>
          </a:p>
          <a:p>
            <a:r>
              <a:rPr lang="en-US" sz="1800" dirty="0"/>
              <a:t>For tables there are three main commands:</a:t>
            </a:r>
          </a:p>
          <a:p>
            <a:pPr marL="0" indent="0">
              <a:buNone/>
            </a:pPr>
            <a:endParaRPr lang="en-US" dirty="0"/>
          </a:p>
        </p:txBody>
      </p:sp>
      <p:graphicFrame>
        <p:nvGraphicFramePr>
          <p:cNvPr id="4" name="Table 3">
            <a:extLst>
              <a:ext uri="{FF2B5EF4-FFF2-40B4-BE49-F238E27FC236}">
                <a16:creationId xmlns:a16="http://schemas.microsoft.com/office/drawing/2014/main" id="{35631B6D-DEC0-49C9-A00E-6F1320CB4483}"/>
              </a:ext>
            </a:extLst>
          </p:cNvPr>
          <p:cNvGraphicFramePr>
            <a:graphicFrameLocks noGrp="1"/>
          </p:cNvGraphicFramePr>
          <p:nvPr>
            <p:extLst>
              <p:ext uri="{D42A27DB-BD31-4B8C-83A1-F6EECF244321}">
                <p14:modId xmlns:p14="http://schemas.microsoft.com/office/powerpoint/2010/main" val="2236122797"/>
              </p:ext>
            </p:extLst>
          </p:nvPr>
        </p:nvGraphicFramePr>
        <p:xfrm>
          <a:off x="747711" y="1147356"/>
          <a:ext cx="10334626" cy="1981200"/>
        </p:xfrm>
        <a:graphic>
          <a:graphicData uri="http://schemas.openxmlformats.org/drawingml/2006/table">
            <a:tbl>
              <a:tblPr/>
              <a:tblGrid>
                <a:gridCol w="3133725">
                  <a:extLst>
                    <a:ext uri="{9D8B030D-6E8A-4147-A177-3AD203B41FA5}">
                      <a16:colId xmlns:a16="http://schemas.microsoft.com/office/drawing/2014/main" val="2318681555"/>
                    </a:ext>
                  </a:extLst>
                </a:gridCol>
                <a:gridCol w="7200901">
                  <a:extLst>
                    <a:ext uri="{9D8B030D-6E8A-4147-A177-3AD203B41FA5}">
                      <a16:colId xmlns:a16="http://schemas.microsoft.com/office/drawing/2014/main" val="573649096"/>
                    </a:ext>
                  </a:extLst>
                </a:gridCol>
              </a:tblGrid>
              <a:tr h="390149">
                <a:tc>
                  <a:txBody>
                    <a:bodyPr/>
                    <a:lstStyle/>
                    <a:p>
                      <a:pPr algn="ctr" fontAlgn="t"/>
                      <a:r>
                        <a:rPr lang="en-US" dirty="0">
                          <a:effectLst/>
                        </a:rPr>
                        <a:t>Command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551703762"/>
                  </a:ext>
                </a:extLst>
              </a:tr>
              <a:tr h="398846">
                <a:tc>
                  <a:txBody>
                    <a:bodyPr/>
                    <a:lstStyle/>
                    <a:p>
                      <a:pPr algn="ctr" fontAlgn="t"/>
                      <a:r>
                        <a:rPr lang="en-US" b="1" dirty="0">
                          <a:solidFill>
                            <a:srgbClr val="000000"/>
                          </a:solidFill>
                          <a:effectLst/>
                        </a:rPr>
                        <a:t>CREATE</a:t>
                      </a:r>
                      <a:endParaRPr lang="en-US" dirty="0">
                        <a:solidFill>
                          <a:srgbClr val="000000"/>
                        </a:solidFill>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solidFill>
                            <a:srgbClr val="000000"/>
                          </a:solidFill>
                          <a:effectLst/>
                        </a:rPr>
                        <a:t>Creates a new table, a view of a table, or other object in the 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03388057"/>
                  </a:ext>
                </a:extLst>
              </a:tr>
              <a:tr h="50570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b="1" dirty="0">
                          <a:solidFill>
                            <a:srgbClr val="000000"/>
                          </a:solidFill>
                          <a:effectLst/>
                        </a:rPr>
                        <a:t>ALTER</a:t>
                      </a:r>
                      <a:endParaRPr lang="en-US" dirty="0">
                        <a:solidFill>
                          <a:srgbClr val="000000"/>
                        </a:solidFill>
                        <a:effectLst/>
                      </a:endParaRPr>
                    </a:p>
                    <a:p>
                      <a:pPr algn="ctr" fontAlgn="ctr"/>
                      <a:endParaRPr lang="en-US"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solidFill>
                            <a:srgbClr val="000000"/>
                          </a:solidFill>
                          <a:effectLst/>
                        </a:rPr>
                        <a:t>Modifies an existing database object, such as a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44485929"/>
                  </a:ext>
                </a:extLst>
              </a:tr>
              <a:tr h="398846">
                <a:tc>
                  <a:txBody>
                    <a:bodyPr/>
                    <a:lstStyle/>
                    <a:p>
                      <a:pPr algn="ctr" fontAlgn="t"/>
                      <a:r>
                        <a:rPr lang="en-US" b="1" dirty="0">
                          <a:solidFill>
                            <a:srgbClr val="000000"/>
                          </a:solidFill>
                          <a:effectLst/>
                        </a:rPr>
                        <a:t>DROP</a:t>
                      </a:r>
                      <a:endParaRPr lang="en-US" dirty="0">
                        <a:solidFill>
                          <a:srgbClr val="000000"/>
                        </a:solidFill>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solidFill>
                            <a:srgbClr val="000000"/>
                          </a:solidFill>
                          <a:effectLst/>
                        </a:rPr>
                        <a:t>Deletes an entire table, a view of a table or other objects in the 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69057023"/>
                  </a:ext>
                </a:extLst>
              </a:tr>
            </a:tbl>
          </a:graphicData>
        </a:graphic>
      </p:graphicFrame>
      <p:graphicFrame>
        <p:nvGraphicFramePr>
          <p:cNvPr id="9" name="Table 8">
            <a:extLst>
              <a:ext uri="{FF2B5EF4-FFF2-40B4-BE49-F238E27FC236}">
                <a16:creationId xmlns:a16="http://schemas.microsoft.com/office/drawing/2014/main" id="{D16F509D-4723-4AD4-B4C4-EF86E316CE87}"/>
              </a:ext>
            </a:extLst>
          </p:cNvPr>
          <p:cNvGraphicFramePr>
            <a:graphicFrameLocks noGrp="1"/>
          </p:cNvGraphicFramePr>
          <p:nvPr>
            <p:extLst>
              <p:ext uri="{D42A27DB-BD31-4B8C-83A1-F6EECF244321}">
                <p14:modId xmlns:p14="http://schemas.microsoft.com/office/powerpoint/2010/main" val="1277531025"/>
              </p:ext>
            </p:extLst>
          </p:nvPr>
        </p:nvGraphicFramePr>
        <p:xfrm>
          <a:off x="747711" y="4643844"/>
          <a:ext cx="10334626" cy="2133600"/>
        </p:xfrm>
        <a:graphic>
          <a:graphicData uri="http://schemas.openxmlformats.org/drawingml/2006/table">
            <a:tbl>
              <a:tblPr/>
              <a:tblGrid>
                <a:gridCol w="3124201">
                  <a:extLst>
                    <a:ext uri="{9D8B030D-6E8A-4147-A177-3AD203B41FA5}">
                      <a16:colId xmlns:a16="http://schemas.microsoft.com/office/drawing/2014/main" val="2929199028"/>
                    </a:ext>
                  </a:extLst>
                </a:gridCol>
                <a:gridCol w="7210425">
                  <a:extLst>
                    <a:ext uri="{9D8B030D-6E8A-4147-A177-3AD203B41FA5}">
                      <a16:colId xmlns:a16="http://schemas.microsoft.com/office/drawing/2014/main" val="2963967848"/>
                    </a:ext>
                  </a:extLst>
                </a:gridCol>
              </a:tblGrid>
              <a:tr h="323952">
                <a:tc>
                  <a:txBody>
                    <a:bodyPr/>
                    <a:lstStyle/>
                    <a:p>
                      <a:pPr algn="ctr" fontAlgn="t"/>
                      <a:r>
                        <a:rPr lang="en-US" dirty="0">
                          <a:effectLst/>
                        </a:rPr>
                        <a:t>Command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342030224"/>
                  </a:ext>
                </a:extLst>
              </a:tr>
              <a:tr h="367481">
                <a:tc>
                  <a:txBody>
                    <a:bodyPr/>
                    <a:lstStyle/>
                    <a:p>
                      <a:pPr algn="ctr" fontAlgn="t"/>
                      <a:r>
                        <a:rPr lang="en-US" b="1" dirty="0">
                          <a:solidFill>
                            <a:srgbClr val="000000"/>
                          </a:solidFill>
                          <a:effectLst/>
                        </a:rPr>
                        <a:t>SELECT</a:t>
                      </a:r>
                      <a:endParaRPr lang="en-US" dirty="0">
                        <a:solidFill>
                          <a:srgbClr val="000000"/>
                        </a:solidFill>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solidFill>
                            <a:srgbClr val="000000"/>
                          </a:solidFill>
                          <a:effectLst/>
                        </a:rPr>
                        <a:t>Retrieves certain records from one or more tables.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22391578"/>
                  </a:ext>
                </a:extLst>
              </a:tr>
              <a:tr h="367481">
                <a:tc>
                  <a:txBody>
                    <a:bodyPr/>
                    <a:lstStyle/>
                    <a:p>
                      <a:pPr algn="ctr" fontAlgn="t"/>
                      <a:r>
                        <a:rPr lang="en-US" b="1" dirty="0">
                          <a:solidFill>
                            <a:srgbClr val="000000"/>
                          </a:solidFill>
                          <a:effectLst/>
                        </a:rPr>
                        <a:t>INSERT</a:t>
                      </a:r>
                      <a:endParaRPr lang="en-US" dirty="0">
                        <a:solidFill>
                          <a:srgbClr val="000000"/>
                        </a:solidFill>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solidFill>
                            <a:srgbClr val="000000"/>
                          </a:solidFill>
                          <a:effectLst/>
                        </a:rPr>
                        <a:t>Creates a record.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32517601"/>
                  </a:ext>
                </a:extLst>
              </a:tr>
              <a:tr h="367481">
                <a:tc>
                  <a:txBody>
                    <a:bodyPr/>
                    <a:lstStyle/>
                    <a:p>
                      <a:pPr algn="ctr" fontAlgn="t"/>
                      <a:r>
                        <a:rPr lang="en-US" b="1" dirty="0">
                          <a:solidFill>
                            <a:srgbClr val="000000"/>
                          </a:solidFill>
                          <a:effectLst/>
                        </a:rPr>
                        <a:t>UPDATE</a:t>
                      </a:r>
                      <a:endParaRPr lang="en-US" dirty="0">
                        <a:solidFill>
                          <a:srgbClr val="000000"/>
                        </a:solidFill>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solidFill>
                            <a:srgbClr val="000000"/>
                          </a:solidFill>
                          <a:effectLst/>
                        </a:rPr>
                        <a:t>Modifies records.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83872516"/>
                  </a:ext>
                </a:extLst>
              </a:tr>
              <a:tr h="367481">
                <a:tc>
                  <a:txBody>
                    <a:bodyPr/>
                    <a:lstStyle/>
                    <a:p>
                      <a:pPr algn="ctr" fontAlgn="t"/>
                      <a:r>
                        <a:rPr lang="en-US" b="1" dirty="0">
                          <a:solidFill>
                            <a:srgbClr val="000000"/>
                          </a:solidFill>
                          <a:effectLst/>
                        </a:rPr>
                        <a:t>DELETE</a:t>
                      </a:r>
                      <a:endParaRPr lang="en-US" dirty="0">
                        <a:solidFill>
                          <a:srgbClr val="000000"/>
                        </a:solidFill>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solidFill>
                            <a:srgbClr val="000000"/>
                          </a:solidFill>
                          <a:effectLst/>
                        </a:rPr>
                        <a:t>Deletes records.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42578667"/>
                  </a:ext>
                </a:extLst>
              </a:tr>
            </a:tbl>
          </a:graphicData>
        </a:graphic>
      </p:graphicFrame>
      <p:sp>
        <p:nvSpPr>
          <p:cNvPr id="10" name="Rectangle 9">
            <a:extLst>
              <a:ext uri="{FF2B5EF4-FFF2-40B4-BE49-F238E27FC236}">
                <a16:creationId xmlns:a16="http://schemas.microsoft.com/office/drawing/2014/main" id="{559C5600-CA73-4FCF-BDF5-EB29DEC35DBB}"/>
              </a:ext>
            </a:extLst>
          </p:cNvPr>
          <p:cNvSpPr/>
          <p:nvPr/>
        </p:nvSpPr>
        <p:spPr>
          <a:xfrm>
            <a:off x="747711" y="3814266"/>
            <a:ext cx="10334626" cy="646331"/>
          </a:xfrm>
          <a:prstGeom prst="rect">
            <a:avLst/>
          </a:prstGeom>
        </p:spPr>
        <p:txBody>
          <a:bodyPr wrap="square">
            <a:spAutoFit/>
          </a:bodyPr>
          <a:lstStyle/>
          <a:p>
            <a:pPr marL="285750" indent="-285750">
              <a:buFont typeface="Arial" panose="020B0604020202020204" pitchFamily="34" charset="0"/>
              <a:buChar char="•"/>
            </a:pPr>
            <a:r>
              <a:rPr lang="en-US" dirty="0"/>
              <a:t>This component is used to manipulate data within a table.</a:t>
            </a:r>
          </a:p>
          <a:p>
            <a:pPr marL="285750" indent="-285750">
              <a:buFont typeface="Arial" panose="020B0604020202020204" pitchFamily="34" charset="0"/>
              <a:buChar char="•"/>
            </a:pPr>
            <a:r>
              <a:rPr lang="en-US" dirty="0"/>
              <a:t>There are four main commands:</a:t>
            </a:r>
          </a:p>
        </p:txBody>
      </p:sp>
      <p:sp>
        <p:nvSpPr>
          <p:cNvPr id="11" name="Title 1">
            <a:extLst>
              <a:ext uri="{FF2B5EF4-FFF2-40B4-BE49-F238E27FC236}">
                <a16:creationId xmlns:a16="http://schemas.microsoft.com/office/drawing/2014/main" id="{4C5E8C52-5C42-4FF7-A888-CA594D5606F8}"/>
              </a:ext>
            </a:extLst>
          </p:cNvPr>
          <p:cNvSpPr txBox="1">
            <a:spLocks/>
          </p:cNvSpPr>
          <p:nvPr/>
        </p:nvSpPr>
        <p:spPr>
          <a:xfrm>
            <a:off x="657224" y="3321457"/>
            <a:ext cx="10515600" cy="815975"/>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Manipulation Language (DDL)</a:t>
            </a:r>
            <a:br>
              <a:rPr lang="en-US" dirty="0"/>
            </a:br>
            <a:r>
              <a:rPr lang="en-US" dirty="0"/>
              <a:t> </a:t>
            </a:r>
          </a:p>
        </p:txBody>
      </p:sp>
    </p:spTree>
    <p:extLst>
      <p:ext uri="{BB962C8B-B14F-4D97-AF65-F5344CB8AC3E}">
        <p14:creationId xmlns:p14="http://schemas.microsoft.com/office/powerpoint/2010/main" val="148854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FD7ECA1-A6FB-4B75-9DAD-3127C1120AB0}"/>
              </a:ext>
            </a:extLst>
          </p:cNvPr>
          <p:cNvPicPr>
            <a:picLocks noGrp="1" noChangeAspect="1"/>
          </p:cNvPicPr>
          <p:nvPr>
            <p:ph idx="1"/>
          </p:nvPr>
        </p:nvPicPr>
        <p:blipFill>
          <a:blip r:embed="rId2"/>
          <a:stretch>
            <a:fillRect/>
          </a:stretch>
        </p:blipFill>
        <p:spPr>
          <a:xfrm>
            <a:off x="838197" y="4696578"/>
            <a:ext cx="10515600" cy="380580"/>
          </a:xfrm>
          <a:prstGeom prst="rect">
            <a:avLst/>
          </a:prstGeom>
        </p:spPr>
      </p:pic>
      <p:pic>
        <p:nvPicPr>
          <p:cNvPr id="4" name="Picture 3">
            <a:extLst>
              <a:ext uri="{FF2B5EF4-FFF2-40B4-BE49-F238E27FC236}">
                <a16:creationId xmlns:a16="http://schemas.microsoft.com/office/drawing/2014/main" id="{6067BE48-9F8C-4B36-A6AC-AF7472F2ACBC}"/>
              </a:ext>
            </a:extLst>
          </p:cNvPr>
          <p:cNvPicPr>
            <a:picLocks noChangeAspect="1"/>
          </p:cNvPicPr>
          <p:nvPr/>
        </p:nvPicPr>
        <p:blipFill>
          <a:blip r:embed="rId3"/>
          <a:stretch>
            <a:fillRect/>
          </a:stretch>
        </p:blipFill>
        <p:spPr>
          <a:xfrm>
            <a:off x="4910134" y="3610814"/>
            <a:ext cx="1895475" cy="590550"/>
          </a:xfrm>
          <a:prstGeom prst="rect">
            <a:avLst/>
          </a:prstGeom>
        </p:spPr>
      </p:pic>
      <p:sp>
        <p:nvSpPr>
          <p:cNvPr id="5" name="TextBox 4">
            <a:extLst>
              <a:ext uri="{FF2B5EF4-FFF2-40B4-BE49-F238E27FC236}">
                <a16:creationId xmlns:a16="http://schemas.microsoft.com/office/drawing/2014/main" id="{CA7C7C6A-B4A4-4919-9198-0383FB8E465B}"/>
              </a:ext>
            </a:extLst>
          </p:cNvPr>
          <p:cNvSpPr txBox="1"/>
          <p:nvPr/>
        </p:nvSpPr>
        <p:spPr>
          <a:xfrm>
            <a:off x="838197" y="4246591"/>
            <a:ext cx="5019675" cy="369332"/>
          </a:xfrm>
          <a:prstGeom prst="rect">
            <a:avLst/>
          </a:prstGeom>
          <a:noFill/>
        </p:spPr>
        <p:txBody>
          <a:bodyPr wrap="square" rtlCol="0">
            <a:spAutoFit/>
          </a:bodyPr>
          <a:lstStyle/>
          <a:p>
            <a:r>
              <a:rPr lang="en-US" dirty="0"/>
              <a:t>What will be the Output for the above command ? </a:t>
            </a:r>
          </a:p>
        </p:txBody>
      </p:sp>
      <p:pic>
        <p:nvPicPr>
          <p:cNvPr id="7" name="Picture 6">
            <a:extLst>
              <a:ext uri="{FF2B5EF4-FFF2-40B4-BE49-F238E27FC236}">
                <a16:creationId xmlns:a16="http://schemas.microsoft.com/office/drawing/2014/main" id="{5F1D99E9-460D-4143-80B5-AF2204EC1BE8}"/>
              </a:ext>
            </a:extLst>
          </p:cNvPr>
          <p:cNvPicPr>
            <a:picLocks noChangeAspect="1"/>
          </p:cNvPicPr>
          <p:nvPr/>
        </p:nvPicPr>
        <p:blipFill>
          <a:blip r:embed="rId4"/>
          <a:stretch>
            <a:fillRect/>
          </a:stretch>
        </p:blipFill>
        <p:spPr>
          <a:xfrm>
            <a:off x="4838696" y="5254078"/>
            <a:ext cx="2038350" cy="457200"/>
          </a:xfrm>
          <a:prstGeom prst="rect">
            <a:avLst/>
          </a:prstGeom>
        </p:spPr>
      </p:pic>
      <p:sp>
        <p:nvSpPr>
          <p:cNvPr id="8" name="TextBox 7">
            <a:extLst>
              <a:ext uri="{FF2B5EF4-FFF2-40B4-BE49-F238E27FC236}">
                <a16:creationId xmlns:a16="http://schemas.microsoft.com/office/drawing/2014/main" id="{8D0B2117-A620-4CF4-9147-7BC30B55916C}"/>
              </a:ext>
            </a:extLst>
          </p:cNvPr>
          <p:cNvSpPr txBox="1"/>
          <p:nvPr/>
        </p:nvSpPr>
        <p:spPr>
          <a:xfrm>
            <a:off x="838197" y="5791933"/>
            <a:ext cx="5019675" cy="369332"/>
          </a:xfrm>
          <a:prstGeom prst="rect">
            <a:avLst/>
          </a:prstGeom>
          <a:noFill/>
        </p:spPr>
        <p:txBody>
          <a:bodyPr wrap="square" rtlCol="0">
            <a:spAutoFit/>
          </a:bodyPr>
          <a:lstStyle/>
          <a:p>
            <a:r>
              <a:rPr lang="en-US" dirty="0"/>
              <a:t>What will be the Output for the above command ? </a:t>
            </a:r>
          </a:p>
        </p:txBody>
      </p:sp>
      <p:pic>
        <p:nvPicPr>
          <p:cNvPr id="9" name="Picture 8">
            <a:extLst>
              <a:ext uri="{FF2B5EF4-FFF2-40B4-BE49-F238E27FC236}">
                <a16:creationId xmlns:a16="http://schemas.microsoft.com/office/drawing/2014/main" id="{5F4F6FFF-1B75-4EC4-BB82-431161AE994A}"/>
              </a:ext>
            </a:extLst>
          </p:cNvPr>
          <p:cNvPicPr>
            <a:picLocks noChangeAspect="1"/>
          </p:cNvPicPr>
          <p:nvPr/>
        </p:nvPicPr>
        <p:blipFill>
          <a:blip r:embed="rId5"/>
          <a:stretch>
            <a:fillRect/>
          </a:stretch>
        </p:blipFill>
        <p:spPr>
          <a:xfrm>
            <a:off x="4562474" y="751592"/>
            <a:ext cx="2438400" cy="1543050"/>
          </a:xfrm>
          <a:prstGeom prst="rect">
            <a:avLst/>
          </a:prstGeom>
        </p:spPr>
      </p:pic>
      <p:sp>
        <p:nvSpPr>
          <p:cNvPr id="11" name="TextBox 10">
            <a:extLst>
              <a:ext uri="{FF2B5EF4-FFF2-40B4-BE49-F238E27FC236}">
                <a16:creationId xmlns:a16="http://schemas.microsoft.com/office/drawing/2014/main" id="{13F9824B-1E2B-4BA3-AE02-EA8DC659A15B}"/>
              </a:ext>
            </a:extLst>
          </p:cNvPr>
          <p:cNvSpPr txBox="1"/>
          <p:nvPr/>
        </p:nvSpPr>
        <p:spPr>
          <a:xfrm>
            <a:off x="838197" y="2374281"/>
            <a:ext cx="5019675" cy="369332"/>
          </a:xfrm>
          <a:prstGeom prst="rect">
            <a:avLst/>
          </a:prstGeom>
          <a:noFill/>
        </p:spPr>
        <p:txBody>
          <a:bodyPr wrap="square" rtlCol="0">
            <a:spAutoFit/>
          </a:bodyPr>
          <a:lstStyle/>
          <a:p>
            <a:r>
              <a:rPr lang="en-US" dirty="0"/>
              <a:t>What will be the Output for the above command ? </a:t>
            </a:r>
          </a:p>
        </p:txBody>
      </p:sp>
      <p:pic>
        <p:nvPicPr>
          <p:cNvPr id="12" name="Picture 11">
            <a:extLst>
              <a:ext uri="{FF2B5EF4-FFF2-40B4-BE49-F238E27FC236}">
                <a16:creationId xmlns:a16="http://schemas.microsoft.com/office/drawing/2014/main" id="{AC4FCB86-3B0E-46D9-9A44-EFF56D4FB60F}"/>
              </a:ext>
            </a:extLst>
          </p:cNvPr>
          <p:cNvPicPr>
            <a:picLocks noChangeAspect="1"/>
          </p:cNvPicPr>
          <p:nvPr/>
        </p:nvPicPr>
        <p:blipFill>
          <a:blip r:embed="rId6"/>
          <a:stretch>
            <a:fillRect/>
          </a:stretch>
        </p:blipFill>
        <p:spPr>
          <a:xfrm>
            <a:off x="838197" y="2809630"/>
            <a:ext cx="10515600" cy="771525"/>
          </a:xfrm>
          <a:prstGeom prst="rect">
            <a:avLst/>
          </a:prstGeom>
        </p:spPr>
      </p:pic>
      <p:sp>
        <p:nvSpPr>
          <p:cNvPr id="13" name="TextBox 12">
            <a:extLst>
              <a:ext uri="{FF2B5EF4-FFF2-40B4-BE49-F238E27FC236}">
                <a16:creationId xmlns:a16="http://schemas.microsoft.com/office/drawing/2014/main" id="{6E7A50F8-8EDF-4A03-947F-37B5B5713F15}"/>
              </a:ext>
            </a:extLst>
          </p:cNvPr>
          <p:cNvSpPr txBox="1"/>
          <p:nvPr/>
        </p:nvSpPr>
        <p:spPr>
          <a:xfrm>
            <a:off x="685801" y="86156"/>
            <a:ext cx="3876673" cy="707886"/>
          </a:xfrm>
          <a:prstGeom prst="rect">
            <a:avLst/>
          </a:prstGeom>
          <a:noFill/>
        </p:spPr>
        <p:txBody>
          <a:bodyPr wrap="square" rtlCol="0">
            <a:spAutoFit/>
          </a:bodyPr>
          <a:lstStyle/>
          <a:p>
            <a:r>
              <a:rPr lang="en-US" sz="4000" dirty="0">
                <a:latin typeface="+mj-lt"/>
              </a:rPr>
              <a:t>Examples !</a:t>
            </a:r>
          </a:p>
        </p:txBody>
      </p:sp>
    </p:spTree>
    <p:extLst>
      <p:ext uri="{BB962C8B-B14F-4D97-AF65-F5344CB8AC3E}">
        <p14:creationId xmlns:p14="http://schemas.microsoft.com/office/powerpoint/2010/main" val="360506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ircle(in)">
                                      <p:cBhvr>
                                        <p:cTn id="23" dur="20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ppt_x"/>
                                          </p:val>
                                        </p:tav>
                                        <p:tav tm="100000">
                                          <p:val>
                                            <p:strVal val="#ppt_x"/>
                                          </p:val>
                                        </p:tav>
                                      </p:tavLst>
                                    </p:anim>
                                    <p:anim calcmode="lin" valueType="num">
                                      <p:cBhvr additive="base">
                                        <p:cTn id="3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circle(in)">
                                      <p:cBhvr>
                                        <p:cTn id="40" dur="20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415</TotalTime>
  <Words>1423</Words>
  <Application>Microsoft Office PowerPoint</Application>
  <PresentationFormat>Widescreen</PresentationFormat>
  <Paragraphs>254</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Cabin-semi-bold</vt:lpstr>
      <vt:lpstr>Calibri</vt:lpstr>
      <vt:lpstr>Calibri Light</vt:lpstr>
      <vt:lpstr>Source Sans Pro</vt:lpstr>
      <vt:lpstr>SourceSansPro</vt:lpstr>
      <vt:lpstr>Wingdings</vt:lpstr>
      <vt:lpstr>Office Theme</vt:lpstr>
      <vt:lpstr>PowerPoint Presentation</vt:lpstr>
      <vt:lpstr>AGENDA</vt:lpstr>
      <vt:lpstr>PowerPoint Presentation</vt:lpstr>
      <vt:lpstr>SQL Overview </vt:lpstr>
      <vt:lpstr>Why SQL? </vt:lpstr>
      <vt:lpstr>Why not Python? R ? </vt:lpstr>
      <vt:lpstr>Components of SQL </vt:lpstr>
      <vt:lpstr>Data Definition Language (DDL) </vt:lpstr>
      <vt:lpstr>PowerPoint Presentation</vt:lpstr>
      <vt:lpstr>What is RDBMS? </vt:lpstr>
      <vt:lpstr>Data Integrity </vt:lpstr>
      <vt:lpstr>Database Normalization With Example </vt:lpstr>
      <vt:lpstr>PowerPoint Presentation</vt:lpstr>
      <vt:lpstr>PowerPoint Presentation</vt:lpstr>
      <vt:lpstr>PowerPoint Presentation</vt:lpstr>
      <vt:lpstr>PowerPoint Presentation</vt:lpstr>
      <vt:lpstr>What is a join? </vt:lpstr>
      <vt:lpstr>Why are joins important?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Nikhilesh Kasturi</dc:creator>
  <cp:lastModifiedBy>Nikhilesh Kasturi</cp:lastModifiedBy>
  <cp:revision>33</cp:revision>
  <dcterms:created xsi:type="dcterms:W3CDTF">2021-01-09T03:40:38Z</dcterms:created>
  <dcterms:modified xsi:type="dcterms:W3CDTF">2021-01-12T00:29:53Z</dcterms:modified>
</cp:coreProperties>
</file>