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33"/>
  </p:handoutMasterIdLst>
  <p:sldIdLst>
    <p:sldId id="318" r:id="rId3"/>
    <p:sldId id="266" r:id="rId4"/>
    <p:sldId id="265" r:id="rId5"/>
    <p:sldId id="353" r:id="rId6"/>
    <p:sldId id="270" r:id="rId7"/>
    <p:sldId id="276" r:id="rId8"/>
    <p:sldId id="277" r:id="rId9"/>
    <p:sldId id="271" r:id="rId10"/>
    <p:sldId id="319" r:id="rId12"/>
    <p:sldId id="357" r:id="rId13"/>
    <p:sldId id="354" r:id="rId14"/>
    <p:sldId id="310" r:id="rId15"/>
    <p:sldId id="316" r:id="rId16"/>
    <p:sldId id="317" r:id="rId17"/>
    <p:sldId id="320" r:id="rId18"/>
    <p:sldId id="358" r:id="rId19"/>
    <p:sldId id="360" r:id="rId20"/>
    <p:sldId id="305" r:id="rId21"/>
    <p:sldId id="359" r:id="rId22"/>
    <p:sldId id="363" r:id="rId23"/>
    <p:sldId id="351" r:id="rId24"/>
    <p:sldId id="361" r:id="rId25"/>
    <p:sldId id="379" r:id="rId26"/>
    <p:sldId id="378" r:id="rId27"/>
    <p:sldId id="362" r:id="rId28"/>
    <p:sldId id="269" r:id="rId29"/>
    <p:sldId id="278" r:id="rId30"/>
    <p:sldId id="356"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7" d="100"/>
          <a:sy n="87" d="100"/>
        </p:scale>
        <p:origin x="365" y="48"/>
      </p:cViewPr>
      <p:guideLst>
        <p:guide orient="horz" pos="2159"/>
        <p:guide pos="383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1642"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93CD36-562E-4EEA-8B96-DB5FE3AB0DC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9C5148-8ED6-434E-BA59-EF48324382B2}"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FA4AB-31E7-4D1C-A552-BCF9442B3075}"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3291-C0D9-4415-AEC4-F67D377A5ADC}"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4661507-A533-4F2E-B984-305D4E4F5C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834DDD7-3FE8-4583-81CB-632D5267A8B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5A22273-1190-47FC-BA5A-981185797AF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01FBB71-6DE2-4937-8AEC-8B1AE0DB59CF}"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2783ADD7-A3CC-46CA-B4EE-B20DC19C65C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DC6B7653-8290-49FD-9716-A2C1CB6DA8FD}"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13CA45DD-0F6B-4F7F-AE06-73BBDCC76E66}"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7096B-8B9A-4F98-8A4A-7B031A299951}"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58B70-756A-47BE-81CE-FA952E7560EC}"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510D19E4-4707-4D4C-84BE-F88B0E767A80}" type="datetime1">
              <a:rPr lang="en-US" smtClean="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B5A93A0-19E1-47AC-8700-509B6BECB2CF}" type="datetime1">
              <a:rPr lang="en-US" smtClean="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3CA45DD-0F6B-4F7F-AE06-73BBDCC76E66}" type="datetime1">
              <a:rPr lang="en-US" smtClean="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fsp.org/"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53074" y="1754137"/>
            <a:ext cx="6603365" cy="1500505"/>
          </a:xfrm>
          <a:noFill/>
          <a:ln>
            <a:solidFill>
              <a:schemeClr val="bg1"/>
            </a:solidFill>
          </a:ln>
        </p:spPr>
        <p:txBody>
          <a:bodyPr vert="horz" lIns="182880" tIns="182880" rIns="182880" bIns="182880" rtlCol="0" anchor="ctr">
            <a:normAutofit fontScale="90000"/>
          </a:bodyPr>
          <a:lstStyle/>
          <a:p>
            <a:pPr algn="ctr"/>
            <a:r>
              <a:rPr lang="en-US" sz="3555" dirty="0">
                <a:solidFill>
                  <a:schemeClr val="bg1"/>
                </a:solidFill>
                <a:latin typeface="Times New Roman" panose="02020603050405020304" charset="0"/>
                <a:cs typeface="Times New Roman" panose="02020603050405020304" charset="0"/>
              </a:rPr>
              <a:t>Detection of suicide ideation in social media forums</a:t>
            </a:r>
            <a:endParaRPr lang="en-US" sz="3555" dirty="0">
              <a:solidFill>
                <a:schemeClr val="bg1"/>
              </a:solidFill>
              <a:latin typeface="Times New Roman" panose="02020603050405020304" charset="0"/>
              <a:cs typeface="Times New Roman" panose="02020603050405020304" charset="0"/>
            </a:endParaRPr>
          </a:p>
        </p:txBody>
      </p:sp>
      <p:sp>
        <p:nvSpPr>
          <p:cNvPr id="29" name="Rectangle 28"/>
          <p:cNvSpPr>
            <a:spLocks noGrp="1" noRot="1" noChangeAspect="1" noMove="1" noResize="1" noEditPoints="1" noAdjustHandles="1" noChangeArrowheads="1" noChangeShapeType="1" noTextEdit="1"/>
          </p:cNvSpPr>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a:spLocks noGrp="1" noRot="1" noChangeAspect="1" noMove="1" noResize="1" noEditPoints="1" noAdjustHandles="1" noChangeArrowheads="1" noChangeShapeType="1" noTextEdit="1"/>
          </p:cNvSpPr>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063487" y="4691955"/>
            <a:ext cx="2539538" cy="1935356"/>
          </a:xfrm>
        </p:spPr>
        <p:txBody>
          <a:bodyPr>
            <a:normAutofit lnSpcReduction="10000"/>
          </a:bodyPr>
          <a:lstStyle/>
          <a:p>
            <a:pPr algn="r"/>
            <a:r>
              <a:rPr lang="en-US" sz="2000" spc="55" dirty="0">
                <a:solidFill>
                  <a:schemeClr val="bg1"/>
                </a:solidFill>
                <a:uFill>
                  <a:solidFill>
                    <a:srgbClr val="000000"/>
                  </a:solidFill>
                </a:uFill>
                <a:cs typeface="Verdana" panose="020B0604030504040204"/>
              </a:rPr>
              <a:t>P</a:t>
            </a:r>
            <a:r>
              <a:rPr lang="en-US" sz="2000" spc="35" dirty="0">
                <a:solidFill>
                  <a:schemeClr val="bg1"/>
                </a:solidFill>
                <a:uFill>
                  <a:solidFill>
                    <a:srgbClr val="000000"/>
                  </a:solidFill>
                </a:uFill>
                <a:cs typeface="Verdana" panose="020B0604030504040204"/>
              </a:rPr>
              <a:t>r</a:t>
            </a:r>
            <a:r>
              <a:rPr lang="en-US" sz="2000" spc="270" dirty="0">
                <a:solidFill>
                  <a:schemeClr val="bg1"/>
                </a:solidFill>
                <a:uFill>
                  <a:solidFill>
                    <a:srgbClr val="000000"/>
                  </a:solidFill>
                </a:uFill>
                <a:cs typeface="Verdana" panose="020B0604030504040204"/>
              </a:rPr>
              <a:t>e</a:t>
            </a:r>
            <a:r>
              <a:rPr lang="en-US" sz="2000" spc="70" dirty="0">
                <a:solidFill>
                  <a:schemeClr val="bg1"/>
                </a:solidFill>
                <a:uFill>
                  <a:solidFill>
                    <a:srgbClr val="000000"/>
                  </a:solidFill>
                </a:uFill>
                <a:cs typeface="Verdana" panose="020B0604030504040204"/>
              </a:rPr>
              <a:t>s</a:t>
            </a:r>
            <a:r>
              <a:rPr lang="en-US" sz="2000" spc="270" dirty="0">
                <a:solidFill>
                  <a:schemeClr val="bg1"/>
                </a:solidFill>
                <a:uFill>
                  <a:solidFill>
                    <a:srgbClr val="000000"/>
                  </a:solidFill>
                </a:uFill>
                <a:cs typeface="Verdana" panose="020B0604030504040204"/>
              </a:rPr>
              <a:t>e</a:t>
            </a:r>
            <a:r>
              <a:rPr lang="en-US" sz="2000" spc="130" dirty="0">
                <a:solidFill>
                  <a:schemeClr val="bg1"/>
                </a:solidFill>
                <a:uFill>
                  <a:solidFill>
                    <a:srgbClr val="000000"/>
                  </a:solidFill>
                </a:uFill>
                <a:cs typeface="Verdana" panose="020B0604030504040204"/>
              </a:rPr>
              <a:t>n</a:t>
            </a:r>
            <a:r>
              <a:rPr lang="en-US" sz="2000" spc="-95" dirty="0">
                <a:solidFill>
                  <a:schemeClr val="bg1"/>
                </a:solidFill>
                <a:uFill>
                  <a:solidFill>
                    <a:srgbClr val="000000"/>
                  </a:solidFill>
                </a:uFill>
                <a:cs typeface="Verdana" panose="020B0604030504040204"/>
              </a:rPr>
              <a:t>t</a:t>
            </a:r>
            <a:r>
              <a:rPr lang="en-US" sz="2000" spc="270" dirty="0">
                <a:solidFill>
                  <a:schemeClr val="bg1"/>
                </a:solidFill>
                <a:uFill>
                  <a:solidFill>
                    <a:srgbClr val="000000"/>
                  </a:solidFill>
                </a:uFill>
                <a:cs typeface="Verdana" panose="020B0604030504040204"/>
              </a:rPr>
              <a:t>e</a:t>
            </a:r>
            <a:r>
              <a:rPr lang="en-US" sz="2000" spc="265" dirty="0">
                <a:solidFill>
                  <a:schemeClr val="bg1"/>
                </a:solidFill>
                <a:uFill>
                  <a:solidFill>
                    <a:srgbClr val="000000"/>
                  </a:solidFill>
                </a:uFill>
                <a:cs typeface="Verdana" panose="020B0604030504040204"/>
              </a:rPr>
              <a:t>d</a:t>
            </a:r>
            <a:r>
              <a:rPr lang="en-US" sz="2000" spc="-250" dirty="0">
                <a:solidFill>
                  <a:schemeClr val="bg1"/>
                </a:solidFill>
                <a:uFill>
                  <a:solidFill>
                    <a:srgbClr val="000000"/>
                  </a:solidFill>
                </a:uFill>
                <a:cs typeface="Verdana" panose="020B0604030504040204"/>
              </a:rPr>
              <a:t> </a:t>
            </a:r>
            <a:r>
              <a:rPr lang="en-US" sz="2000" spc="-30" dirty="0">
                <a:solidFill>
                  <a:schemeClr val="bg1"/>
                </a:solidFill>
                <a:uFill>
                  <a:solidFill>
                    <a:srgbClr val="000000"/>
                  </a:solidFill>
                </a:uFill>
                <a:cs typeface="Verdana" panose="020B0604030504040204"/>
              </a:rPr>
              <a:t>B</a:t>
            </a:r>
            <a:r>
              <a:rPr lang="en-US" sz="2000" spc="-475" dirty="0">
                <a:solidFill>
                  <a:schemeClr val="bg1"/>
                </a:solidFill>
                <a:cs typeface="Verdana" panose="020B0604030504040204"/>
              </a:rPr>
              <a:t>y</a:t>
            </a:r>
            <a:r>
              <a:rPr lang="en-US" sz="2400" spc="-254" dirty="0">
                <a:solidFill>
                  <a:schemeClr val="bg1"/>
                </a:solidFill>
                <a:uFill>
                  <a:solidFill>
                    <a:srgbClr val="000000"/>
                  </a:solidFill>
                </a:uFill>
                <a:cs typeface="Times New Roman" panose="02020603050405020304"/>
              </a:rPr>
              <a:t> </a:t>
            </a:r>
            <a:r>
              <a:rPr lang="en-US" sz="1800" spc="-165" dirty="0">
                <a:solidFill>
                  <a:schemeClr val="bg1"/>
                </a:solidFill>
                <a:cs typeface="Arial" panose="020B0604020202020204"/>
              </a:rPr>
              <a:t>:   </a:t>
            </a:r>
            <a:endParaRPr lang="en-US" sz="1800" spc="-165" dirty="0">
              <a:solidFill>
                <a:schemeClr val="bg1"/>
              </a:solidFill>
              <a:cs typeface="Arial" panose="020B0604020202020204"/>
            </a:endParaRPr>
          </a:p>
          <a:p>
            <a:pPr algn="r"/>
            <a:r>
              <a:rPr lang="en-US" spc="35" dirty="0" err="1">
                <a:solidFill>
                  <a:schemeClr val="bg1"/>
                </a:solidFill>
                <a:latin typeface="+mj-lt"/>
                <a:cs typeface="Verdana" panose="020B0604030504040204"/>
              </a:rPr>
              <a:t>N</a:t>
            </a:r>
            <a:r>
              <a:rPr lang="en-US" sz="2000" spc="35" dirty="0" err="1">
                <a:solidFill>
                  <a:schemeClr val="bg1"/>
                </a:solidFill>
                <a:latin typeface="+mj-lt"/>
                <a:cs typeface="Verdana" panose="020B0604030504040204"/>
              </a:rPr>
              <a:t>ikhileswar</a:t>
            </a:r>
            <a:r>
              <a:rPr lang="en-US" sz="2400" spc="35" dirty="0" err="1">
                <a:solidFill>
                  <a:schemeClr val="bg1"/>
                </a:solidFill>
                <a:latin typeface="+mj-lt"/>
                <a:cs typeface="Century Gothic" panose="020B0502020202020204"/>
              </a:rPr>
              <a:t>.</a:t>
            </a:r>
            <a:r>
              <a:rPr lang="en-US" sz="2000" spc="35" dirty="0" err="1">
                <a:solidFill>
                  <a:schemeClr val="bg1"/>
                </a:solidFill>
                <a:latin typeface="+mj-lt"/>
                <a:cs typeface="Verdana" panose="020B0604030504040204"/>
              </a:rPr>
              <a:t>K</a:t>
            </a:r>
            <a:r>
              <a:rPr lang="en-US" sz="2000" spc="35" dirty="0">
                <a:solidFill>
                  <a:schemeClr val="bg1"/>
                </a:solidFill>
                <a:latin typeface="+mj-lt"/>
                <a:cs typeface="Verdana" panose="020B0604030504040204"/>
              </a:rPr>
              <a:t> </a:t>
            </a:r>
            <a:r>
              <a:rPr lang="en-US" sz="2000" spc="-955" dirty="0">
                <a:solidFill>
                  <a:schemeClr val="bg1"/>
                </a:solidFill>
                <a:latin typeface="+mj-lt"/>
                <a:cs typeface="Verdana" panose="020B0604030504040204"/>
              </a:rPr>
              <a:t> </a:t>
            </a:r>
            <a:endParaRPr lang="en-US" sz="2000" spc="-955" dirty="0">
              <a:solidFill>
                <a:schemeClr val="bg1"/>
              </a:solidFill>
              <a:latin typeface="+mj-lt"/>
              <a:cs typeface="Verdana" panose="020B0604030504040204"/>
            </a:endParaRPr>
          </a:p>
          <a:p>
            <a:pPr algn="r"/>
            <a:r>
              <a:rPr lang="en-US" sz="2000" spc="35" dirty="0" err="1">
                <a:solidFill>
                  <a:schemeClr val="bg1"/>
                </a:solidFill>
                <a:latin typeface="+mj-lt"/>
                <a:cs typeface="Verdana" panose="020B0604030504040204"/>
              </a:rPr>
              <a:t>Vishal</a:t>
            </a:r>
            <a:r>
              <a:rPr lang="en-US" sz="2400" spc="35" dirty="0" err="1">
                <a:solidFill>
                  <a:schemeClr val="bg1"/>
                </a:solidFill>
                <a:latin typeface="+mj-lt"/>
                <a:cs typeface="Century Gothic" panose="020B0502020202020204"/>
              </a:rPr>
              <a:t>.</a:t>
            </a:r>
            <a:r>
              <a:rPr lang="en-US" sz="2000" spc="35" dirty="0" err="1">
                <a:solidFill>
                  <a:schemeClr val="bg1"/>
                </a:solidFill>
                <a:latin typeface="+mj-lt"/>
                <a:cs typeface="Verdana" panose="020B0604030504040204"/>
              </a:rPr>
              <a:t>D</a:t>
            </a:r>
            <a:r>
              <a:rPr lang="en-US" sz="2000" spc="35" dirty="0">
                <a:solidFill>
                  <a:schemeClr val="bg1"/>
                </a:solidFill>
                <a:latin typeface="+mj-lt"/>
                <a:cs typeface="Verdana" panose="020B0604030504040204"/>
              </a:rPr>
              <a:t> </a:t>
            </a:r>
            <a:r>
              <a:rPr lang="en-US" sz="2000" spc="40" dirty="0">
                <a:solidFill>
                  <a:schemeClr val="bg1"/>
                </a:solidFill>
                <a:latin typeface="+mj-lt"/>
                <a:cs typeface="Verdana" panose="020B0604030504040204"/>
              </a:rPr>
              <a:t> </a:t>
            </a:r>
            <a:endParaRPr lang="en-US" sz="2000" spc="40" dirty="0">
              <a:solidFill>
                <a:schemeClr val="bg1"/>
              </a:solidFill>
              <a:latin typeface="+mj-lt"/>
              <a:cs typeface="Verdana" panose="020B0604030504040204"/>
            </a:endParaRPr>
          </a:p>
          <a:p>
            <a:pPr algn="r"/>
            <a:r>
              <a:rPr lang="en-US" sz="2000" spc="70" dirty="0">
                <a:solidFill>
                  <a:schemeClr val="bg1"/>
                </a:solidFill>
                <a:latin typeface="+mj-lt"/>
                <a:cs typeface="Verdana" panose="020B0604030504040204"/>
              </a:rPr>
              <a:t>Sphoorthi</a:t>
            </a:r>
            <a:r>
              <a:rPr lang="en-US" sz="2400" spc="70" dirty="0">
                <a:solidFill>
                  <a:schemeClr val="bg1"/>
                </a:solidFill>
                <a:latin typeface="+mj-lt"/>
                <a:cs typeface="Century Gothic" panose="020B0502020202020204"/>
              </a:rPr>
              <a:t>.</a:t>
            </a:r>
            <a:r>
              <a:rPr lang="en-US" sz="2000" spc="70" dirty="0">
                <a:solidFill>
                  <a:schemeClr val="bg1"/>
                </a:solidFill>
                <a:latin typeface="+mj-lt"/>
                <a:cs typeface="Verdana" panose="020B0604030504040204"/>
              </a:rPr>
              <a:t>L</a:t>
            </a:r>
            <a:endParaRPr lang="en-US" sz="2000" dirty="0">
              <a:solidFill>
                <a:schemeClr val="bg1"/>
              </a:solidFill>
              <a:latin typeface="+mj-lt"/>
              <a:cs typeface="Verdana" panose="020B0604030504040204"/>
            </a:endParaRPr>
          </a:p>
          <a:p>
            <a:pPr algn="r"/>
            <a:endParaRPr lang="en-IN" dirty="0">
              <a:solidFill>
                <a:srgbClr val="FFFFFF"/>
              </a:solidFill>
            </a:endParaRPr>
          </a:p>
        </p:txBody>
      </p:sp>
      <p:grpSp>
        <p:nvGrpSpPr>
          <p:cNvPr id="11" name="Google Shape;163;p33"/>
          <p:cNvGrpSpPr/>
          <p:nvPr/>
        </p:nvGrpSpPr>
        <p:grpSpPr>
          <a:xfrm>
            <a:off x="7865364" y="1626531"/>
            <a:ext cx="3355848" cy="3288268"/>
            <a:chOff x="1136050" y="237350"/>
            <a:chExt cx="5150775" cy="5233300"/>
          </a:xfrm>
        </p:grpSpPr>
        <p:sp>
          <p:nvSpPr>
            <p:cNvPr id="12" name="Google Shape;164;p33"/>
            <p:cNvSpPr/>
            <p:nvPr/>
          </p:nvSpPr>
          <p:spPr>
            <a:xfrm>
              <a:off x="1136050" y="237350"/>
              <a:ext cx="4823750" cy="5233300"/>
            </a:xfrm>
            <a:custGeom>
              <a:avLst/>
              <a:gdLst/>
              <a:ahLst/>
              <a:cxnLst/>
              <a:rect l="l" t="t" r="r" b="b"/>
              <a:pathLst>
                <a:path w="192950" h="209332" extrusionOk="0">
                  <a:moveTo>
                    <a:pt x="91561" y="0"/>
                  </a:moveTo>
                  <a:cubicBezTo>
                    <a:pt x="76760" y="0"/>
                    <a:pt x="61809" y="4064"/>
                    <a:pt x="48461" y="12518"/>
                  </a:cubicBezTo>
                  <a:lnTo>
                    <a:pt x="46975" y="13410"/>
                  </a:lnTo>
                  <a:cubicBezTo>
                    <a:pt x="12190" y="35267"/>
                    <a:pt x="1" y="78519"/>
                    <a:pt x="15461" y="114349"/>
                  </a:cubicBezTo>
                  <a:cubicBezTo>
                    <a:pt x="23785" y="133817"/>
                    <a:pt x="28696" y="154628"/>
                    <a:pt x="30623" y="175736"/>
                  </a:cubicBezTo>
                  <a:cubicBezTo>
                    <a:pt x="30778" y="176783"/>
                    <a:pt x="30623" y="177817"/>
                    <a:pt x="30326" y="178709"/>
                  </a:cubicBezTo>
                  <a:lnTo>
                    <a:pt x="20812" y="209331"/>
                  </a:lnTo>
                  <a:lnTo>
                    <a:pt x="131705" y="209331"/>
                  </a:lnTo>
                  <a:lnTo>
                    <a:pt x="131860" y="182871"/>
                  </a:lnTo>
                  <a:lnTo>
                    <a:pt x="157131" y="180945"/>
                  </a:lnTo>
                  <a:cubicBezTo>
                    <a:pt x="167084" y="180196"/>
                    <a:pt x="174517" y="171574"/>
                    <a:pt x="173922" y="161466"/>
                  </a:cubicBezTo>
                  <a:lnTo>
                    <a:pt x="172293" y="137384"/>
                  </a:lnTo>
                  <a:cubicBezTo>
                    <a:pt x="172138" y="133971"/>
                    <a:pt x="174374" y="130998"/>
                    <a:pt x="177787" y="130249"/>
                  </a:cubicBezTo>
                  <a:lnTo>
                    <a:pt x="186861" y="128465"/>
                  </a:lnTo>
                  <a:cubicBezTo>
                    <a:pt x="190726" y="127573"/>
                    <a:pt x="192949" y="123411"/>
                    <a:pt x="191320" y="119844"/>
                  </a:cubicBezTo>
                  <a:lnTo>
                    <a:pt x="174671" y="82086"/>
                  </a:lnTo>
                  <a:cubicBezTo>
                    <a:pt x="174671" y="65889"/>
                    <a:pt x="169463" y="50132"/>
                    <a:pt x="159806" y="37194"/>
                  </a:cubicBezTo>
                  <a:lnTo>
                    <a:pt x="156381" y="32591"/>
                  </a:lnTo>
                  <a:cubicBezTo>
                    <a:pt x="140662" y="11372"/>
                    <a:pt x="116321" y="0"/>
                    <a:pt x="91561"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3" name="Google Shape;165;p33"/>
            <p:cNvSpPr/>
            <p:nvPr/>
          </p:nvSpPr>
          <p:spPr>
            <a:xfrm>
              <a:off x="1466950" y="237350"/>
              <a:ext cx="4819875" cy="5233300"/>
            </a:xfrm>
            <a:custGeom>
              <a:avLst/>
              <a:gdLst/>
              <a:ahLst/>
              <a:cxnLst/>
              <a:rect l="l" t="t" r="r" b="b"/>
              <a:pathLst>
                <a:path w="192795" h="209332" extrusionOk="0">
                  <a:moveTo>
                    <a:pt x="91482" y="0"/>
                  </a:moveTo>
                  <a:cubicBezTo>
                    <a:pt x="76677" y="0"/>
                    <a:pt x="61712" y="4064"/>
                    <a:pt x="48306" y="12518"/>
                  </a:cubicBezTo>
                  <a:lnTo>
                    <a:pt x="46820" y="13410"/>
                  </a:lnTo>
                  <a:cubicBezTo>
                    <a:pt x="12036" y="35267"/>
                    <a:pt x="1" y="78519"/>
                    <a:pt x="15306" y="114349"/>
                  </a:cubicBezTo>
                  <a:cubicBezTo>
                    <a:pt x="23630" y="133817"/>
                    <a:pt x="28684" y="154628"/>
                    <a:pt x="30468" y="175736"/>
                  </a:cubicBezTo>
                  <a:cubicBezTo>
                    <a:pt x="30623" y="176783"/>
                    <a:pt x="30468" y="177817"/>
                    <a:pt x="30171" y="178709"/>
                  </a:cubicBezTo>
                  <a:lnTo>
                    <a:pt x="20657" y="209331"/>
                  </a:lnTo>
                  <a:lnTo>
                    <a:pt x="131551" y="209331"/>
                  </a:lnTo>
                  <a:lnTo>
                    <a:pt x="131705" y="182871"/>
                  </a:lnTo>
                  <a:lnTo>
                    <a:pt x="156976" y="180945"/>
                  </a:lnTo>
                  <a:cubicBezTo>
                    <a:pt x="166929" y="180196"/>
                    <a:pt x="174517" y="171574"/>
                    <a:pt x="173767" y="161466"/>
                  </a:cubicBezTo>
                  <a:lnTo>
                    <a:pt x="172281" y="137384"/>
                  </a:lnTo>
                  <a:cubicBezTo>
                    <a:pt x="171984" y="133971"/>
                    <a:pt x="174362" y="130998"/>
                    <a:pt x="177632" y="130249"/>
                  </a:cubicBezTo>
                  <a:lnTo>
                    <a:pt x="186849" y="128465"/>
                  </a:lnTo>
                  <a:cubicBezTo>
                    <a:pt x="190714" y="127573"/>
                    <a:pt x="192795" y="123411"/>
                    <a:pt x="191308" y="119844"/>
                  </a:cubicBezTo>
                  <a:lnTo>
                    <a:pt x="174659" y="82086"/>
                  </a:lnTo>
                  <a:cubicBezTo>
                    <a:pt x="174659" y="65889"/>
                    <a:pt x="169462" y="50132"/>
                    <a:pt x="159794" y="37194"/>
                  </a:cubicBezTo>
                  <a:lnTo>
                    <a:pt x="156381" y="32591"/>
                  </a:lnTo>
                  <a:cubicBezTo>
                    <a:pt x="140565" y="11372"/>
                    <a:pt x="116248" y="0"/>
                    <a:pt x="91482"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4" name="Google Shape;166;p33"/>
            <p:cNvSpPr/>
            <p:nvPr/>
          </p:nvSpPr>
          <p:spPr>
            <a:xfrm>
              <a:off x="3696725" y="4809125"/>
              <a:ext cx="1062875" cy="661525"/>
            </a:xfrm>
            <a:custGeom>
              <a:avLst/>
              <a:gdLst/>
              <a:ahLst/>
              <a:cxnLst/>
              <a:rect l="l" t="t" r="r" b="b"/>
              <a:pathLst>
                <a:path w="42515" h="26461" extrusionOk="0">
                  <a:moveTo>
                    <a:pt x="0" y="0"/>
                  </a:moveTo>
                  <a:lnTo>
                    <a:pt x="42360" y="26460"/>
                  </a:lnTo>
                  <a:lnTo>
                    <a:pt x="4251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5" name="Google Shape;167;p33"/>
            <p:cNvSpPr/>
            <p:nvPr/>
          </p:nvSpPr>
          <p:spPr>
            <a:xfrm>
              <a:off x="5391325" y="3660950"/>
              <a:ext cx="423675" cy="1100025"/>
            </a:xfrm>
            <a:custGeom>
              <a:avLst/>
              <a:gdLst/>
              <a:ahLst/>
              <a:cxnLst/>
              <a:rect l="l" t="t" r="r" b="b"/>
              <a:pathLst>
                <a:path w="16947" h="44001" extrusionOk="0">
                  <a:moveTo>
                    <a:pt x="14866" y="34035"/>
                  </a:moveTo>
                  <a:cubicBezTo>
                    <a:pt x="12036" y="39541"/>
                    <a:pt x="6541" y="43549"/>
                    <a:pt x="1" y="44001"/>
                  </a:cubicBezTo>
                  <a:cubicBezTo>
                    <a:pt x="6541" y="43549"/>
                    <a:pt x="12036" y="39541"/>
                    <a:pt x="14866" y="34035"/>
                  </a:cubicBezTo>
                  <a:close/>
                  <a:moveTo>
                    <a:pt x="14866" y="34035"/>
                  </a:moveTo>
                  <a:lnTo>
                    <a:pt x="14866" y="34035"/>
                  </a:lnTo>
                  <a:lnTo>
                    <a:pt x="14866" y="34035"/>
                  </a:lnTo>
                  <a:close/>
                  <a:moveTo>
                    <a:pt x="14866" y="34035"/>
                  </a:moveTo>
                  <a:lnTo>
                    <a:pt x="14866" y="34035"/>
                  </a:lnTo>
                  <a:lnTo>
                    <a:pt x="14866" y="34035"/>
                  </a:lnTo>
                  <a:close/>
                  <a:moveTo>
                    <a:pt x="15009" y="33893"/>
                  </a:moveTo>
                  <a:cubicBezTo>
                    <a:pt x="15009" y="34035"/>
                    <a:pt x="15009" y="34035"/>
                    <a:pt x="14866" y="34035"/>
                  </a:cubicBezTo>
                  <a:cubicBezTo>
                    <a:pt x="15009" y="34035"/>
                    <a:pt x="15009" y="34035"/>
                    <a:pt x="15009" y="33893"/>
                  </a:cubicBezTo>
                  <a:close/>
                  <a:moveTo>
                    <a:pt x="15009" y="33893"/>
                  </a:moveTo>
                  <a:lnTo>
                    <a:pt x="15009" y="33893"/>
                  </a:lnTo>
                  <a:lnTo>
                    <a:pt x="15009" y="33893"/>
                  </a:lnTo>
                  <a:close/>
                  <a:moveTo>
                    <a:pt x="15009" y="33893"/>
                  </a:moveTo>
                  <a:lnTo>
                    <a:pt x="15009" y="33893"/>
                  </a:lnTo>
                  <a:lnTo>
                    <a:pt x="15009" y="33893"/>
                  </a:lnTo>
                  <a:close/>
                  <a:moveTo>
                    <a:pt x="16495" y="29576"/>
                  </a:moveTo>
                  <a:lnTo>
                    <a:pt x="16495" y="29576"/>
                  </a:lnTo>
                  <a:lnTo>
                    <a:pt x="16495" y="29576"/>
                  </a:lnTo>
                  <a:close/>
                  <a:moveTo>
                    <a:pt x="16495" y="29433"/>
                  </a:moveTo>
                  <a:lnTo>
                    <a:pt x="16495" y="29433"/>
                  </a:lnTo>
                  <a:lnTo>
                    <a:pt x="16495" y="29433"/>
                  </a:lnTo>
                  <a:close/>
                  <a:moveTo>
                    <a:pt x="16495" y="29279"/>
                  </a:moveTo>
                  <a:lnTo>
                    <a:pt x="16495" y="29279"/>
                  </a:lnTo>
                  <a:lnTo>
                    <a:pt x="16495" y="29279"/>
                  </a:lnTo>
                  <a:close/>
                  <a:moveTo>
                    <a:pt x="16495" y="29279"/>
                  </a:moveTo>
                  <a:lnTo>
                    <a:pt x="16495" y="29279"/>
                  </a:lnTo>
                  <a:lnTo>
                    <a:pt x="16495" y="29279"/>
                  </a:lnTo>
                  <a:close/>
                  <a:moveTo>
                    <a:pt x="16650" y="28981"/>
                  </a:moveTo>
                  <a:lnTo>
                    <a:pt x="16650" y="28981"/>
                  </a:lnTo>
                  <a:lnTo>
                    <a:pt x="16650" y="28981"/>
                  </a:lnTo>
                  <a:close/>
                  <a:moveTo>
                    <a:pt x="16650" y="28839"/>
                  </a:moveTo>
                  <a:lnTo>
                    <a:pt x="16650" y="28839"/>
                  </a:lnTo>
                  <a:lnTo>
                    <a:pt x="16650" y="28839"/>
                  </a:lnTo>
                  <a:close/>
                  <a:moveTo>
                    <a:pt x="16650" y="28387"/>
                  </a:moveTo>
                  <a:lnTo>
                    <a:pt x="16650" y="28839"/>
                  </a:lnTo>
                  <a:lnTo>
                    <a:pt x="16650" y="28387"/>
                  </a:lnTo>
                  <a:close/>
                  <a:moveTo>
                    <a:pt x="16792" y="28244"/>
                  </a:moveTo>
                  <a:lnTo>
                    <a:pt x="16650" y="28387"/>
                  </a:lnTo>
                  <a:lnTo>
                    <a:pt x="16792" y="28244"/>
                  </a:lnTo>
                  <a:close/>
                  <a:moveTo>
                    <a:pt x="16792" y="27947"/>
                  </a:moveTo>
                  <a:lnTo>
                    <a:pt x="16792" y="28244"/>
                  </a:lnTo>
                  <a:lnTo>
                    <a:pt x="16792" y="27947"/>
                  </a:lnTo>
                  <a:close/>
                  <a:moveTo>
                    <a:pt x="16792" y="27947"/>
                  </a:moveTo>
                  <a:lnTo>
                    <a:pt x="16792" y="27947"/>
                  </a:lnTo>
                  <a:lnTo>
                    <a:pt x="16792" y="27947"/>
                  </a:lnTo>
                  <a:close/>
                  <a:moveTo>
                    <a:pt x="16792" y="27792"/>
                  </a:moveTo>
                  <a:lnTo>
                    <a:pt x="16792" y="27947"/>
                  </a:lnTo>
                  <a:lnTo>
                    <a:pt x="16792" y="27792"/>
                  </a:lnTo>
                  <a:close/>
                  <a:moveTo>
                    <a:pt x="15306" y="0"/>
                  </a:moveTo>
                  <a:lnTo>
                    <a:pt x="15306" y="440"/>
                  </a:lnTo>
                  <a:lnTo>
                    <a:pt x="16792" y="24522"/>
                  </a:lnTo>
                  <a:cubicBezTo>
                    <a:pt x="16947" y="25711"/>
                    <a:pt x="16947" y="26757"/>
                    <a:pt x="16792" y="27792"/>
                  </a:cubicBezTo>
                  <a:cubicBezTo>
                    <a:pt x="16947" y="26757"/>
                    <a:pt x="16947" y="25711"/>
                    <a:pt x="16792" y="24522"/>
                  </a:cubicBezTo>
                  <a:lnTo>
                    <a:pt x="15306" y="440"/>
                  </a:lnTo>
                  <a:close/>
                </a:path>
              </a:pathLst>
            </a:custGeom>
            <a:solidFill>
              <a:srgbClr val="FFDBDB"/>
            </a:solidFill>
            <a:ln>
              <a:noFill/>
            </a:ln>
          </p:spPr>
          <p:txBody>
            <a:bodyPr spcFirstLastPara="1" wrap="square" lIns="121900" tIns="121900" rIns="121900" bIns="121900" anchor="ctr" anchorCtr="0">
              <a:noAutofit/>
            </a:bodyPr>
            <a:lstStyle/>
            <a:p>
              <a:endParaRPr sz="2400"/>
            </a:p>
          </p:txBody>
        </p:sp>
        <p:sp>
          <p:nvSpPr>
            <p:cNvPr id="16" name="Google Shape;168;p33"/>
            <p:cNvSpPr/>
            <p:nvPr/>
          </p:nvSpPr>
          <p:spPr>
            <a:xfrm>
              <a:off x="3663125" y="238125"/>
              <a:ext cx="2597825" cy="4571025"/>
            </a:xfrm>
            <a:custGeom>
              <a:avLst/>
              <a:gdLst/>
              <a:ahLst/>
              <a:cxnLst/>
              <a:rect l="l" t="t" r="r" b="b"/>
              <a:pathLst>
                <a:path w="103913" h="182841" extrusionOk="0">
                  <a:moveTo>
                    <a:pt x="3568" y="0"/>
                  </a:moveTo>
                  <a:cubicBezTo>
                    <a:pt x="2379" y="0"/>
                    <a:pt x="1190" y="0"/>
                    <a:pt x="0" y="155"/>
                  </a:cubicBezTo>
                  <a:cubicBezTo>
                    <a:pt x="23642" y="1047"/>
                    <a:pt x="46379" y="12344"/>
                    <a:pt x="61542" y="32560"/>
                  </a:cubicBezTo>
                  <a:lnTo>
                    <a:pt x="64967" y="37163"/>
                  </a:lnTo>
                  <a:cubicBezTo>
                    <a:pt x="74623" y="50101"/>
                    <a:pt x="79832" y="65858"/>
                    <a:pt x="79832" y="82055"/>
                  </a:cubicBezTo>
                  <a:lnTo>
                    <a:pt x="96480" y="119813"/>
                  </a:lnTo>
                  <a:cubicBezTo>
                    <a:pt x="97967" y="123380"/>
                    <a:pt x="95886" y="127542"/>
                    <a:pt x="92021" y="128434"/>
                  </a:cubicBezTo>
                  <a:lnTo>
                    <a:pt x="82805" y="130218"/>
                  </a:lnTo>
                  <a:cubicBezTo>
                    <a:pt x="79534" y="130967"/>
                    <a:pt x="77156" y="133940"/>
                    <a:pt x="77453" y="137353"/>
                  </a:cubicBezTo>
                  <a:lnTo>
                    <a:pt x="78940" y="161435"/>
                  </a:lnTo>
                  <a:cubicBezTo>
                    <a:pt x="79677" y="171543"/>
                    <a:pt x="72102" y="180165"/>
                    <a:pt x="62136" y="180914"/>
                  </a:cubicBezTo>
                  <a:lnTo>
                    <a:pt x="36866" y="182840"/>
                  </a:lnTo>
                  <a:lnTo>
                    <a:pt x="43858" y="182840"/>
                  </a:lnTo>
                  <a:lnTo>
                    <a:pt x="69129" y="180914"/>
                  </a:lnTo>
                  <a:cubicBezTo>
                    <a:pt x="75669" y="180462"/>
                    <a:pt x="81164" y="176454"/>
                    <a:pt x="83994" y="170948"/>
                  </a:cubicBezTo>
                  <a:cubicBezTo>
                    <a:pt x="84137" y="170948"/>
                    <a:pt x="84137" y="170948"/>
                    <a:pt x="84137" y="170806"/>
                  </a:cubicBezTo>
                  <a:cubicBezTo>
                    <a:pt x="84731" y="169462"/>
                    <a:pt x="85326" y="167975"/>
                    <a:pt x="85623" y="166489"/>
                  </a:cubicBezTo>
                  <a:lnTo>
                    <a:pt x="85623" y="166346"/>
                  </a:lnTo>
                  <a:lnTo>
                    <a:pt x="85623" y="166192"/>
                  </a:lnTo>
                  <a:cubicBezTo>
                    <a:pt x="85778" y="166049"/>
                    <a:pt x="85778" y="166049"/>
                    <a:pt x="85778" y="165894"/>
                  </a:cubicBezTo>
                  <a:lnTo>
                    <a:pt x="85778" y="165752"/>
                  </a:lnTo>
                  <a:lnTo>
                    <a:pt x="85778" y="165300"/>
                  </a:lnTo>
                  <a:lnTo>
                    <a:pt x="85920" y="165157"/>
                  </a:lnTo>
                  <a:lnTo>
                    <a:pt x="85920" y="164860"/>
                  </a:lnTo>
                  <a:lnTo>
                    <a:pt x="85920" y="164705"/>
                  </a:lnTo>
                  <a:cubicBezTo>
                    <a:pt x="86075" y="163670"/>
                    <a:pt x="86075" y="162624"/>
                    <a:pt x="85920" y="161435"/>
                  </a:cubicBezTo>
                  <a:lnTo>
                    <a:pt x="84434" y="137353"/>
                  </a:lnTo>
                  <a:lnTo>
                    <a:pt x="84434" y="136913"/>
                  </a:lnTo>
                  <a:cubicBezTo>
                    <a:pt x="84434" y="133786"/>
                    <a:pt x="86670" y="130967"/>
                    <a:pt x="89785" y="130218"/>
                  </a:cubicBezTo>
                  <a:lnTo>
                    <a:pt x="99002" y="128434"/>
                  </a:lnTo>
                  <a:cubicBezTo>
                    <a:pt x="101975" y="127697"/>
                    <a:pt x="103913" y="125164"/>
                    <a:pt x="103913" y="122346"/>
                  </a:cubicBezTo>
                  <a:cubicBezTo>
                    <a:pt x="103913" y="121454"/>
                    <a:pt x="103758" y="120562"/>
                    <a:pt x="103461" y="119813"/>
                  </a:cubicBezTo>
                  <a:lnTo>
                    <a:pt x="86812" y="82055"/>
                  </a:lnTo>
                  <a:cubicBezTo>
                    <a:pt x="86812" y="66156"/>
                    <a:pt x="81758" y="50541"/>
                    <a:pt x="72244" y="37757"/>
                  </a:cubicBezTo>
                  <a:cubicBezTo>
                    <a:pt x="72102" y="37460"/>
                    <a:pt x="71947" y="37317"/>
                    <a:pt x="71947" y="37163"/>
                  </a:cubicBezTo>
                  <a:lnTo>
                    <a:pt x="68534" y="32560"/>
                  </a:lnTo>
                  <a:cubicBezTo>
                    <a:pt x="52623" y="11297"/>
                    <a:pt x="28244" y="0"/>
                    <a:pt x="356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7" name="Google Shape;169;p33"/>
            <p:cNvSpPr/>
            <p:nvPr/>
          </p:nvSpPr>
          <p:spPr>
            <a:xfrm>
              <a:off x="2117150" y="673075"/>
              <a:ext cx="3073525" cy="1950900"/>
            </a:xfrm>
            <a:custGeom>
              <a:avLst/>
              <a:gdLst/>
              <a:ahLst/>
              <a:cxnLst/>
              <a:rect l="l" t="t" r="r" b="b"/>
              <a:pathLst>
                <a:path w="122941" h="78036" extrusionOk="0">
                  <a:moveTo>
                    <a:pt x="70021" y="0"/>
                  </a:moveTo>
                  <a:cubicBezTo>
                    <a:pt x="55453" y="0"/>
                    <a:pt x="43264" y="10108"/>
                    <a:pt x="39839" y="23784"/>
                  </a:cubicBezTo>
                  <a:cubicBezTo>
                    <a:pt x="37913" y="22738"/>
                    <a:pt x="35534" y="22143"/>
                    <a:pt x="33156" y="22143"/>
                  </a:cubicBezTo>
                  <a:cubicBezTo>
                    <a:pt x="26318" y="22143"/>
                    <a:pt x="20514" y="26603"/>
                    <a:pt x="18433" y="32703"/>
                  </a:cubicBezTo>
                  <a:cubicBezTo>
                    <a:pt x="8028" y="34784"/>
                    <a:pt x="1" y="44143"/>
                    <a:pt x="1" y="55144"/>
                  </a:cubicBezTo>
                  <a:cubicBezTo>
                    <a:pt x="1" y="67785"/>
                    <a:pt x="10264" y="78036"/>
                    <a:pt x="22893" y="78036"/>
                  </a:cubicBezTo>
                  <a:lnTo>
                    <a:pt x="100048" y="78036"/>
                  </a:lnTo>
                  <a:cubicBezTo>
                    <a:pt x="112678" y="78036"/>
                    <a:pt x="122941" y="67785"/>
                    <a:pt x="122941" y="55144"/>
                  </a:cubicBezTo>
                  <a:cubicBezTo>
                    <a:pt x="122941" y="42954"/>
                    <a:pt x="113272" y="32846"/>
                    <a:pt x="101238" y="32251"/>
                  </a:cubicBezTo>
                  <a:lnTo>
                    <a:pt x="101238" y="31217"/>
                  </a:lnTo>
                  <a:cubicBezTo>
                    <a:pt x="101238" y="13973"/>
                    <a:pt x="87265" y="0"/>
                    <a:pt x="7002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 name="Google Shape;170;p33"/>
            <p:cNvSpPr/>
            <p:nvPr/>
          </p:nvSpPr>
          <p:spPr>
            <a:xfrm>
              <a:off x="2117150" y="673075"/>
              <a:ext cx="3073525" cy="1950900"/>
            </a:xfrm>
            <a:custGeom>
              <a:avLst/>
              <a:gdLst/>
              <a:ahLst/>
              <a:cxnLst/>
              <a:rect l="l" t="t" r="r" b="b"/>
              <a:pathLst>
                <a:path w="122941" h="78036" extrusionOk="0">
                  <a:moveTo>
                    <a:pt x="70021" y="0"/>
                  </a:moveTo>
                  <a:cubicBezTo>
                    <a:pt x="55453" y="0"/>
                    <a:pt x="43264" y="10108"/>
                    <a:pt x="39839" y="23784"/>
                  </a:cubicBezTo>
                  <a:cubicBezTo>
                    <a:pt x="37913" y="22738"/>
                    <a:pt x="35534" y="22143"/>
                    <a:pt x="33156" y="22143"/>
                  </a:cubicBezTo>
                  <a:cubicBezTo>
                    <a:pt x="26318" y="22143"/>
                    <a:pt x="20514" y="26603"/>
                    <a:pt x="18433" y="32703"/>
                  </a:cubicBezTo>
                  <a:cubicBezTo>
                    <a:pt x="8028" y="34784"/>
                    <a:pt x="1" y="44143"/>
                    <a:pt x="1" y="55144"/>
                  </a:cubicBezTo>
                  <a:cubicBezTo>
                    <a:pt x="1" y="67785"/>
                    <a:pt x="10264" y="78036"/>
                    <a:pt x="22893" y="78036"/>
                  </a:cubicBezTo>
                  <a:lnTo>
                    <a:pt x="100048" y="78036"/>
                  </a:lnTo>
                  <a:cubicBezTo>
                    <a:pt x="112678" y="78036"/>
                    <a:pt x="122941" y="67785"/>
                    <a:pt x="122941" y="55144"/>
                  </a:cubicBezTo>
                  <a:cubicBezTo>
                    <a:pt x="122941" y="42954"/>
                    <a:pt x="113272" y="32846"/>
                    <a:pt x="101238" y="32251"/>
                  </a:cubicBezTo>
                  <a:lnTo>
                    <a:pt x="101238" y="31217"/>
                  </a:lnTo>
                  <a:cubicBezTo>
                    <a:pt x="101238" y="13973"/>
                    <a:pt x="87265" y="0"/>
                    <a:pt x="7002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 name="Google Shape;171;p33"/>
            <p:cNvSpPr/>
            <p:nvPr/>
          </p:nvSpPr>
          <p:spPr>
            <a:xfrm>
              <a:off x="2808375" y="2828500"/>
              <a:ext cx="241725" cy="379075"/>
            </a:xfrm>
            <a:custGeom>
              <a:avLst/>
              <a:gdLst/>
              <a:ahLst/>
              <a:cxnLst/>
              <a:rect l="l" t="t" r="r" b="b"/>
              <a:pathLst>
                <a:path w="9669" h="15163" extrusionOk="0">
                  <a:moveTo>
                    <a:pt x="4758" y="1"/>
                  </a:moveTo>
                  <a:cubicBezTo>
                    <a:pt x="4758" y="1"/>
                    <a:pt x="1" y="7576"/>
                    <a:pt x="1" y="10251"/>
                  </a:cubicBezTo>
                  <a:cubicBezTo>
                    <a:pt x="1" y="12927"/>
                    <a:pt x="2082" y="15163"/>
                    <a:pt x="4758" y="15163"/>
                  </a:cubicBezTo>
                  <a:cubicBezTo>
                    <a:pt x="7588" y="15163"/>
                    <a:pt x="9669" y="12927"/>
                    <a:pt x="9669" y="10251"/>
                  </a:cubicBezTo>
                  <a:cubicBezTo>
                    <a:pt x="9669" y="7576"/>
                    <a:pt x="4758" y="1"/>
                    <a:pt x="475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0" name="Google Shape;172;p33"/>
            <p:cNvSpPr/>
            <p:nvPr/>
          </p:nvSpPr>
          <p:spPr>
            <a:xfrm>
              <a:off x="3050075" y="1761775"/>
              <a:ext cx="1207675" cy="1650050"/>
            </a:xfrm>
            <a:custGeom>
              <a:avLst/>
              <a:gdLst/>
              <a:ahLst/>
              <a:cxnLst/>
              <a:rect l="l" t="t" r="r" b="b"/>
              <a:pathLst>
                <a:path w="48307" h="66002" extrusionOk="0">
                  <a:moveTo>
                    <a:pt x="31063" y="1"/>
                  </a:moveTo>
                  <a:lnTo>
                    <a:pt x="1" y="37758"/>
                  </a:lnTo>
                  <a:lnTo>
                    <a:pt x="17090" y="37758"/>
                  </a:lnTo>
                  <a:lnTo>
                    <a:pt x="17090" y="66002"/>
                  </a:lnTo>
                  <a:lnTo>
                    <a:pt x="48306" y="28399"/>
                  </a:lnTo>
                  <a:lnTo>
                    <a:pt x="31218" y="28399"/>
                  </a:lnTo>
                  <a:lnTo>
                    <a:pt x="3106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 name="Google Shape;173;p33"/>
            <p:cNvSpPr/>
            <p:nvPr/>
          </p:nvSpPr>
          <p:spPr>
            <a:xfrm>
              <a:off x="4190825" y="2839500"/>
              <a:ext cx="472150" cy="739700"/>
            </a:xfrm>
            <a:custGeom>
              <a:avLst/>
              <a:gdLst/>
              <a:ahLst/>
              <a:cxnLst/>
              <a:rect l="l" t="t" r="r" b="b"/>
              <a:pathLst>
                <a:path w="18886" h="29588" extrusionOk="0">
                  <a:moveTo>
                    <a:pt x="9372" y="1"/>
                  </a:moveTo>
                  <a:cubicBezTo>
                    <a:pt x="9372" y="1"/>
                    <a:pt x="1" y="14866"/>
                    <a:pt x="1" y="20074"/>
                  </a:cubicBezTo>
                  <a:cubicBezTo>
                    <a:pt x="1" y="25271"/>
                    <a:pt x="4163" y="29588"/>
                    <a:pt x="9372" y="29588"/>
                  </a:cubicBezTo>
                  <a:cubicBezTo>
                    <a:pt x="14723" y="29588"/>
                    <a:pt x="18885" y="25271"/>
                    <a:pt x="18885" y="20074"/>
                  </a:cubicBezTo>
                  <a:cubicBezTo>
                    <a:pt x="18885" y="14866"/>
                    <a:pt x="9372" y="1"/>
                    <a:pt x="937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 name="Google Shape;174;p33"/>
            <p:cNvSpPr/>
            <p:nvPr/>
          </p:nvSpPr>
          <p:spPr>
            <a:xfrm>
              <a:off x="3562925" y="3486125"/>
              <a:ext cx="319625" cy="501875"/>
            </a:xfrm>
            <a:custGeom>
              <a:avLst/>
              <a:gdLst/>
              <a:ahLst/>
              <a:cxnLst/>
              <a:rect l="l" t="t" r="r" b="b"/>
              <a:pathLst>
                <a:path w="12785" h="20075" extrusionOk="0">
                  <a:moveTo>
                    <a:pt x="6387" y="1"/>
                  </a:moveTo>
                  <a:cubicBezTo>
                    <a:pt x="6387" y="1"/>
                    <a:pt x="1" y="10109"/>
                    <a:pt x="1" y="13677"/>
                  </a:cubicBezTo>
                  <a:cubicBezTo>
                    <a:pt x="1" y="17244"/>
                    <a:pt x="2819" y="20075"/>
                    <a:pt x="6387" y="20075"/>
                  </a:cubicBezTo>
                  <a:cubicBezTo>
                    <a:pt x="9954" y="20075"/>
                    <a:pt x="12785" y="17244"/>
                    <a:pt x="12785" y="13677"/>
                  </a:cubicBezTo>
                  <a:cubicBezTo>
                    <a:pt x="12785" y="10109"/>
                    <a:pt x="6387" y="1"/>
                    <a:pt x="63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3" name="TextBox 22"/>
          <p:cNvSpPr txBox="1"/>
          <p:nvPr/>
        </p:nvSpPr>
        <p:spPr>
          <a:xfrm>
            <a:off x="215265" y="4728845"/>
            <a:ext cx="3640455" cy="829945"/>
          </a:xfrm>
          <a:prstGeom prst="rect">
            <a:avLst/>
          </a:prstGeom>
          <a:noFill/>
        </p:spPr>
        <p:txBody>
          <a:bodyPr wrap="square" rtlCol="0">
            <a:spAutoFit/>
          </a:bodyPr>
          <a:lstStyle/>
          <a:p>
            <a:r>
              <a:rPr lang="en-IN" sz="2400" dirty="0">
                <a:solidFill>
                  <a:schemeClr val="bg1"/>
                </a:solidFill>
              </a:rPr>
              <a:t>Batch </a:t>
            </a:r>
            <a:r>
              <a:rPr lang="en-US" altLang="en-IN" sz="2400" dirty="0">
                <a:solidFill>
                  <a:schemeClr val="bg1"/>
                </a:solidFill>
              </a:rPr>
              <a:t> </a:t>
            </a:r>
            <a:r>
              <a:rPr lang="en-IN" sz="2400" dirty="0">
                <a:solidFill>
                  <a:schemeClr val="bg1"/>
                </a:solidFill>
              </a:rPr>
              <a:t>: 0</a:t>
            </a:r>
            <a:r>
              <a:rPr lang="en-US" altLang="en-IN" sz="2400" dirty="0">
                <a:solidFill>
                  <a:schemeClr val="bg1"/>
                </a:solidFill>
              </a:rPr>
              <a:t>2</a:t>
            </a:r>
            <a:endParaRPr lang="en-IN" sz="2400" dirty="0">
              <a:solidFill>
                <a:schemeClr val="bg1"/>
              </a:solidFill>
            </a:endParaRPr>
          </a:p>
          <a:p>
            <a:r>
              <a:rPr lang="en-IN" sz="2400" dirty="0">
                <a:solidFill>
                  <a:schemeClr val="bg1"/>
                </a:solidFill>
              </a:rPr>
              <a:t>Guide : </a:t>
            </a:r>
            <a:r>
              <a:rPr lang="en-IN" sz="2400" dirty="0" err="1">
                <a:solidFill>
                  <a:schemeClr val="bg1"/>
                </a:solidFill>
              </a:rPr>
              <a:t>Dr.</a:t>
            </a:r>
            <a:r>
              <a:rPr lang="en-IN" sz="2400" dirty="0">
                <a:solidFill>
                  <a:schemeClr val="bg1"/>
                </a:solidFill>
              </a:rPr>
              <a:t> Shaik </a:t>
            </a:r>
            <a:r>
              <a:rPr lang="en-IN" sz="2400" dirty="0" err="1">
                <a:solidFill>
                  <a:schemeClr val="bg1"/>
                </a:solidFill>
              </a:rPr>
              <a:t>Fathimabi</a:t>
            </a:r>
            <a:endParaRPr lang="en-IN"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20216" y="373232"/>
            <a:ext cx="8515224" cy="562708"/>
          </a:xfrm>
        </p:spPr>
        <p:txBody>
          <a:bodyPr>
            <a:noAutofit/>
          </a:bodyPr>
          <a:lstStyle/>
          <a:p>
            <a:br>
              <a:rPr lang="en-US" sz="2000" dirty="0"/>
            </a:br>
            <a:r>
              <a:rPr lang="en-US" sz="2000" dirty="0"/>
              <a:t>Support </a:t>
            </a:r>
            <a:r>
              <a:rPr lang="en-IN" sz="2000" dirty="0"/>
              <a:t>Vector Machine(SVM)</a:t>
            </a:r>
            <a:br>
              <a:rPr lang="en-IN" sz="2400" dirty="0"/>
            </a:br>
            <a:endParaRPr lang="en-IN" sz="2000" dirty="0"/>
          </a:p>
        </p:txBody>
      </p:sp>
      <mc:AlternateContent xmlns:mc="http://schemas.openxmlformats.org/markup-compatibility/2006">
        <mc:Choice xmlns:a14="http://schemas.microsoft.com/office/drawing/2010/main" Requires="a14">
          <p:sp>
            <p:nvSpPr>
              <p:cNvPr id="9" name="TextBox 8"/>
              <p:cNvSpPr txBox="1"/>
              <p:nvPr/>
            </p:nvSpPr>
            <p:spPr>
              <a:xfrm>
                <a:off x="700820" y="1287631"/>
                <a:ext cx="10790359" cy="4757521"/>
              </a:xfrm>
              <a:prstGeom prst="rect">
                <a:avLst/>
              </a:prstGeom>
              <a:noFill/>
            </p:spPr>
            <p:txBody>
              <a:bodyPr wrap="square">
                <a:spAutoFit/>
              </a:bodyPr>
              <a:lstStyle/>
              <a:p>
                <a:pPr algn="just">
                  <a:lnSpc>
                    <a:spcPct val="115000"/>
                  </a:lnSpc>
                  <a:spcAft>
                    <a:spcPts val="1000"/>
                  </a:spcAft>
                </a:pPr>
                <a:r>
                  <a:rPr lang="en-IN" sz="2000" spc="-5" dirty="0">
                    <a:solidFill>
                      <a:srgbClr val="000000"/>
                    </a:solidFill>
                    <a:effectLst/>
                    <a:latin typeface="Times New Roman" panose="02020603050405020304" charset="0"/>
                    <a:ea typeface="Times New Roman" panose="02020603050405020304" charset="0"/>
                  </a:rPr>
                  <a:t>Inputs: Determine the various training and test data</a:t>
                </a:r>
                <a:endParaRPr lang="en-IN" sz="2000" spc="-5" dirty="0">
                  <a:solidFill>
                    <a:srgbClr val="000000"/>
                  </a:solidFill>
                  <a:effectLst/>
                  <a:latin typeface="Times New Roman" panose="02020603050405020304" charset="0"/>
                  <a:ea typeface="Times New Roman" panose="02020603050405020304" charset="0"/>
                </a:endParaRPr>
              </a:p>
              <a:p>
                <a:pPr algn="just">
                  <a:lnSpc>
                    <a:spcPct val="115000"/>
                  </a:lnSpc>
                  <a:spcAft>
                    <a:spcPts val="1000"/>
                  </a:spcAft>
                </a:pPr>
                <a:r>
                  <a:rPr lang="en-IN" sz="2000" spc="-5" dirty="0">
                    <a:solidFill>
                      <a:srgbClr val="000000"/>
                    </a:solidFill>
                    <a:effectLst/>
                    <a:latin typeface="Times New Roman" panose="02020603050405020304" charset="0"/>
                    <a:ea typeface="Times New Roman" panose="02020603050405020304" charset="0"/>
                  </a:rPr>
                  <a:t> Outputs: Determine the calculated accuracy.</a:t>
                </a:r>
                <a:endParaRPr lang="en-IN" sz="2000" spc="-5" dirty="0">
                  <a:solidFill>
                    <a:srgbClr val="000000"/>
                  </a:solidFill>
                  <a:effectLst/>
                  <a:latin typeface="Times New Roman" panose="02020603050405020304" charset="0"/>
                  <a:ea typeface="Times New Roman" panose="02020603050405020304" charset="0"/>
                </a:endParaRPr>
              </a:p>
              <a:p>
                <a:pPr marL="342900" lvl="0" indent="-342900" algn="just">
                  <a:lnSpc>
                    <a:spcPct val="115000"/>
                  </a:lnSpc>
                  <a:spcAft>
                    <a:spcPts val="1000"/>
                  </a:spcAft>
                  <a:buFont typeface="+mj-lt"/>
                  <a:buAutoNum type="arabicPeriod"/>
                  <a:tabLst>
                    <a:tab pos="269875" algn="l"/>
                  </a:tabLst>
                </a:pPr>
                <a14:m>
                  <m:oMath xmlns:m="http://schemas.openxmlformats.org/officeDocument/2006/math">
                    <m:r>
                      <a:rPr lang="en-IN" sz="2000" b="0" i="1" spc="-5" smtClean="0">
                        <a:solidFill>
                          <a:srgbClr val="000000"/>
                        </a:solidFill>
                        <a:effectLst/>
                        <a:latin typeface="Cambria Math" panose="02040503050406030204" pitchFamily="18" charset="0"/>
                        <a:ea typeface="Times New Roman" panose="02020603050405020304" charset="0"/>
                      </a:rPr>
                      <m:t>𝑊</m:t>
                    </m:r>
                  </m:oMath>
                </a14:m>
                <a:r>
                  <a:rPr lang="en-IN" sz="2000" spc="-5" dirty="0">
                    <a:solidFill>
                      <a:srgbClr val="000000"/>
                    </a:solidFill>
                    <a:effectLst/>
                    <a:latin typeface="Times New Roman" panose="02020603050405020304" charset="0"/>
                    <a:ea typeface="Times New Roman" panose="02020603050405020304" charset="0"/>
                  </a:rPr>
                  <a:t> </a:t>
                </a:r>
                <a:r>
                  <a:rPr lang="en-IN" sz="2000" spc="-5" dirty="0">
                    <a:solidFill>
                      <a:srgbClr val="000000"/>
                    </a:solidFill>
                    <a:latin typeface="Times New Roman" panose="02020603050405020304" charset="0"/>
                    <a:ea typeface="Times New Roman" panose="02020603050405020304" charset="0"/>
                  </a:rPr>
                  <a:t>r</a:t>
                </a:r>
                <a:r>
                  <a:rPr lang="en-IN" sz="2000" spc="-5" dirty="0">
                    <a:solidFill>
                      <a:srgbClr val="000000"/>
                    </a:solidFill>
                    <a:effectLst/>
                    <a:latin typeface="Times New Roman" panose="02020603050405020304" charset="0"/>
                    <a:ea typeface="Times New Roman" panose="02020603050405020304" charset="0"/>
                  </a:rPr>
                  <a:t>epresents orientation &amp; </a:t>
                </a:r>
                <a14:m>
                  <m:oMath xmlns:m="http://schemas.openxmlformats.org/officeDocument/2006/math">
                    <m:r>
                      <a:rPr lang="en-IN" sz="2000" b="0" i="1" spc="-5" smtClean="0">
                        <a:solidFill>
                          <a:srgbClr val="000000"/>
                        </a:solidFill>
                        <a:effectLst/>
                        <a:latin typeface="Cambria Math" panose="02040503050406030204" pitchFamily="18" charset="0"/>
                        <a:ea typeface="Times New Roman" panose="02020603050405020304" charset="0"/>
                      </a:rPr>
                      <m:t>𝑏</m:t>
                    </m:r>
                  </m:oMath>
                </a14:m>
                <a:r>
                  <a:rPr lang="en-IN" sz="2000" spc="-5" dirty="0">
                    <a:solidFill>
                      <a:srgbClr val="000000"/>
                    </a:solidFill>
                    <a:effectLst/>
                    <a:latin typeface="Times New Roman" panose="02020603050405020304" charset="0"/>
                    <a:ea typeface="Times New Roman" panose="02020603050405020304" charset="0"/>
                  </a:rPr>
                  <a:t> represents position.</a:t>
                </a:r>
                <a:endParaRPr lang="en-IN" sz="2000" spc="-5" dirty="0">
                  <a:solidFill>
                    <a:srgbClr val="000000"/>
                  </a:solidFill>
                  <a:effectLst/>
                  <a:latin typeface="Times New Roman" panose="02020603050405020304" charset="0"/>
                  <a:ea typeface="Times New Roman" panose="02020603050405020304" charset="0"/>
                </a:endParaRPr>
              </a:p>
              <a:p>
                <a:pPr algn="just">
                  <a:lnSpc>
                    <a:spcPct val="115000"/>
                  </a:lnSpc>
                  <a:spcAft>
                    <a:spcPts val="1000"/>
                  </a:spcAft>
                </a:pPr>
                <a:r>
                  <a:rPr lang="en-IN" sz="2000" spc="-5" dirty="0">
                    <a:solidFill>
                      <a:srgbClr val="000000"/>
                    </a:solidFill>
                    <a:effectLst/>
                    <a:latin typeface="Times New Roman" panose="02020603050405020304" charset="0"/>
                    <a:ea typeface="Times New Roman" panose="02020603050405020304" charset="0"/>
                  </a:rPr>
                  <a:t>                                           </a:t>
                </a:r>
                <a14:m>
                  <m:oMath xmlns:m="http://schemas.openxmlformats.org/officeDocument/2006/math">
                    <m:r>
                      <a:rPr lang="en-IN" b="0" i="1" spc="-5" smtClean="0">
                        <a:solidFill>
                          <a:srgbClr val="000000"/>
                        </a:solidFill>
                        <a:effectLst/>
                        <a:latin typeface="Cambria Math" panose="02040503050406030204" pitchFamily="18" charset="0"/>
                        <a:ea typeface="Times New Roman" panose="02020603050405020304" charset="0"/>
                      </a:rPr>
                      <m:t>     </m:t>
                    </m:r>
                    <m:r>
                      <a:rPr lang="en-IN" b="0" i="1" spc="-5" smtClean="0">
                        <a:solidFill>
                          <a:srgbClr val="000000"/>
                        </a:solidFill>
                        <a:effectLst/>
                        <a:latin typeface="Cambria Math" panose="02040503050406030204" pitchFamily="18" charset="0"/>
                        <a:ea typeface="Times New Roman" panose="02020603050405020304" charset="0"/>
                      </a:rPr>
                      <m:t>𝑔</m:t>
                    </m:r>
                    <m:d>
                      <m:dPr>
                        <m:ctrlPr>
                          <a:rPr lang="en-IN" b="0" i="1" spc="-5" smtClean="0">
                            <a:solidFill>
                              <a:srgbClr val="000000"/>
                            </a:solidFill>
                            <a:effectLst/>
                            <a:latin typeface="Cambria Math" panose="02040503050406030204" pitchFamily="18" charset="0"/>
                            <a:ea typeface="Times New Roman" panose="02020603050405020304" charset="0"/>
                          </a:rPr>
                        </m:ctrlPr>
                      </m:dPr>
                      <m:e>
                        <m:r>
                          <a:rPr lang="en-IN" b="0" i="1" spc="-5" smtClean="0">
                            <a:solidFill>
                              <a:srgbClr val="000000"/>
                            </a:solidFill>
                            <a:effectLst/>
                            <a:latin typeface="Cambria Math" panose="02040503050406030204" pitchFamily="18" charset="0"/>
                            <a:ea typeface="Times New Roman" panose="02020603050405020304" charset="0"/>
                          </a:rPr>
                          <m:t>𝑥</m:t>
                        </m:r>
                        <m:r>
                          <a:rPr lang="en-IN" b="0" i="1" spc="-5" smtClean="0">
                            <a:solidFill>
                              <a:srgbClr val="000000"/>
                            </a:solidFill>
                            <a:effectLst/>
                            <a:latin typeface="Cambria Math" panose="02040503050406030204" pitchFamily="18" charset="0"/>
                            <a:ea typeface="Times New Roman" panose="02020603050405020304" charset="0"/>
                          </a:rPr>
                          <m:t>1</m:t>
                        </m:r>
                      </m:e>
                    </m:d>
                    <m:r>
                      <a:rPr lang="en-IN" b="0" i="1" spc="-5" smtClean="0">
                        <a:solidFill>
                          <a:srgbClr val="000000"/>
                        </a:solidFill>
                        <a:effectLst/>
                        <a:latin typeface="Cambria Math" panose="02040503050406030204" pitchFamily="18" charset="0"/>
                        <a:ea typeface="Times New Roman" panose="02020603050405020304" charset="0"/>
                      </a:rPr>
                      <m:t>=</m:t>
                    </m:r>
                    <m:r>
                      <a:rPr lang="en-IN" b="0" i="1" spc="-5" smtClean="0">
                        <a:solidFill>
                          <a:srgbClr val="000000"/>
                        </a:solidFill>
                        <a:effectLst/>
                        <a:latin typeface="Cambria Math" panose="02040503050406030204" pitchFamily="18" charset="0"/>
                        <a:ea typeface="Times New Roman" panose="02020603050405020304" charset="0"/>
                      </a:rPr>
                      <m:t>𝑤𝑡𝑥</m:t>
                    </m:r>
                    <m:r>
                      <a:rPr lang="en-IN" b="0" i="1" spc="-5" smtClean="0">
                        <a:solidFill>
                          <a:srgbClr val="000000"/>
                        </a:solidFill>
                        <a:effectLst/>
                        <a:latin typeface="Cambria Math" panose="02040503050406030204" pitchFamily="18" charset="0"/>
                        <a:ea typeface="Times New Roman" panose="02020603050405020304" charset="0"/>
                      </a:rPr>
                      <m:t>1</m:t>
                    </m:r>
                    <m:r>
                      <a:rPr lang="en-IN" b="0" i="1" spc="-5" smtClean="0">
                        <a:solidFill>
                          <a:srgbClr val="000000"/>
                        </a:solidFill>
                        <a:effectLst/>
                        <a:latin typeface="Cambria Math" panose="02040503050406030204" pitchFamily="18" charset="0"/>
                        <a:ea typeface="Times New Roman" panose="02020603050405020304" charset="0"/>
                      </a:rPr>
                      <m:t>+</m:t>
                    </m:r>
                    <m:r>
                      <a:rPr lang="en-IN" b="0" i="1" spc="-5" smtClean="0">
                        <a:solidFill>
                          <a:srgbClr val="000000"/>
                        </a:solidFill>
                        <a:effectLst/>
                        <a:latin typeface="Cambria Math" panose="02040503050406030204" pitchFamily="18" charset="0"/>
                        <a:ea typeface="Times New Roman" panose="02020603050405020304" charset="0"/>
                      </a:rPr>
                      <m:t>𝑏</m:t>
                    </m:r>
                    <m:r>
                      <a:rPr lang="en-IN" b="0" i="1" spc="-5" smtClean="0">
                        <a:solidFill>
                          <a:srgbClr val="000000"/>
                        </a:solidFill>
                        <a:effectLst/>
                        <a:latin typeface="Cambria Math" panose="02040503050406030204" pitchFamily="18" charset="0"/>
                        <a:ea typeface="Times New Roman" panose="02020603050405020304" charset="0"/>
                      </a:rPr>
                      <m:t>&lt;</m:t>
                    </m:r>
                    <m:r>
                      <a:rPr lang="en-IN" b="0" i="1" spc="-5" smtClean="0">
                        <a:solidFill>
                          <a:srgbClr val="000000"/>
                        </a:solidFill>
                        <a:effectLst/>
                        <a:latin typeface="Cambria Math" panose="02040503050406030204" pitchFamily="18" charset="0"/>
                        <a:ea typeface="Times New Roman" panose="02020603050405020304" charset="0"/>
                      </a:rPr>
                      <m:t>0</m:t>
                    </m:r>
                    <m:r>
                      <a:rPr lang="en-IN" b="0" i="1" spc="-5" smtClean="0">
                        <a:solidFill>
                          <a:srgbClr val="000000"/>
                        </a:solidFill>
                        <a:effectLst/>
                        <a:latin typeface="Cambria Math" panose="02040503050406030204" pitchFamily="18" charset="0"/>
                        <a:ea typeface="Times New Roman" panose="02020603050405020304" charset="0"/>
                      </a:rPr>
                      <m:t> </m:t>
                    </m:r>
                    <m:r>
                      <a:rPr lang="en-IN" b="0" i="1" spc="-5" smtClean="0">
                        <a:solidFill>
                          <a:srgbClr val="000000"/>
                        </a:solidFill>
                        <a:effectLst/>
                        <a:latin typeface="Cambria Math" panose="02040503050406030204" pitchFamily="18" charset="0"/>
                        <a:ea typeface="Times New Roman" panose="02020603050405020304" charset="0"/>
                      </a:rPr>
                      <m:t>𝑖𝑚𝑝𝑙𝑖𝑒𝑠</m:t>
                    </m:r>
                  </m:oMath>
                </a14:m>
                <a:r>
                  <a:rPr lang="en-IN" spc="-5" dirty="0">
                    <a:solidFill>
                      <a:srgbClr val="000000"/>
                    </a:solidFill>
                    <a:effectLst/>
                    <a:latin typeface="Times New Roman" panose="02020603050405020304" charset="0"/>
                    <a:ea typeface="Times New Roman" panose="02020603050405020304" charset="0"/>
                  </a:rPr>
                  <a:t> x1 belongs to C1</a:t>
                </a:r>
                <a:endParaRPr lang="en-IN" sz="2000" spc="-5" dirty="0">
                  <a:solidFill>
                    <a:srgbClr val="000000"/>
                  </a:solidFill>
                  <a:effectLst/>
                  <a:latin typeface="Times New Roman" panose="02020603050405020304" charset="0"/>
                  <a:ea typeface="Times New Roman" panose="02020603050405020304" charset="0"/>
                </a:endParaRPr>
              </a:p>
              <a:p>
                <a:pPr algn="just">
                  <a:lnSpc>
                    <a:spcPct val="115000"/>
                  </a:lnSpc>
                  <a:spcAft>
                    <a:spcPts val="1000"/>
                  </a:spcAft>
                  <a:tabLst>
                    <a:tab pos="269875" algn="l"/>
                  </a:tabLst>
                </a:pPr>
                <a14:m>
                  <m:oMathPara xmlns:m="http://schemas.openxmlformats.org/officeDocument/2006/math">
                    <m:oMathParaPr>
                      <m:jc m:val="centerGroup"/>
                    </m:oMathParaPr>
                    <m:oMath xmlns:m="http://schemas.openxmlformats.org/officeDocument/2006/math">
                      <m:r>
                        <a:rPr lang="en-IN" b="0" i="1" spc="-5" dirty="0" smtClean="0">
                          <a:solidFill>
                            <a:srgbClr val="000000"/>
                          </a:solidFill>
                          <a:latin typeface="Cambria Math" panose="02040503050406030204" pitchFamily="18" charset="0"/>
                          <a:ea typeface="Times New Roman" panose="02020603050405020304" charset="0"/>
                        </a:rPr>
                        <m:t>𝑔</m:t>
                      </m:r>
                      <m:r>
                        <a:rPr lang="en-IN" b="0" i="1" spc="-5" dirty="0" smtClean="0">
                          <a:solidFill>
                            <a:srgbClr val="000000"/>
                          </a:solidFill>
                          <a:latin typeface="Cambria Math" panose="02040503050406030204" pitchFamily="18" charset="0"/>
                        </a:rPr>
                        <m:t>(</m:t>
                      </m:r>
                      <m:r>
                        <a:rPr lang="en-IN" b="0" i="1" spc="-5" dirty="0" smtClean="0">
                          <a:solidFill>
                            <a:srgbClr val="000000"/>
                          </a:solidFill>
                          <a:latin typeface="Cambria Math" panose="02040503050406030204" pitchFamily="18" charset="0"/>
                          <a:ea typeface="Times New Roman" panose="02020603050405020304" charset="0"/>
                        </a:rPr>
                        <m:t>𝑥</m:t>
                      </m:r>
                      <m:r>
                        <a:rPr lang="en-IN" b="0" i="1" spc="-5" dirty="0" smtClean="0">
                          <a:solidFill>
                            <a:srgbClr val="000000"/>
                          </a:solidFill>
                          <a:latin typeface="Cambria Math" panose="02040503050406030204" pitchFamily="18" charset="0"/>
                          <a:ea typeface="Times New Roman" panose="02020603050405020304" charset="0"/>
                        </a:rPr>
                        <m:t>1</m:t>
                      </m:r>
                      <m:r>
                        <a:rPr lang="en-IN" b="0" i="1" spc="-5" dirty="0" smtClean="0">
                          <a:solidFill>
                            <a:srgbClr val="000000"/>
                          </a:solidFill>
                          <a:latin typeface="Cambria Math" panose="02040503050406030204" pitchFamily="18" charset="0"/>
                          <a:ea typeface="Times New Roman" panose="02020603050405020304" charset="0"/>
                        </a:rPr>
                        <m:t>)=</m:t>
                      </m:r>
                      <m:r>
                        <a:rPr lang="en-IN" b="0" i="1" spc="-5" dirty="0" smtClean="0">
                          <a:solidFill>
                            <a:srgbClr val="000000"/>
                          </a:solidFill>
                          <a:latin typeface="Cambria Math" panose="02040503050406030204" pitchFamily="18" charset="0"/>
                          <a:ea typeface="Times New Roman" panose="02020603050405020304" charset="0"/>
                        </a:rPr>
                        <m:t>𝑤𝑡𝑥</m:t>
                      </m:r>
                      <m:r>
                        <a:rPr lang="en-IN" b="0" i="1" spc="-5" dirty="0" smtClean="0">
                          <a:solidFill>
                            <a:srgbClr val="000000"/>
                          </a:solidFill>
                          <a:latin typeface="Cambria Math" panose="02040503050406030204" pitchFamily="18" charset="0"/>
                          <a:ea typeface="Times New Roman" panose="02020603050405020304" charset="0"/>
                        </a:rPr>
                        <m:t>1</m:t>
                      </m:r>
                      <m:r>
                        <a:rPr lang="en-IN" b="0" i="1" spc="-5" dirty="0" smtClean="0">
                          <a:solidFill>
                            <a:srgbClr val="000000"/>
                          </a:solidFill>
                          <a:latin typeface="Cambria Math" panose="02040503050406030204" pitchFamily="18" charset="0"/>
                          <a:ea typeface="Times New Roman" panose="02020603050405020304" charset="0"/>
                        </a:rPr>
                        <m:t>+</m:t>
                      </m:r>
                      <m:r>
                        <a:rPr lang="en-IN" b="0" i="1" spc="-5" dirty="0" smtClean="0">
                          <a:solidFill>
                            <a:srgbClr val="000000"/>
                          </a:solidFill>
                          <a:latin typeface="Cambria Math" panose="02040503050406030204" pitchFamily="18" charset="0"/>
                          <a:ea typeface="Times New Roman" panose="02020603050405020304" charset="0"/>
                        </a:rPr>
                        <m:t>𝑏</m:t>
                      </m:r>
                      <m:r>
                        <a:rPr lang="en-IN" b="0" i="1" spc="-5" dirty="0" smtClean="0">
                          <a:solidFill>
                            <a:srgbClr val="000000"/>
                          </a:solidFill>
                          <a:latin typeface="Cambria Math" panose="02040503050406030204" pitchFamily="18" charset="0"/>
                          <a:ea typeface="Times New Roman" panose="02020603050405020304" charset="0"/>
                        </a:rPr>
                        <m:t>&gt;</m:t>
                      </m:r>
                      <m:r>
                        <a:rPr lang="en-IN" b="0" i="1" spc="-5" dirty="0" smtClean="0">
                          <a:solidFill>
                            <a:srgbClr val="000000"/>
                          </a:solidFill>
                          <a:latin typeface="Cambria Math" panose="02040503050406030204" pitchFamily="18" charset="0"/>
                          <a:ea typeface="Times New Roman" panose="02020603050405020304" charset="0"/>
                        </a:rPr>
                        <m:t>0</m:t>
                      </m:r>
                      <m:r>
                        <a:rPr lang="en-IN" b="0" i="1" spc="-5" dirty="0" smtClean="0">
                          <a:solidFill>
                            <a:srgbClr val="000000"/>
                          </a:solidFill>
                          <a:latin typeface="Cambria Math" panose="02040503050406030204" pitchFamily="18" charset="0"/>
                          <a:ea typeface="Times New Roman" panose="02020603050405020304" charset="0"/>
                        </a:rPr>
                        <m:t> </m:t>
                      </m:r>
                      <m:r>
                        <a:rPr lang="en-IN" b="0" i="1" spc="-5" dirty="0" smtClean="0">
                          <a:solidFill>
                            <a:srgbClr val="000000"/>
                          </a:solidFill>
                          <a:latin typeface="Cambria Math" panose="02040503050406030204" pitchFamily="18" charset="0"/>
                          <a:ea typeface="Times New Roman" panose="02020603050405020304" charset="0"/>
                        </a:rPr>
                        <m:t>𝑖𝑚𝑝𝑙𝑖𝑒𝑠</m:t>
                      </m:r>
                      <m:r>
                        <a:rPr lang="en-IN" b="0" i="1" spc="-5" dirty="0" smtClean="0">
                          <a:solidFill>
                            <a:srgbClr val="000000"/>
                          </a:solidFill>
                          <a:latin typeface="Cambria Math" panose="02040503050406030204" pitchFamily="18" charset="0"/>
                          <a:ea typeface="Times New Roman" panose="02020603050405020304" charset="0"/>
                        </a:rPr>
                        <m:t> </m:t>
                      </m:r>
                      <m:r>
                        <a:rPr lang="en-IN" b="0" i="1" spc="-5" dirty="0" smtClean="0">
                          <a:solidFill>
                            <a:srgbClr val="000000"/>
                          </a:solidFill>
                          <a:latin typeface="Cambria Math" panose="02040503050406030204" pitchFamily="18" charset="0"/>
                          <a:ea typeface="Times New Roman" panose="02020603050405020304" charset="0"/>
                        </a:rPr>
                        <m:t>𝑥</m:t>
                      </m:r>
                      <m:r>
                        <a:rPr lang="en-IN" b="0" i="1" spc="-5" dirty="0" smtClean="0">
                          <a:solidFill>
                            <a:srgbClr val="000000"/>
                          </a:solidFill>
                          <a:latin typeface="Cambria Math" panose="02040503050406030204" pitchFamily="18" charset="0"/>
                          <a:ea typeface="Times New Roman" panose="02020603050405020304" charset="0"/>
                        </a:rPr>
                        <m:t>1</m:t>
                      </m:r>
                      <m:r>
                        <a:rPr lang="en-IN" b="0" i="1" spc="-5" dirty="0" smtClean="0">
                          <a:solidFill>
                            <a:srgbClr val="000000"/>
                          </a:solidFill>
                          <a:latin typeface="Cambria Math" panose="02040503050406030204" pitchFamily="18" charset="0"/>
                          <a:ea typeface="Times New Roman" panose="02020603050405020304" charset="0"/>
                        </a:rPr>
                        <m:t> </m:t>
                      </m:r>
                      <m:r>
                        <a:rPr lang="en-IN" b="0" i="1" spc="-5" dirty="0" smtClean="0">
                          <a:solidFill>
                            <a:srgbClr val="000000"/>
                          </a:solidFill>
                          <a:latin typeface="Cambria Math" panose="02040503050406030204" pitchFamily="18" charset="0"/>
                          <a:ea typeface="Times New Roman" panose="02020603050405020304" charset="0"/>
                        </a:rPr>
                        <m:t>𝑏𝑒𝑙𝑜𝑛𝑔𝑠</m:t>
                      </m:r>
                      <m:r>
                        <a:rPr lang="en-IN" b="0" i="1" spc="-5" dirty="0" smtClean="0">
                          <a:solidFill>
                            <a:srgbClr val="000000"/>
                          </a:solidFill>
                          <a:latin typeface="Cambria Math" panose="02040503050406030204" pitchFamily="18" charset="0"/>
                          <a:ea typeface="Times New Roman" panose="02020603050405020304" charset="0"/>
                        </a:rPr>
                        <m:t> </m:t>
                      </m:r>
                      <m:r>
                        <a:rPr lang="en-IN" b="0" i="1" spc="-5" dirty="0" smtClean="0">
                          <a:solidFill>
                            <a:srgbClr val="000000"/>
                          </a:solidFill>
                          <a:latin typeface="Cambria Math" panose="02040503050406030204" pitchFamily="18" charset="0"/>
                          <a:ea typeface="Times New Roman" panose="02020603050405020304" charset="0"/>
                        </a:rPr>
                        <m:t>𝑡𝑜</m:t>
                      </m:r>
                      <m:r>
                        <a:rPr lang="en-IN" b="0" i="1" spc="-5" dirty="0" smtClean="0">
                          <a:solidFill>
                            <a:srgbClr val="000000"/>
                          </a:solidFill>
                          <a:latin typeface="Cambria Math" panose="02040503050406030204" pitchFamily="18" charset="0"/>
                          <a:ea typeface="Times New Roman" panose="02020603050405020304" charset="0"/>
                        </a:rPr>
                        <m:t> </m:t>
                      </m:r>
                      <m:r>
                        <a:rPr lang="en-IN" b="0" i="1" spc="-5" dirty="0" smtClean="0">
                          <a:solidFill>
                            <a:srgbClr val="000000"/>
                          </a:solidFill>
                          <a:latin typeface="Cambria Math" panose="02040503050406030204" pitchFamily="18" charset="0"/>
                          <a:ea typeface="Times New Roman" panose="02020603050405020304" charset="0"/>
                        </a:rPr>
                        <m:t>𝐶</m:t>
                      </m:r>
                      <m:r>
                        <a:rPr lang="en-IN" b="0" i="1" spc="-5" dirty="0" smtClean="0">
                          <a:solidFill>
                            <a:srgbClr val="000000"/>
                          </a:solidFill>
                          <a:latin typeface="Cambria Math" panose="02040503050406030204" pitchFamily="18" charset="0"/>
                          <a:ea typeface="Times New Roman" panose="02020603050405020304" charset="0"/>
                        </a:rPr>
                        <m:t>2</m:t>
                      </m:r>
                    </m:oMath>
                  </m:oMathPara>
                </a14:m>
                <a:endParaRPr lang="en-IN" spc="-5" dirty="0">
                  <a:solidFill>
                    <a:srgbClr val="000000"/>
                  </a:solidFill>
                  <a:effectLst/>
                  <a:latin typeface="Times New Roman" panose="02020603050405020304" charset="0"/>
                  <a:ea typeface="Times New Roman" panose="02020603050405020304" charset="0"/>
                  <a:cs typeface="Times New Roman" panose="02020603050405020304" charset="0"/>
                </a:endParaRPr>
              </a:p>
              <a:p>
                <a:pPr algn="just">
                  <a:lnSpc>
                    <a:spcPct val="115000"/>
                  </a:lnSpc>
                  <a:spcAft>
                    <a:spcPts val="1000"/>
                  </a:spcAft>
                  <a:tabLst>
                    <a:tab pos="269875" algn="l"/>
                  </a:tabLst>
                </a:pPr>
                <a:r>
                  <a:rPr lang="en-IN" sz="2000" spc="-5" dirty="0">
                    <a:solidFill>
                      <a:srgbClr val="000000"/>
                    </a:solidFill>
                    <a:effectLst/>
                    <a:latin typeface="Times New Roman" panose="02020603050405020304" charset="0"/>
                    <a:ea typeface="Times New Roman" panose="02020603050405020304" charset="0"/>
                  </a:rPr>
                  <a:t>2.    For all training samples in C1 </a:t>
                </a:r>
                <a:endParaRPr lang="en-IN" sz="2000" spc="-5" dirty="0">
                  <a:solidFill>
                    <a:srgbClr val="000000"/>
                  </a:solidFill>
                  <a:effectLst/>
                  <a:latin typeface="Times New Roman" panose="02020603050405020304" charset="0"/>
                  <a:ea typeface="Times New Roman" panose="02020603050405020304" charset="0"/>
                </a:endParaRPr>
              </a:p>
              <a:p>
                <a:pPr algn="just">
                  <a:lnSpc>
                    <a:spcPct val="115000"/>
                  </a:lnSpc>
                  <a:spcAft>
                    <a:spcPts val="1000"/>
                  </a:spcAft>
                </a:pPr>
                <a:r>
                  <a:rPr lang="en-IN" sz="2000" spc="-5" dirty="0">
                    <a:solidFill>
                      <a:srgbClr val="000000"/>
                    </a:solidFill>
                    <a:effectLst/>
                    <a:latin typeface="Times New Roman" panose="02020603050405020304" charset="0"/>
                    <a:ea typeface="Times New Roman" panose="02020603050405020304" charset="0"/>
                  </a:rPr>
                  <a:t>i. Start with initial values of w and b, </a:t>
                </a:r>
                <a:r>
                  <a:rPr lang="en-IN" sz="2000" spc="-5" dirty="0">
                    <a:solidFill>
                      <a:srgbClr val="000000"/>
                    </a:solidFill>
                    <a:latin typeface="Times New Roman" panose="02020603050405020304" charset="0"/>
                    <a:ea typeface="Times New Roman" panose="02020603050405020304" charset="0"/>
                  </a:rPr>
                  <a:t>if </a:t>
                </a:r>
                <a14:m>
                  <m:oMath xmlns:m="http://schemas.openxmlformats.org/officeDocument/2006/math">
                    <m:r>
                      <a:rPr lang="en-IN" sz="2000" i="1" spc="-5" dirty="0" smtClean="0">
                        <a:solidFill>
                          <a:srgbClr val="000000"/>
                        </a:solidFill>
                        <a:latin typeface="Cambria Math" panose="02040503050406030204" pitchFamily="18" charset="0"/>
                        <a:ea typeface="Times New Roman" panose="02020603050405020304" charset="0"/>
                      </a:rPr>
                      <m:t>𝑤𝑡𝑥</m:t>
                    </m:r>
                    <m:r>
                      <a:rPr lang="en-IN" sz="2000" i="1" spc="-5" dirty="0" err="1">
                        <a:solidFill>
                          <a:srgbClr val="000000"/>
                        </a:solidFill>
                        <a:latin typeface="Cambria Math" panose="02040503050406030204" pitchFamily="18" charset="0"/>
                        <a:ea typeface="Times New Roman" panose="02020603050405020304" charset="0"/>
                      </a:rPr>
                      <m:t>+</m:t>
                    </m:r>
                    <m:r>
                      <a:rPr lang="en-IN" sz="2000" b="0" i="1" spc="-5" dirty="0" smtClean="0">
                        <a:solidFill>
                          <a:srgbClr val="000000"/>
                        </a:solidFill>
                        <a:latin typeface="Cambria Math" panose="02040503050406030204" pitchFamily="18" charset="0"/>
                        <a:ea typeface="Times New Roman" panose="02020603050405020304" charset="0"/>
                      </a:rPr>
                      <m:t>𝑏</m:t>
                    </m:r>
                    <m:r>
                      <a:rPr lang="en-IN" sz="2000" b="0" i="1" spc="-5" dirty="0" smtClean="0">
                        <a:solidFill>
                          <a:srgbClr val="000000"/>
                        </a:solidFill>
                        <a:latin typeface="Cambria Math" panose="02040503050406030204" pitchFamily="18" charset="0"/>
                        <a:ea typeface="Times New Roman" panose="02020603050405020304" charset="0"/>
                      </a:rPr>
                      <m:t>&gt;</m:t>
                    </m:r>
                    <m:r>
                      <a:rPr lang="en-IN" sz="2000" b="0" i="1" spc="-5" dirty="0" smtClean="0">
                        <a:solidFill>
                          <a:srgbClr val="000000"/>
                        </a:solidFill>
                        <a:latin typeface="Cambria Math" panose="02040503050406030204" pitchFamily="18" charset="0"/>
                        <a:ea typeface="Times New Roman" panose="02020603050405020304" charset="0"/>
                      </a:rPr>
                      <m:t>0</m:t>
                    </m:r>
                    <m:r>
                      <a:rPr lang="en-IN" sz="2000" b="0" i="1" spc="-5" dirty="0" smtClean="0">
                        <a:solidFill>
                          <a:srgbClr val="000000"/>
                        </a:solidFill>
                        <a:latin typeface="Cambria Math" panose="02040503050406030204" pitchFamily="18" charset="0"/>
                        <a:ea typeface="Times New Roman" panose="02020603050405020304" charset="0"/>
                      </a:rPr>
                      <m:t> </m:t>
                    </m:r>
                  </m:oMath>
                </a14:m>
                <a:r>
                  <a:rPr lang="en-IN" sz="2000" spc="-5" dirty="0">
                    <a:solidFill>
                      <a:srgbClr val="000000"/>
                    </a:solidFill>
                    <a:latin typeface="Times New Roman" panose="02020603050405020304" charset="0"/>
                    <a:ea typeface="Times New Roman" panose="02020603050405020304" charset="0"/>
                  </a:rPr>
                  <a:t>then </a:t>
                </a:r>
                <a:r>
                  <a:rPr lang="en-IN" sz="2000" spc="-5" dirty="0">
                    <a:solidFill>
                      <a:srgbClr val="000000"/>
                    </a:solidFill>
                    <a:effectLst/>
                    <a:latin typeface="Times New Roman" panose="02020603050405020304" charset="0"/>
                    <a:ea typeface="Times New Roman" panose="02020603050405020304" charset="0"/>
                  </a:rPr>
                  <a:t>ok </a:t>
                </a:r>
                <a:endParaRPr lang="en-IN" sz="2000" spc="-5" dirty="0">
                  <a:solidFill>
                    <a:srgbClr val="000000"/>
                  </a:solidFill>
                  <a:effectLst/>
                  <a:latin typeface="Times New Roman" panose="02020603050405020304" charset="0"/>
                  <a:ea typeface="Times New Roman" panose="02020603050405020304" charset="0"/>
                </a:endParaRPr>
              </a:p>
              <a:p>
                <a:pPr algn="just">
                  <a:lnSpc>
                    <a:spcPct val="115000"/>
                  </a:lnSpc>
                  <a:spcAft>
                    <a:spcPts val="1000"/>
                  </a:spcAft>
                </a:pPr>
                <a:r>
                  <a:rPr lang="en-IN" sz="2000" spc="-5" dirty="0">
                    <a:solidFill>
                      <a:srgbClr val="000000"/>
                    </a:solidFill>
                    <a:effectLst/>
                    <a:latin typeface="Times New Roman" panose="02020603050405020304" charset="0"/>
                    <a:ea typeface="Times New Roman" panose="02020603050405020304" charset="0"/>
                  </a:rPr>
                  <a:t>else </a:t>
                </a:r>
                <a:endParaRPr lang="en-IN" sz="2000" spc="-5" dirty="0">
                  <a:solidFill>
                    <a:srgbClr val="000000"/>
                  </a:solidFill>
                  <a:effectLst/>
                  <a:latin typeface="Times New Roman" panose="02020603050405020304" charset="0"/>
                  <a:ea typeface="Times New Roman" panose="02020603050405020304" charset="0"/>
                </a:endParaRPr>
              </a:p>
              <a:p>
                <a:pPr algn="just">
                  <a:lnSpc>
                    <a:spcPct val="115000"/>
                  </a:lnSpc>
                  <a:spcAft>
                    <a:spcPts val="1000"/>
                  </a:spcAft>
                </a:pPr>
                <a:r>
                  <a:rPr lang="en-IN" sz="2000" spc="-5" dirty="0">
                    <a:solidFill>
                      <a:srgbClr val="000000"/>
                    </a:solidFill>
                    <a:effectLst/>
                    <a:latin typeface="Times New Roman" panose="02020603050405020304" charset="0"/>
                    <a:ea typeface="Times New Roman" panose="02020603050405020304" charset="0"/>
                  </a:rPr>
                  <a:t>ii. We need to modify w and b so that </a:t>
                </a:r>
                <a14:m>
                  <m:oMath xmlns:m="http://schemas.openxmlformats.org/officeDocument/2006/math">
                    <m:r>
                      <a:rPr lang="en-IN" sz="2000" i="1" spc="-5" dirty="0" smtClean="0">
                        <a:solidFill>
                          <a:srgbClr val="000000"/>
                        </a:solidFill>
                        <a:effectLst/>
                        <a:latin typeface="Cambria Math" panose="02040503050406030204" pitchFamily="18" charset="0"/>
                        <a:ea typeface="Times New Roman" panose="02020603050405020304" charset="0"/>
                      </a:rPr>
                      <m:t>𝑤𝑡𝑥</m:t>
                    </m:r>
                    <m:r>
                      <a:rPr lang="en-IN" sz="2000" i="1" spc="-5" dirty="0" smtClean="0">
                        <a:solidFill>
                          <a:srgbClr val="000000"/>
                        </a:solidFill>
                        <a:effectLst/>
                        <a:latin typeface="Cambria Math" panose="02040503050406030204" pitchFamily="18" charset="0"/>
                        <a:ea typeface="Times New Roman" panose="02020603050405020304" charset="0"/>
                      </a:rPr>
                      <m:t>+</m:t>
                    </m:r>
                    <m:r>
                      <a:rPr lang="en-IN" sz="2000" i="1" spc="-5" dirty="0" smtClean="0">
                        <a:solidFill>
                          <a:srgbClr val="000000"/>
                        </a:solidFill>
                        <a:effectLst/>
                        <a:latin typeface="Cambria Math" panose="02040503050406030204" pitchFamily="18" charset="0"/>
                        <a:ea typeface="Times New Roman" panose="02020603050405020304" charset="0"/>
                      </a:rPr>
                      <m:t>𝑏</m:t>
                    </m:r>
                  </m:oMath>
                </a14:m>
                <a:r>
                  <a:rPr lang="en-IN" sz="2000" spc="-5" dirty="0">
                    <a:solidFill>
                      <a:srgbClr val="000000"/>
                    </a:solidFill>
                    <a:effectLst/>
                    <a:latin typeface="Times New Roman" panose="02020603050405020304" charset="0"/>
                    <a:ea typeface="Times New Roman" panose="02020603050405020304" charset="0"/>
                  </a:rPr>
                  <a:t>&gt;0.</a:t>
                </a:r>
                <a:endParaRPr lang="en-IN" sz="2000" spc="-5" dirty="0">
                  <a:solidFill>
                    <a:srgbClr val="000000"/>
                  </a:solidFill>
                  <a:effectLst/>
                  <a:latin typeface="Times New Roman" panose="02020603050405020304" charset="0"/>
                  <a:ea typeface="Times New Roman" panose="02020603050405020304" charset="0"/>
                </a:endParaRPr>
              </a:p>
              <a:p>
                <a:pPr lvl="0" algn="just">
                  <a:lnSpc>
                    <a:spcPct val="115000"/>
                  </a:lnSpc>
                  <a:spcAft>
                    <a:spcPts val="1000"/>
                  </a:spcAft>
                  <a:tabLst>
                    <a:tab pos="269875" algn="l"/>
                  </a:tabLst>
                </a:pPr>
                <a:r>
                  <a:rPr lang="en-IN" sz="2000" spc="-5" dirty="0">
                    <a:solidFill>
                      <a:srgbClr val="000000"/>
                    </a:solidFill>
                    <a:effectLst/>
                    <a:latin typeface="Times New Roman" panose="02020603050405020304" charset="0"/>
                    <a:ea typeface="Times New Roman" panose="02020603050405020304" charset="0"/>
                  </a:rPr>
                  <a:t>3. The same process will be repeated for C2 with </a:t>
                </a:r>
                <a14:m>
                  <m:oMath xmlns:m="http://schemas.openxmlformats.org/officeDocument/2006/math">
                    <m:r>
                      <a:rPr lang="en-IN" sz="2000" i="1" spc="-5" dirty="0" smtClean="0">
                        <a:solidFill>
                          <a:srgbClr val="000000"/>
                        </a:solidFill>
                        <a:effectLst/>
                        <a:latin typeface="Cambria Math" panose="02040503050406030204" pitchFamily="18" charset="0"/>
                        <a:ea typeface="Times New Roman" panose="02020603050405020304" charset="0"/>
                      </a:rPr>
                      <m:t>𝑤𝑡𝑥</m:t>
                    </m:r>
                    <m:r>
                      <a:rPr lang="en-IN" sz="2000" i="1" spc="-5" dirty="0" smtClean="0">
                        <a:solidFill>
                          <a:srgbClr val="000000"/>
                        </a:solidFill>
                        <a:effectLst/>
                        <a:latin typeface="Cambria Math" panose="02040503050406030204" pitchFamily="18" charset="0"/>
                        <a:ea typeface="Times New Roman" panose="02020603050405020304" charset="0"/>
                      </a:rPr>
                      <m:t>+</m:t>
                    </m:r>
                    <m:r>
                      <a:rPr lang="en-IN" sz="2000" i="1" spc="-5" dirty="0" smtClean="0">
                        <a:solidFill>
                          <a:srgbClr val="000000"/>
                        </a:solidFill>
                        <a:effectLst/>
                        <a:latin typeface="Cambria Math" panose="02040503050406030204" pitchFamily="18" charset="0"/>
                        <a:ea typeface="Times New Roman" panose="02020603050405020304" charset="0"/>
                      </a:rPr>
                      <m:t>𝑏</m:t>
                    </m:r>
                    <m:r>
                      <a:rPr lang="en-IN" sz="2000" i="1" spc="-5" dirty="0">
                        <a:solidFill>
                          <a:srgbClr val="000000"/>
                        </a:solidFill>
                        <a:effectLst/>
                        <a:latin typeface="Cambria Math" panose="02040503050406030204" pitchFamily="18" charset="0"/>
                        <a:ea typeface="Times New Roman" panose="02020603050405020304" charset="0"/>
                      </a:rPr>
                      <m:t>&lt;</m:t>
                    </m:r>
                    <m:r>
                      <a:rPr lang="en-IN" sz="2000" i="1" spc="-5" dirty="0">
                        <a:solidFill>
                          <a:srgbClr val="000000"/>
                        </a:solidFill>
                        <a:effectLst/>
                        <a:latin typeface="Cambria Math" panose="02040503050406030204" pitchFamily="18" charset="0"/>
                        <a:ea typeface="Times New Roman" panose="02020603050405020304" charset="0"/>
                      </a:rPr>
                      <m:t>0</m:t>
                    </m:r>
                  </m:oMath>
                </a14:m>
                <a:r>
                  <a:rPr lang="en-IN" sz="2000" spc="-5" dirty="0">
                    <a:solidFill>
                      <a:srgbClr val="000000"/>
                    </a:solidFill>
                    <a:effectLst/>
                    <a:latin typeface="Times New Roman" panose="02020603050405020304" charset="0"/>
                    <a:ea typeface="Times New Roman" panose="02020603050405020304" charset="0"/>
                  </a:rPr>
                  <a:t>.</a:t>
                </a:r>
                <a:endParaRPr lang="en-IN" sz="2000" spc="-5" dirty="0">
                  <a:solidFill>
                    <a:srgbClr val="000000"/>
                  </a:solidFill>
                  <a:effectLst/>
                  <a:latin typeface="Times New Roman" panose="02020603050405020304" charset="0"/>
                  <a:ea typeface="Times New Roman" panose="02020603050405020304"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700820" y="1287631"/>
                <a:ext cx="10790359" cy="4757521"/>
              </a:xfrm>
              <a:prstGeom prst="rect">
                <a:avLst/>
              </a:prstGeom>
              <a:blipFill rotWithShape="1">
                <a:blip r:embed="rId1"/>
                <a:stretch>
                  <a:fillRect l="-4" t="-10" r="2" b="12"/>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3786" y="364060"/>
            <a:ext cx="8515224" cy="612560"/>
          </a:xfrm>
        </p:spPr>
        <p:txBody>
          <a:bodyPr>
            <a:normAutofit fontScale="90000"/>
          </a:bodyPr>
          <a:lstStyle/>
          <a:p>
            <a:r>
              <a:rPr lang="en-IN" dirty="0"/>
              <a:t>Algorithms</a:t>
            </a:r>
            <a:endParaRPr lang="en-IN" dirty="0"/>
          </a:p>
        </p:txBody>
      </p:sp>
      <p:sp>
        <p:nvSpPr>
          <p:cNvPr id="8" name="TextBox 7"/>
          <p:cNvSpPr txBox="1"/>
          <p:nvPr/>
        </p:nvSpPr>
        <p:spPr>
          <a:xfrm>
            <a:off x="367271" y="1713245"/>
            <a:ext cx="11457458" cy="4030655"/>
          </a:xfrm>
          <a:prstGeom prst="rect">
            <a:avLst/>
          </a:prstGeom>
          <a:noFill/>
        </p:spPr>
        <p:txBody>
          <a:bodyPr wrap="square" rtlCol="0">
            <a:spAutoFit/>
          </a:bodyPr>
          <a:lstStyle/>
          <a:p>
            <a:pPr algn="l"/>
            <a:r>
              <a:rPr lang="en-US" sz="2000" i="0" u="sng" dirty="0">
                <a:solidFill>
                  <a:srgbClr val="111111"/>
                </a:solidFill>
                <a:effectLst/>
                <a:latin typeface="Times New Roman" panose="02020603050405020304" charset="0"/>
                <a:cs typeface="Times New Roman" panose="02020603050405020304" charset="0"/>
              </a:rPr>
              <a:t>Step 1:</a:t>
            </a:r>
            <a:r>
              <a:rPr lang="en-US" sz="2000" i="0" dirty="0">
                <a:solidFill>
                  <a:srgbClr val="111111"/>
                </a:solidFill>
                <a:effectLst/>
                <a:latin typeface="Times New Roman" panose="02020603050405020304" charset="0"/>
                <a:cs typeface="Times New Roman" panose="02020603050405020304" charset="0"/>
              </a:rPr>
              <a:t> Initialize the weights(a &amp; b) with random values and calculate Error (SSE).</a:t>
            </a:r>
            <a:endParaRPr lang="en-US" sz="2000" i="0" dirty="0">
              <a:solidFill>
                <a:srgbClr val="111111"/>
              </a:solidFill>
              <a:effectLst/>
              <a:latin typeface="Times New Roman" panose="02020603050405020304" charset="0"/>
              <a:cs typeface="Times New Roman" panose="02020603050405020304" charset="0"/>
            </a:endParaRPr>
          </a:p>
          <a:p>
            <a:pPr algn="l"/>
            <a:endParaRPr lang="en-US" sz="2000" i="0" dirty="0">
              <a:solidFill>
                <a:srgbClr val="111111"/>
              </a:solidFill>
              <a:effectLst/>
              <a:latin typeface="Times New Roman" panose="02020603050405020304" charset="0"/>
              <a:cs typeface="Times New Roman" panose="02020603050405020304" charset="0"/>
            </a:endParaRPr>
          </a:p>
          <a:p>
            <a:pPr algn="l"/>
            <a:r>
              <a:rPr lang="en-US" sz="2000" i="0" u="sng" dirty="0">
                <a:solidFill>
                  <a:srgbClr val="111111"/>
                </a:solidFill>
                <a:effectLst/>
                <a:latin typeface="Times New Roman" panose="02020603050405020304" charset="0"/>
                <a:cs typeface="Times New Roman" panose="02020603050405020304" charset="0"/>
              </a:rPr>
              <a:t>Step 2:</a:t>
            </a:r>
            <a:r>
              <a:rPr lang="en-US" sz="2000" i="0" dirty="0">
                <a:solidFill>
                  <a:srgbClr val="111111"/>
                </a:solidFill>
                <a:effectLst/>
                <a:latin typeface="Times New Roman" panose="02020603050405020304" charset="0"/>
                <a:cs typeface="Times New Roman" panose="02020603050405020304" charset="0"/>
              </a:rPr>
              <a:t> Calculate the gradient i.e. change in SSE when the weights (a &amp; b) are changed by a very small value from their original randomly initialized value. This helps us move the values of a &amp; b in the direction in which SSE is minimized.</a:t>
            </a:r>
            <a:endParaRPr lang="en-US" sz="2000" i="0" dirty="0">
              <a:solidFill>
                <a:srgbClr val="111111"/>
              </a:solidFill>
              <a:effectLst/>
              <a:latin typeface="Times New Roman" panose="02020603050405020304" charset="0"/>
              <a:cs typeface="Times New Roman" panose="02020603050405020304" charset="0"/>
            </a:endParaRPr>
          </a:p>
          <a:p>
            <a:pPr algn="l"/>
            <a:endParaRPr lang="en-US" sz="2000" i="0" dirty="0">
              <a:solidFill>
                <a:srgbClr val="111111"/>
              </a:solidFill>
              <a:effectLst/>
              <a:latin typeface="Times New Roman" panose="02020603050405020304" charset="0"/>
              <a:cs typeface="Times New Roman" panose="02020603050405020304" charset="0"/>
            </a:endParaRPr>
          </a:p>
          <a:p>
            <a:pPr algn="l"/>
            <a:r>
              <a:rPr lang="en-US" sz="2000" i="0" u="sng" dirty="0">
                <a:solidFill>
                  <a:srgbClr val="111111"/>
                </a:solidFill>
                <a:effectLst/>
                <a:latin typeface="Times New Roman" panose="02020603050405020304" charset="0"/>
                <a:cs typeface="Times New Roman" panose="02020603050405020304" charset="0"/>
              </a:rPr>
              <a:t>Step 3:</a:t>
            </a:r>
            <a:r>
              <a:rPr lang="en-US" sz="2000" i="0" dirty="0">
                <a:solidFill>
                  <a:srgbClr val="111111"/>
                </a:solidFill>
                <a:effectLst/>
                <a:latin typeface="Times New Roman" panose="02020603050405020304" charset="0"/>
                <a:cs typeface="Times New Roman" panose="02020603050405020304" charset="0"/>
              </a:rPr>
              <a:t> Adjust the weights with the gradients to reach the optimal values where SSE is minimized</a:t>
            </a:r>
            <a:endParaRPr lang="en-US" sz="2000" i="0" dirty="0">
              <a:solidFill>
                <a:srgbClr val="111111"/>
              </a:solidFill>
              <a:effectLst/>
              <a:latin typeface="Times New Roman" panose="02020603050405020304" charset="0"/>
              <a:cs typeface="Times New Roman" panose="02020603050405020304" charset="0"/>
            </a:endParaRPr>
          </a:p>
          <a:p>
            <a:pPr algn="l"/>
            <a:endParaRPr lang="en-US" sz="2000" i="0" dirty="0">
              <a:solidFill>
                <a:srgbClr val="111111"/>
              </a:solidFill>
              <a:effectLst/>
              <a:latin typeface="Times New Roman" panose="02020603050405020304" charset="0"/>
              <a:cs typeface="Times New Roman" panose="02020603050405020304" charset="0"/>
            </a:endParaRPr>
          </a:p>
          <a:p>
            <a:pPr algn="l"/>
            <a:r>
              <a:rPr lang="en-US" sz="2000" i="0" u="sng" dirty="0">
                <a:solidFill>
                  <a:srgbClr val="111111"/>
                </a:solidFill>
                <a:effectLst/>
                <a:latin typeface="Times New Roman" panose="02020603050405020304" charset="0"/>
                <a:cs typeface="Times New Roman" panose="02020603050405020304" charset="0"/>
              </a:rPr>
              <a:t>Step 4:</a:t>
            </a:r>
            <a:r>
              <a:rPr lang="en-US" sz="2000" i="0" dirty="0">
                <a:solidFill>
                  <a:srgbClr val="111111"/>
                </a:solidFill>
                <a:effectLst/>
                <a:latin typeface="Times New Roman" panose="02020603050405020304" charset="0"/>
                <a:cs typeface="Times New Roman" panose="02020603050405020304" charset="0"/>
              </a:rPr>
              <a:t> Use the new weights for prediction and to calculate the new SSE.</a:t>
            </a:r>
            <a:endParaRPr lang="en-US" sz="2000" i="0" dirty="0">
              <a:solidFill>
                <a:srgbClr val="111111"/>
              </a:solidFill>
              <a:effectLst/>
              <a:latin typeface="Times New Roman" panose="02020603050405020304" charset="0"/>
              <a:cs typeface="Times New Roman" panose="02020603050405020304" charset="0"/>
            </a:endParaRPr>
          </a:p>
          <a:p>
            <a:pPr algn="l"/>
            <a:endParaRPr lang="en-US" sz="2000" i="0" dirty="0">
              <a:solidFill>
                <a:srgbClr val="111111"/>
              </a:solidFill>
              <a:effectLst/>
              <a:latin typeface="Times New Roman" panose="02020603050405020304" charset="0"/>
              <a:cs typeface="Times New Roman" panose="02020603050405020304" charset="0"/>
            </a:endParaRPr>
          </a:p>
          <a:p>
            <a:pPr algn="l"/>
            <a:r>
              <a:rPr lang="en-US" sz="2000" i="0" u="sng" dirty="0">
                <a:solidFill>
                  <a:srgbClr val="111111"/>
                </a:solidFill>
                <a:effectLst/>
                <a:latin typeface="Times New Roman" panose="02020603050405020304" charset="0"/>
                <a:cs typeface="Times New Roman" panose="02020603050405020304" charset="0"/>
              </a:rPr>
              <a:t>Step 5:</a:t>
            </a:r>
            <a:r>
              <a:rPr lang="en-US" sz="2000" i="0" dirty="0">
                <a:solidFill>
                  <a:srgbClr val="111111"/>
                </a:solidFill>
                <a:effectLst/>
                <a:latin typeface="Times New Roman" panose="02020603050405020304" charset="0"/>
                <a:cs typeface="Times New Roman" panose="02020603050405020304" charset="0"/>
              </a:rPr>
              <a:t> Repeat steps 2 and 3 till further adjustments to weights doesn’t significantly reduce the Error.</a:t>
            </a:r>
            <a:endParaRPr lang="en-US" sz="2000" i="0" dirty="0">
              <a:solidFill>
                <a:srgbClr val="111111"/>
              </a:solidFill>
              <a:effectLst/>
              <a:latin typeface="Times New Roman" panose="02020603050405020304" charset="0"/>
              <a:cs typeface="Times New Roman" panose="02020603050405020304" charset="0"/>
            </a:endParaRPr>
          </a:p>
          <a:p>
            <a:pPr marL="0" lvl="0" indent="0" algn="just" rtl="0">
              <a:lnSpc>
                <a:spcPct val="150000"/>
              </a:lnSpc>
              <a:spcBef>
                <a:spcPts val="1260"/>
              </a:spcBef>
              <a:spcAft>
                <a:spcPts val="0"/>
              </a:spcAft>
              <a:buNone/>
            </a:pPr>
            <a:endParaRPr lang="en-IN" sz="1900" dirty="0">
              <a:latin typeface="Times New Roman" panose="02020603050405020304" charset="0"/>
              <a:cs typeface="Times New Roman" panose="02020603050405020304" charset="0"/>
            </a:endParaRPr>
          </a:p>
        </p:txBody>
      </p:sp>
      <p:sp>
        <p:nvSpPr>
          <p:cNvPr id="15" name="TextBox 14"/>
          <p:cNvSpPr txBox="1"/>
          <p:nvPr/>
        </p:nvSpPr>
        <p:spPr>
          <a:xfrm>
            <a:off x="4441738" y="1114100"/>
            <a:ext cx="2908632" cy="461665"/>
          </a:xfrm>
          <a:prstGeom prst="rect">
            <a:avLst/>
          </a:prstGeom>
          <a:noFill/>
        </p:spPr>
        <p:txBody>
          <a:bodyPr wrap="square" rtlCol="0">
            <a:spAutoFit/>
          </a:bodyPr>
          <a:lstStyle/>
          <a:p>
            <a:r>
              <a:rPr lang="en-IN" sz="2400" dirty="0"/>
              <a:t>Gradient Descent</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29325" y="235204"/>
            <a:ext cx="5072403" cy="983258"/>
          </a:xfrm>
          <a:prstGeom prst="rect">
            <a:avLst/>
          </a:prstGeom>
          <a:noFill/>
          <a:ln>
            <a:solidFill>
              <a:schemeClr val="bg1"/>
            </a:solidFill>
          </a:ln>
        </p:spPr>
        <p:txBody>
          <a:bodyPr vert="horz" lIns="182880" tIns="182880" rIns="182880" bIns="182880" rtlCol="0" anchor="ctr">
            <a:noAutofit/>
          </a:bodyPr>
          <a:lstStyle/>
          <a:p>
            <a:pPr algn="ctr" defTabSz="914400">
              <a:lnSpc>
                <a:spcPct val="90000"/>
              </a:lnSpc>
              <a:spcBef>
                <a:spcPct val="0"/>
              </a:spcBef>
              <a:spcAft>
                <a:spcPts val="600"/>
              </a:spcAft>
            </a:pPr>
            <a:endParaRPr lang="en-US" b="0" i="0" cap="all" spc="200" dirty="0">
              <a:solidFill>
                <a:schemeClr val="bg1"/>
              </a:solidFill>
              <a:effectLst/>
              <a:latin typeface="+mj-lt"/>
              <a:ea typeface="+mj-ea"/>
              <a:cs typeface="+mj-cs"/>
            </a:endParaRPr>
          </a:p>
          <a:p>
            <a:pPr algn="ctr" defTabSz="914400">
              <a:lnSpc>
                <a:spcPct val="90000"/>
              </a:lnSpc>
              <a:spcBef>
                <a:spcPct val="0"/>
              </a:spcBef>
              <a:spcAft>
                <a:spcPts val="600"/>
              </a:spcAft>
            </a:pPr>
            <a:r>
              <a:rPr lang="en-US" b="0" i="0" cap="all" spc="200" dirty="0">
                <a:solidFill>
                  <a:schemeClr val="bg1"/>
                </a:solidFill>
                <a:effectLst/>
                <a:latin typeface="+mj-lt"/>
                <a:ea typeface="+mj-ea"/>
                <a:cs typeface="+mj-cs"/>
              </a:rPr>
              <a:t>Universal Sentence Encoder (</a:t>
            </a:r>
            <a:r>
              <a:rPr lang="en-US" cap="all" spc="200" dirty="0">
                <a:ln w="0"/>
                <a:solidFill>
                  <a:schemeClr val="bg1"/>
                </a:solidFill>
                <a:effectLst>
                  <a:outerShdw blurRad="38100" dist="25400" dir="5400000" algn="ctr" rotWithShape="0">
                    <a:srgbClr val="6E747A">
                      <a:alpha val="43000"/>
                    </a:srgbClr>
                  </a:outerShdw>
                </a:effectLst>
                <a:latin typeface="+mj-lt"/>
                <a:ea typeface="+mj-ea"/>
                <a:cs typeface="+mj-cs"/>
              </a:rPr>
              <a:t>USE)</a:t>
            </a:r>
            <a:endParaRPr lang="en-US" b="0" cap="all" spc="200" dirty="0">
              <a:ln w="0"/>
              <a:solidFill>
                <a:schemeClr val="bg1"/>
              </a:solidFill>
              <a:effectLst>
                <a:outerShdw blurRad="38100" dist="25400" dir="5400000" algn="ctr" rotWithShape="0">
                  <a:srgbClr val="6E747A">
                    <a:alpha val="43000"/>
                  </a:srgbClr>
                </a:outerShdw>
              </a:effectLst>
              <a:latin typeface="+mj-lt"/>
              <a:ea typeface="+mj-ea"/>
              <a:cs typeface="+mj-cs"/>
            </a:endParaRPr>
          </a:p>
          <a:p>
            <a:pPr algn="ctr" defTabSz="914400">
              <a:lnSpc>
                <a:spcPct val="90000"/>
              </a:lnSpc>
              <a:spcBef>
                <a:spcPct val="0"/>
              </a:spcBef>
              <a:spcAft>
                <a:spcPts val="600"/>
              </a:spcAft>
            </a:pPr>
            <a:endParaRPr lang="en-US" sz="1500" b="0" cap="all" spc="200" dirty="0">
              <a:ln w="0"/>
              <a:solidFill>
                <a:schemeClr val="bg1"/>
              </a:solidFill>
              <a:effectLst>
                <a:outerShdw blurRad="38100" dist="25400" dir="5400000" algn="ctr" rotWithShape="0">
                  <a:srgbClr val="6E747A">
                    <a:alpha val="43000"/>
                  </a:srgbClr>
                </a:outerShdw>
              </a:effectLst>
              <a:latin typeface="+mj-lt"/>
              <a:ea typeface="+mj-ea"/>
              <a:cs typeface="+mj-cs"/>
            </a:endParaRPr>
          </a:p>
        </p:txBody>
      </p:sp>
      <p:sp>
        <p:nvSpPr>
          <p:cNvPr id="3" name="Content Placeholder 2"/>
          <p:cNvSpPr>
            <a:spLocks noGrp="1"/>
          </p:cNvSpPr>
          <p:nvPr>
            <p:ph idx="1"/>
          </p:nvPr>
        </p:nvSpPr>
        <p:spPr>
          <a:xfrm>
            <a:off x="5508625" y="1374140"/>
            <a:ext cx="6422390" cy="5240020"/>
          </a:xfrm>
        </p:spPr>
        <p:txBody>
          <a:bodyPr vert="horz" lIns="91440" tIns="45720" rIns="91440" bIns="45720" rtlCol="0">
            <a:noAutofit/>
          </a:bodyPr>
          <a:lstStyle/>
          <a:p>
            <a:pPr algn="just">
              <a:lnSpc>
                <a:spcPct val="150000"/>
              </a:lnSpc>
            </a:pPr>
            <a:r>
              <a:rPr lang="en-US" sz="2000" b="0" i="0">
                <a:solidFill>
                  <a:srgbClr val="FFFFFF"/>
                </a:solidFill>
                <a:effectLst/>
                <a:latin typeface="Times New Roman" panose="02020603050405020304" charset="0"/>
                <a:cs typeface="Times New Roman" panose="02020603050405020304" charset="0"/>
              </a:rPr>
              <a:t>The Universal Sentence Encoder encodes text into high dimensional vectors that can be used for text classification, semantic similarity, clustering and other natural language tasks.</a:t>
            </a:r>
            <a:endParaRPr lang="en-US" sz="2000" b="0" i="0">
              <a:solidFill>
                <a:srgbClr val="FFFFFF"/>
              </a:solidFill>
              <a:effectLst/>
              <a:latin typeface="Times New Roman" panose="02020603050405020304" charset="0"/>
              <a:cs typeface="Times New Roman" panose="02020603050405020304" charset="0"/>
            </a:endParaRPr>
          </a:p>
          <a:p>
            <a:pPr algn="just">
              <a:lnSpc>
                <a:spcPct val="150000"/>
              </a:lnSpc>
            </a:pPr>
            <a:r>
              <a:rPr lang="en-US" sz="2000" b="0" i="0">
                <a:solidFill>
                  <a:srgbClr val="FFFFFF"/>
                </a:solidFill>
                <a:effectLst/>
                <a:latin typeface="Times New Roman" panose="02020603050405020304" charset="0"/>
                <a:cs typeface="Times New Roman" panose="02020603050405020304" charset="0"/>
              </a:rPr>
              <a:t>The model is trained and optimized for greater-than-word length text, such as sentences, phrases or short paragraphs. It is trained on a variety of data sources and a variety of tasks with the aim of dynamically accommodating a wide variety of natural language understanding tasks. The input is variable length English text, and the output is a 512-dimensional vector. </a:t>
            </a:r>
            <a:endParaRPr lang="en-US" sz="2000" b="0" i="0" dirty="0">
              <a:solidFill>
                <a:srgbClr val="FFFFFF"/>
              </a:solidFill>
              <a:effectLst/>
              <a:latin typeface="Times New Roman" panose="02020603050405020304" charset="0"/>
              <a:cs typeface="Times New Roman" panose="02020603050405020304" charset="0"/>
            </a:endParaRPr>
          </a:p>
        </p:txBody>
      </p:sp>
      <p:pic>
        <p:nvPicPr>
          <p:cNvPr id="11" name="Picture 10" descr="Diagram&#10;&#10;Description automatically generated"/>
          <p:cNvPicPr>
            <a:picLocks noChangeAspect="1"/>
          </p:cNvPicPr>
          <p:nvPr/>
        </p:nvPicPr>
        <p:blipFill>
          <a:blip r:embed="rId1"/>
          <a:stretch>
            <a:fillRect/>
          </a:stretch>
        </p:blipFill>
        <p:spPr>
          <a:xfrm>
            <a:off x="103532" y="1095012"/>
            <a:ext cx="5144108" cy="4667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58396" y="1824884"/>
            <a:ext cx="3698803" cy="1440394"/>
          </a:xfrm>
          <a:noFill/>
          <a:ln>
            <a:solidFill>
              <a:schemeClr val="tx1"/>
            </a:solidFill>
          </a:ln>
        </p:spPr>
        <p:txBody>
          <a:bodyPr>
            <a:normAutofit/>
          </a:bodyPr>
          <a:lstStyle/>
          <a:p>
            <a:r>
              <a:rPr lang="en-IN" sz="2400">
                <a:solidFill>
                  <a:schemeClr val="tx1"/>
                </a:solidFill>
              </a:rPr>
              <a:t>Implementation steps</a:t>
            </a:r>
            <a:endParaRPr lang="en-IN" sz="2400">
              <a:solidFill>
                <a:schemeClr val="tx1"/>
              </a:solidFill>
            </a:endParaRPr>
          </a:p>
        </p:txBody>
      </p:sp>
      <p:sp>
        <p:nvSpPr>
          <p:cNvPr id="3" name="Content Placeholder 2"/>
          <p:cNvSpPr>
            <a:spLocks noGrp="1"/>
          </p:cNvSpPr>
          <p:nvPr>
            <p:ph idx="1"/>
          </p:nvPr>
        </p:nvSpPr>
        <p:spPr>
          <a:xfrm>
            <a:off x="191770" y="1560195"/>
            <a:ext cx="5568950" cy="5080635"/>
          </a:xfrm>
        </p:spPr>
        <p:txBody>
          <a:bodyPr anchor="t">
            <a:normAutofit/>
          </a:bodyPr>
          <a:lstStyle/>
          <a:p>
            <a:pPr algn="just"/>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The dataset is a collection of posts from</a:t>
            </a:r>
            <a:r>
              <a:rPr lang="en-US" alt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 </a:t>
            </a:r>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a:t>
            </a:r>
            <a:r>
              <a:rPr lang="en-GB" sz="2000" dirty="0" err="1">
                <a:solidFill>
                  <a:schemeClr val="bg1"/>
                </a:solidFill>
                <a:effectLst/>
                <a:latin typeface="Times New Roman" panose="02020603050405020304" charset="0"/>
                <a:ea typeface="Batang" panose="02030600000101010101" pitchFamily="18" charset="-127"/>
                <a:cs typeface="Times New Roman" panose="02020603050405020304" charset="0"/>
              </a:rPr>
              <a:t>SuicideWatch</a:t>
            </a:r>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a:t>
            </a:r>
            <a:r>
              <a:rPr lang="en-US" sz="2000" dirty="0">
                <a:solidFill>
                  <a:schemeClr val="bg1"/>
                </a:solidFill>
                <a:effectLst/>
                <a:latin typeface="Times New Roman" panose="02020603050405020304" charset="0"/>
                <a:ea typeface="Batang" panose="02030600000101010101" pitchFamily="18" charset="-127"/>
                <a:cs typeface="Times New Roman" panose="02020603050405020304" charset="0"/>
              </a:rPr>
              <a:t>[2], </a:t>
            </a:r>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depression</a:t>
            </a:r>
            <a:r>
              <a:rPr lang="en-US" alt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[3]</a:t>
            </a:r>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 </a:t>
            </a:r>
            <a:r>
              <a:rPr lang="en-US" alt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and ‘teenagers[4]’ </a:t>
            </a:r>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subreddits of the Reddit platform. The data is collected</a:t>
            </a:r>
            <a:r>
              <a:rPr lang="en-US" alt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 </a:t>
            </a:r>
            <a:r>
              <a:rPr lang="en-GB" sz="2000" dirty="0">
                <a:solidFill>
                  <a:schemeClr val="bg1"/>
                </a:solidFill>
                <a:effectLst/>
                <a:latin typeface="Times New Roman" panose="02020603050405020304" charset="0"/>
                <a:ea typeface="Batang" panose="02030600000101010101" pitchFamily="18" charset="-127"/>
                <a:cs typeface="Times New Roman" panose="02020603050405020304" charset="0"/>
              </a:rPr>
              <a:t>using the Push-shift API.</a:t>
            </a:r>
            <a:r>
              <a:rPr lang="en-US" sz="2000" dirty="0">
                <a:effectLst/>
                <a:latin typeface="Times New Roman" panose="02020603050405020304" charset="0"/>
                <a:ea typeface="Batang" panose="02030600000101010101" pitchFamily="18" charset="-127"/>
                <a:cs typeface="Times New Roman" panose="02020603050405020304" charset="0"/>
              </a:rPr>
              <a:t> </a:t>
            </a:r>
            <a:r>
              <a:rPr lang="en-US" sz="2000" dirty="0">
                <a:solidFill>
                  <a:schemeClr val="bg1"/>
                </a:solidFill>
                <a:effectLst/>
                <a:latin typeface="Times New Roman" panose="02020603050405020304" charset="0"/>
                <a:ea typeface="Batang" panose="02030600000101010101" pitchFamily="18" charset="-127"/>
                <a:cs typeface="Times New Roman" panose="02020603050405020304" charset="0"/>
              </a:rPr>
              <a:t>Push-shift API[5] uses URLs to extract posts from a subreddit of Reddit along with title, body, creation time etc..</a:t>
            </a:r>
            <a:endParaRPr lang="en-GB" sz="2000" dirty="0">
              <a:solidFill>
                <a:schemeClr val="bg1"/>
              </a:solidFill>
              <a:latin typeface="Times New Roman" panose="02020603050405020304" charset="0"/>
              <a:ea typeface="Batang" panose="02030600000101010101" pitchFamily="18" charset="-127"/>
              <a:cs typeface="Times New Roman" panose="02020603050405020304" charset="0"/>
            </a:endParaRPr>
          </a:p>
          <a:p>
            <a:pPr marL="0" indent="0" algn="just">
              <a:buNone/>
            </a:pPr>
            <a:endParaRPr lang="en-US" sz="2000" dirty="0">
              <a:solidFill>
                <a:schemeClr val="bg1"/>
              </a:solidFill>
              <a:effectLst/>
              <a:latin typeface="Times New Roman" panose="02020603050405020304" charset="0"/>
              <a:ea typeface="Batang" panose="02030600000101010101" pitchFamily="18" charset="-127"/>
              <a:cs typeface="Times New Roman" panose="02020603050405020304" charset="0"/>
              <a:sym typeface="+mn-ea"/>
            </a:endParaRPr>
          </a:p>
          <a:p>
            <a:pPr algn="just"/>
            <a:r>
              <a:rPr lang="en-US" sz="2000" dirty="0" err="1">
                <a:solidFill>
                  <a:schemeClr val="bg1"/>
                </a:solidFill>
                <a:effectLst/>
                <a:latin typeface="Times New Roman" panose="02020603050405020304" charset="0"/>
                <a:ea typeface="Batang" panose="02030600000101010101" pitchFamily="18" charset="-127"/>
                <a:cs typeface="Times New Roman" panose="02020603050405020304" charset="0"/>
                <a:sym typeface="+mn-ea"/>
              </a:rPr>
              <a:t>XGBoost</a:t>
            </a:r>
            <a:r>
              <a:rPr lang="en-US" sz="2000" dirty="0">
                <a:solidFill>
                  <a:schemeClr val="bg1"/>
                </a:solidFill>
                <a:effectLst/>
                <a:latin typeface="Times New Roman" panose="02020603050405020304" charset="0"/>
                <a:ea typeface="Batang" panose="02030600000101010101" pitchFamily="18" charset="-127"/>
                <a:cs typeface="Times New Roman" panose="02020603050405020304" charset="0"/>
                <a:sym typeface="+mn-ea"/>
              </a:rPr>
              <a:t>, SGD</a:t>
            </a:r>
            <a:r>
              <a:rPr lang="en-US" sz="2000" dirty="0">
                <a:solidFill>
                  <a:schemeClr val="bg1"/>
                </a:solidFill>
                <a:latin typeface="Times New Roman" panose="02020603050405020304" charset="0"/>
                <a:ea typeface="Batang" panose="02030600000101010101" pitchFamily="18" charset="-127"/>
                <a:cs typeface="Times New Roman" panose="02020603050405020304" charset="0"/>
                <a:sym typeface="+mn-ea"/>
              </a:rPr>
              <a:t>,</a:t>
            </a:r>
            <a:r>
              <a:rPr lang="en-US" sz="2000" dirty="0">
                <a:solidFill>
                  <a:schemeClr val="bg1"/>
                </a:solidFill>
                <a:effectLst/>
                <a:latin typeface="Times New Roman" panose="02020603050405020304" charset="0"/>
                <a:ea typeface="Batang" panose="02030600000101010101" pitchFamily="18" charset="-127"/>
                <a:cs typeface="Times New Roman" panose="02020603050405020304" charset="0"/>
                <a:sym typeface="+mn-ea"/>
              </a:rPr>
              <a:t> and USE are trained and evaluated to identify the best performing model.</a:t>
            </a:r>
            <a:endParaRPr lang="en-IN" dirty="0">
              <a:latin typeface="Times New Roman" panose="02020603050405020304" charset="0"/>
              <a:cs typeface="Times New Roman" panose="02020603050405020304" charset="0"/>
            </a:endParaRPr>
          </a:p>
          <a:p>
            <a:pPr algn="just"/>
            <a:endParaRPr lang="en-IN" dirty="0">
              <a:solidFill>
                <a:schemeClr val="bg1"/>
              </a:solidFill>
              <a:latin typeface="Times New Roman" panose="02020603050405020304" charset="0"/>
              <a:cs typeface="Times New Roman" panose="02020603050405020304" charset="0"/>
            </a:endParaRPr>
          </a:p>
        </p:txBody>
      </p:sp>
      <p:pic>
        <p:nvPicPr>
          <p:cNvPr id="9" name="Picture 8"/>
          <p:cNvPicPr/>
          <p:nvPr/>
        </p:nvPicPr>
        <p:blipFill>
          <a:blip r:embed="rId1"/>
          <a:stretch>
            <a:fillRect/>
          </a:stretch>
        </p:blipFill>
        <p:spPr>
          <a:xfrm>
            <a:off x="6070600" y="248285"/>
            <a:ext cx="6121400" cy="6171565"/>
          </a:xfrm>
          <a:prstGeom prst="rect">
            <a:avLst/>
          </a:prstGeom>
          <a:noFill/>
          <a:ln>
            <a:noFill/>
          </a:ln>
        </p:spPr>
      </p:pic>
      <p:sp>
        <p:nvSpPr>
          <p:cNvPr id="4" name="Text Box 3"/>
          <p:cNvSpPr txBox="1"/>
          <p:nvPr/>
        </p:nvSpPr>
        <p:spPr>
          <a:xfrm>
            <a:off x="531495" y="248285"/>
            <a:ext cx="4702810" cy="1075055"/>
          </a:xfrm>
          <a:prstGeom prst="rect">
            <a:avLst/>
          </a:prstGeom>
          <a:noFill/>
        </p:spPr>
        <p:txBody>
          <a:bodyPr wrap="square" rtlCol="0" anchor="t">
            <a:spAutoFit/>
          </a:bodyPr>
          <a:lstStyle/>
          <a:p>
            <a:pPr algn="ctr" defTabSz="914400">
              <a:lnSpc>
                <a:spcPct val="90000"/>
              </a:lnSpc>
              <a:spcBef>
                <a:spcPct val="0"/>
              </a:spcBef>
              <a:spcAft>
                <a:spcPts val="600"/>
              </a:spcAft>
            </a:pPr>
            <a:endParaRPr lang="en-US" b="0" i="0" cap="all" spc="200">
              <a:solidFill>
                <a:schemeClr val="accent4"/>
              </a:solidFill>
              <a:effectLst/>
              <a:latin typeface="+mj-lt"/>
              <a:ea typeface="+mj-ea"/>
              <a:cs typeface="+mj-cs"/>
            </a:endParaRPr>
          </a:p>
          <a:p>
            <a:pPr algn="ctr" defTabSz="914400">
              <a:lnSpc>
                <a:spcPct val="90000"/>
              </a:lnSpc>
              <a:spcBef>
                <a:spcPct val="0"/>
              </a:spcBef>
              <a:spcAft>
                <a:spcPts val="600"/>
              </a:spcAft>
            </a:pPr>
            <a:r>
              <a:rPr lang="en-US" sz="2400" cap="all" spc="200">
                <a:ln w="22225">
                  <a:solidFill>
                    <a:schemeClr val="accent2"/>
                  </a:solidFill>
                  <a:prstDash val="solid"/>
                </a:ln>
                <a:solidFill>
                  <a:schemeClr val="accent2">
                    <a:lumMod val="40000"/>
                    <a:lumOff val="60000"/>
                  </a:schemeClr>
                </a:solidFill>
                <a:effectLst/>
                <a:latin typeface="Times New Roman" panose="02020603050405020304" charset="0"/>
                <a:ea typeface="+mj-ea"/>
                <a:cs typeface="Times New Roman" panose="02020603050405020304" charset="0"/>
                <a:sym typeface="+mn-ea"/>
              </a:rPr>
              <a:t>IMPLEMENTATION STEPS</a:t>
            </a:r>
            <a:endParaRPr lang="en-US" b="0" cap="all" spc="200">
              <a:solidFill>
                <a:schemeClr val="accent4"/>
              </a:solidFill>
              <a:effectLst>
                <a:outerShdw blurRad="38100" dist="25400" dir="5400000" algn="ctr" rotWithShape="0">
                  <a:srgbClr val="6E747A">
                    <a:alpha val="43000"/>
                  </a:srgbClr>
                </a:outerShdw>
              </a:effectLst>
              <a:latin typeface="+mj-lt"/>
              <a:ea typeface="+mj-ea"/>
              <a:cs typeface="+mj-cs"/>
            </a:endParaRPr>
          </a:p>
          <a:p>
            <a:pPr algn="ctr" defTabSz="914400">
              <a:lnSpc>
                <a:spcPct val="90000"/>
              </a:lnSpc>
              <a:spcBef>
                <a:spcPct val="0"/>
              </a:spcBef>
              <a:spcAft>
                <a:spcPts val="600"/>
              </a:spcAft>
            </a:pPr>
            <a:endParaRPr lang="en-US" b="0" cap="all" spc="200">
              <a:solidFill>
                <a:schemeClr val="accent4"/>
              </a:solidFill>
              <a:effectLst>
                <a:outerShdw blurRad="38100" dist="25400" dir="5400000" algn="ctr" rotWithShape="0">
                  <a:srgbClr val="6E747A">
                    <a:alpha val="43000"/>
                  </a:srgbClr>
                </a:outerShdw>
              </a:effectLst>
              <a:latin typeface="+mj-lt"/>
              <a:ea typeface="+mj-ea"/>
              <a:cs typeface="+mj-cs"/>
            </a:endParaRP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60861" y="940329"/>
            <a:ext cx="3698803" cy="1440394"/>
          </a:xfrm>
          <a:noFill/>
          <a:ln>
            <a:solidFill>
              <a:schemeClr val="tx1"/>
            </a:solidFill>
          </a:ln>
        </p:spPr>
        <p:txBody>
          <a:bodyPr>
            <a:normAutofit/>
          </a:bodyPr>
          <a:lstStyle/>
          <a:p>
            <a:r>
              <a:rPr lang="en-IN" sz="2400">
                <a:solidFill>
                  <a:schemeClr val="tx1"/>
                </a:solidFill>
              </a:rPr>
              <a:t>Implementation steps</a:t>
            </a:r>
            <a:endParaRPr lang="en-IN" sz="2400">
              <a:solidFill>
                <a:schemeClr val="tx1"/>
              </a:solidFill>
            </a:endParaRPr>
          </a:p>
        </p:txBody>
      </p:sp>
      <p:sp>
        <p:nvSpPr>
          <p:cNvPr id="3" name="Content Placeholder 2"/>
          <p:cNvSpPr>
            <a:spLocks noGrp="1"/>
          </p:cNvSpPr>
          <p:nvPr>
            <p:ph idx="1"/>
          </p:nvPr>
        </p:nvSpPr>
        <p:spPr>
          <a:xfrm>
            <a:off x="360680" y="1151890"/>
            <a:ext cx="5720080" cy="5175250"/>
          </a:xfrm>
        </p:spPr>
        <p:txBody>
          <a:bodyPr anchor="t">
            <a:noAutofit/>
          </a:bodyPr>
          <a:lstStyle/>
          <a:p>
            <a:pPr algn="just"/>
            <a:r>
              <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rPr>
              <a:t>Tweets can be extracted in real-time using the </a:t>
            </a:r>
            <a:r>
              <a:rPr lang="en-US" sz="2400" dirty="0" err="1">
                <a:solidFill>
                  <a:schemeClr val="bg1"/>
                </a:solidFill>
                <a:latin typeface="Times New Roman" panose="02020603050405020304" charset="0"/>
                <a:ea typeface="Batang" panose="02030600000101010101" pitchFamily="18" charset="-127"/>
                <a:cs typeface="Times New Roman" panose="02020603050405020304" charset="0"/>
              </a:rPr>
              <a:t>T</a:t>
            </a:r>
            <a:r>
              <a:rPr lang="en-US" sz="2400" dirty="0" err="1">
                <a:solidFill>
                  <a:schemeClr val="bg1"/>
                </a:solidFill>
                <a:effectLst/>
                <a:latin typeface="Times New Roman" panose="02020603050405020304" charset="0"/>
                <a:ea typeface="Batang" panose="02030600000101010101" pitchFamily="18" charset="-127"/>
                <a:cs typeface="Times New Roman" panose="02020603050405020304" charset="0"/>
              </a:rPr>
              <a:t>weepy</a:t>
            </a:r>
            <a:r>
              <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rPr>
              <a:t> API[6]. </a:t>
            </a:r>
            <a:r>
              <a:rPr lang="en-US" sz="2400" dirty="0" err="1">
                <a:solidFill>
                  <a:schemeClr val="bg1"/>
                </a:solidFill>
                <a:effectLst/>
                <a:latin typeface="Times New Roman" panose="02020603050405020304" charset="0"/>
                <a:ea typeface="Batang" panose="02030600000101010101" pitchFamily="18" charset="-127"/>
                <a:cs typeface="Times New Roman" panose="02020603050405020304" charset="0"/>
              </a:rPr>
              <a:t>Tweepy</a:t>
            </a:r>
            <a:r>
              <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rPr>
              <a:t> is an official twitter API available for python to extract tweets based on key-words. </a:t>
            </a:r>
            <a:endPar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endParaRPr>
          </a:p>
          <a:p>
            <a:pPr algn="just"/>
            <a:r>
              <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rPr>
              <a:t>The model weights can be saved as a </a:t>
            </a:r>
            <a:r>
              <a:rPr lang="en-US" sz="2400" dirty="0" err="1">
                <a:solidFill>
                  <a:schemeClr val="bg1"/>
                </a:solidFill>
                <a:effectLst/>
                <a:latin typeface="Times New Roman" panose="02020603050405020304" charset="0"/>
                <a:ea typeface="Batang" panose="02030600000101010101" pitchFamily="18" charset="-127"/>
                <a:cs typeface="Times New Roman" panose="02020603050405020304" charset="0"/>
              </a:rPr>
              <a:t>joblib</a:t>
            </a:r>
            <a:r>
              <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rPr>
              <a:t> file and can be used in deployment for prediction without having to train again.</a:t>
            </a:r>
            <a:endPar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endParaRPr>
          </a:p>
          <a:p>
            <a:pPr algn="just"/>
            <a:r>
              <a:rPr lang="en-US" sz="2400" dirty="0">
                <a:solidFill>
                  <a:schemeClr val="bg1"/>
                </a:solidFill>
                <a:effectLst/>
                <a:latin typeface="Times New Roman" panose="02020603050405020304" charset="0"/>
                <a:ea typeface="Batang" panose="02030600000101010101" pitchFamily="18" charset="-127"/>
                <a:cs typeface="Times New Roman" panose="02020603050405020304" charset="0"/>
              </a:rPr>
              <a:t> Flask was used to deploy the model on to the local host. We can either extract real-time tweets from twitter and classify them based on key-words or provide a single paragraph or sentence as an input and predict whether it is associated with suicide or depression. </a:t>
            </a:r>
            <a:endParaRPr lang="en-IN" sz="2400" dirty="0">
              <a:solidFill>
                <a:schemeClr val="bg1"/>
              </a:solidFill>
              <a:effectLst/>
              <a:latin typeface="Times New Roman" panose="02020603050405020304" charset="0"/>
              <a:ea typeface="Batang" panose="02030600000101010101" pitchFamily="18" charset="-127"/>
              <a:cs typeface="Times New Roman" panose="02020603050405020304" charset="0"/>
            </a:endParaRPr>
          </a:p>
          <a:p>
            <a:pPr algn="just"/>
            <a:endParaRPr lang="en-IN" sz="2400" dirty="0">
              <a:solidFill>
                <a:schemeClr val="bg1"/>
              </a:solidFill>
              <a:effectLst/>
              <a:latin typeface="Times New Roman" panose="02020603050405020304" charset="0"/>
              <a:ea typeface="Batang" panose="02030600000101010101" pitchFamily="18" charset="-127"/>
              <a:cs typeface="Times New Roman" panose="02020603050405020304" charset="0"/>
            </a:endParaRPr>
          </a:p>
        </p:txBody>
      </p:sp>
      <p:pic>
        <p:nvPicPr>
          <p:cNvPr id="6" name="Picture 5"/>
          <p:cNvPicPr/>
          <p:nvPr/>
        </p:nvPicPr>
        <p:blipFill>
          <a:blip r:embed="rId1"/>
          <a:stretch>
            <a:fillRect/>
          </a:stretch>
        </p:blipFill>
        <p:spPr>
          <a:xfrm>
            <a:off x="6514465" y="1043940"/>
            <a:ext cx="5574665" cy="5282565"/>
          </a:xfrm>
          <a:prstGeom prst="rect">
            <a:avLst/>
          </a:prstGeom>
          <a:noFill/>
          <a:ln>
            <a:noFill/>
          </a:ln>
        </p:spPr>
      </p:pic>
      <p:sp>
        <p:nvSpPr>
          <p:cNvPr id="4" name="Text Box 3"/>
          <p:cNvSpPr txBox="1"/>
          <p:nvPr/>
        </p:nvSpPr>
        <p:spPr>
          <a:xfrm>
            <a:off x="1445260" y="160655"/>
            <a:ext cx="4446905" cy="991235"/>
          </a:xfrm>
          <a:prstGeom prst="rect">
            <a:avLst/>
          </a:prstGeom>
          <a:noFill/>
        </p:spPr>
        <p:txBody>
          <a:bodyPr wrap="square" rtlCol="0" anchor="t">
            <a:spAutoFit/>
          </a:bodyPr>
          <a:lstStyle/>
          <a:p>
            <a:pPr algn="ctr" defTabSz="914400">
              <a:lnSpc>
                <a:spcPct val="90000"/>
              </a:lnSpc>
              <a:spcBef>
                <a:spcPct val="0"/>
              </a:spcBef>
              <a:spcAft>
                <a:spcPts val="600"/>
              </a:spcAft>
            </a:pPr>
            <a:endParaRPr lang="en-US" b="0" i="0" cap="all" spc="200" dirty="0">
              <a:solidFill>
                <a:schemeClr val="accent4"/>
              </a:solidFill>
              <a:effectLst/>
              <a:latin typeface="+mj-lt"/>
              <a:ea typeface="+mj-ea"/>
              <a:cs typeface="+mj-cs"/>
            </a:endParaRPr>
          </a:p>
          <a:p>
            <a:pPr algn="ctr" defTabSz="914400">
              <a:lnSpc>
                <a:spcPct val="90000"/>
              </a:lnSpc>
              <a:spcBef>
                <a:spcPct val="0"/>
              </a:spcBef>
              <a:spcAft>
                <a:spcPts val="600"/>
              </a:spcAft>
            </a:pPr>
            <a:r>
              <a:rPr lang="en-US" cap="all" spc="200" dirty="0">
                <a:ln w="22225">
                  <a:solidFill>
                    <a:schemeClr val="accent2"/>
                  </a:solidFill>
                  <a:prstDash val="solid"/>
                </a:ln>
                <a:solidFill>
                  <a:schemeClr val="accent2">
                    <a:lumMod val="40000"/>
                    <a:lumOff val="60000"/>
                  </a:schemeClr>
                </a:solidFill>
                <a:effectLst/>
                <a:latin typeface="Times New Roman" panose="02020603050405020304" charset="0"/>
                <a:ea typeface="+mj-ea"/>
                <a:cs typeface="Times New Roman" panose="02020603050405020304" charset="0"/>
                <a:sym typeface="+mn-ea"/>
              </a:rPr>
              <a:t>IMPLEMENTATION STEPS</a:t>
            </a:r>
            <a:endParaRPr lang="en-US" b="0" cap="all" spc="200" dirty="0">
              <a:solidFill>
                <a:schemeClr val="accent4"/>
              </a:solidFill>
              <a:effectLst>
                <a:outerShdw blurRad="38100" dist="25400" dir="5400000" algn="ctr" rotWithShape="0">
                  <a:srgbClr val="6E747A">
                    <a:alpha val="43000"/>
                  </a:srgbClr>
                </a:outerShdw>
              </a:effectLst>
              <a:latin typeface="+mj-lt"/>
              <a:ea typeface="+mj-ea"/>
              <a:cs typeface="+mj-cs"/>
            </a:endParaRPr>
          </a:p>
          <a:p>
            <a:pPr algn="ctr" defTabSz="914400">
              <a:lnSpc>
                <a:spcPct val="90000"/>
              </a:lnSpc>
              <a:spcBef>
                <a:spcPct val="0"/>
              </a:spcBef>
              <a:spcAft>
                <a:spcPts val="600"/>
              </a:spcAft>
            </a:pP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838200" y="184806"/>
            <a:ext cx="10720526" cy="1244500"/>
          </a:xfrm>
        </p:spPr>
        <p:txBody>
          <a:bodyPr anchor="ctr">
            <a:noAutofit/>
          </a:bodyPr>
          <a:lstStyle/>
          <a:p>
            <a:r>
              <a:rPr lang="en-US" sz="3200" dirty="0"/>
              <a:t>I</a:t>
            </a:r>
            <a:r>
              <a:rPr lang="en-IN" sz="3200" dirty="0"/>
              <a:t>implementation in Apache spark using 5 nodes</a:t>
            </a:r>
            <a:endParaRPr lang="en-IN" sz="3200" dirty="0"/>
          </a:p>
        </p:txBody>
      </p:sp>
      <p:pic>
        <p:nvPicPr>
          <p:cNvPr id="3" name="Picture 2" descr="Graphical user interface&#10;&#10;Description automatically generated with low confidence"/>
          <p:cNvPicPr>
            <a:picLocks noChangeAspect="1"/>
          </p:cNvPicPr>
          <p:nvPr/>
        </p:nvPicPr>
        <p:blipFill>
          <a:blip r:embed="rId1"/>
          <a:stretch>
            <a:fillRect/>
          </a:stretch>
        </p:blipFill>
        <p:spPr>
          <a:xfrm>
            <a:off x="170464" y="1811641"/>
            <a:ext cx="11936544" cy="43866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4294967295"/>
          </p:nvPr>
        </p:nvSpPr>
        <p:spPr>
          <a:xfrm>
            <a:off x="4419546" y="3958757"/>
            <a:ext cx="2897188" cy="441868"/>
          </a:xfrm>
        </p:spPr>
        <p:txBody>
          <a:bodyPr vert="horz" lIns="91440" tIns="45720" rIns="91440" bIns="45720" rtlCol="0">
            <a:normAutofit/>
          </a:bodyPr>
          <a:lstStyle/>
          <a:p>
            <a:pPr marL="0" indent="0" algn="ctr">
              <a:buNone/>
            </a:pPr>
            <a:r>
              <a:rPr lang="en-US" sz="2000" b="1" kern="1200" dirty="0" err="1">
                <a:solidFill>
                  <a:schemeClr val="tx1"/>
                </a:solidFill>
                <a:latin typeface="Times New Roman" panose="02020603050405020304" charset="0"/>
                <a:ea typeface="+mn-ea"/>
                <a:cs typeface="Times New Roman" panose="02020603050405020304" charset="0"/>
                <a:sym typeface="+mn-ea"/>
              </a:rPr>
              <a:t>XGBoost</a:t>
            </a:r>
            <a:r>
              <a:rPr lang="en-US" sz="2000" b="1" kern="1200" dirty="0">
                <a:solidFill>
                  <a:schemeClr val="tx1"/>
                </a:solidFill>
                <a:latin typeface="Times New Roman" panose="02020603050405020304" charset="0"/>
                <a:ea typeface="+mn-ea"/>
                <a:cs typeface="Times New Roman" panose="02020603050405020304" charset="0"/>
                <a:sym typeface="+mn-ea"/>
              </a:rPr>
              <a:t> </a:t>
            </a:r>
            <a:r>
              <a:rPr lang="en-US" sz="2000" b="1" kern="1200" dirty="0">
                <a:solidFill>
                  <a:schemeClr val="tx1"/>
                </a:solidFill>
                <a:effectLst/>
                <a:latin typeface="Times New Roman" panose="02020603050405020304" charset="0"/>
                <a:ea typeface="+mn-ea"/>
                <a:cs typeface="Times New Roman" panose="02020603050405020304" charset="0"/>
                <a:sym typeface="+mn-ea"/>
              </a:rPr>
              <a:t>Performance</a:t>
            </a:r>
            <a:endParaRPr lang="en-US" sz="2000" kern="1200" dirty="0">
              <a:solidFill>
                <a:schemeClr val="tx1"/>
              </a:solidFill>
              <a:latin typeface="Times New Roman" panose="02020603050405020304" charset="0"/>
              <a:ea typeface="+mn-ea"/>
              <a:cs typeface="Times New Roman" panose="02020603050405020304" charset="0"/>
            </a:endParaRPr>
          </a:p>
        </p:txBody>
      </p:sp>
      <p:pic>
        <p:nvPicPr>
          <p:cNvPr id="5" name="Content Placeholder 4"/>
          <p:cNvPicPr>
            <a:picLocks noGrp="1" noChangeAspect="1"/>
          </p:cNvPicPr>
          <p:nvPr>
            <p:ph sz="half" idx="4294967295"/>
          </p:nvPr>
        </p:nvPicPr>
        <p:blipFill>
          <a:blip r:embed="rId1"/>
          <a:stretch>
            <a:fillRect/>
          </a:stretch>
        </p:blipFill>
        <p:spPr>
          <a:xfrm>
            <a:off x="7234642" y="2143370"/>
            <a:ext cx="4748020" cy="2257255"/>
          </a:xfrm>
          <a:prstGeom prst="rect">
            <a:avLst/>
          </a:prstGeom>
        </p:spPr>
      </p:pic>
      <p:sp>
        <p:nvSpPr>
          <p:cNvPr id="14" name="TextBox 13"/>
          <p:cNvSpPr txBox="1"/>
          <p:nvPr/>
        </p:nvSpPr>
        <p:spPr>
          <a:xfrm>
            <a:off x="119769" y="1943315"/>
            <a:ext cx="5748371" cy="400110"/>
          </a:xfrm>
          <a:prstGeom prst="rect">
            <a:avLst/>
          </a:prstGeom>
          <a:noFill/>
        </p:spPr>
        <p:txBody>
          <a:bodyPr wrap="square">
            <a:spAutoFit/>
          </a:bodyPr>
          <a:lstStyle/>
          <a:p>
            <a:pPr marL="0" indent="0" algn="ctr">
              <a:buNone/>
            </a:pPr>
            <a:r>
              <a:rPr lang="en-US" sz="2000" b="1" kern="1200" dirty="0" err="1">
                <a:solidFill>
                  <a:schemeClr val="tx1"/>
                </a:solidFill>
                <a:latin typeface="Times New Roman" panose="02020603050405020304" charset="0"/>
                <a:ea typeface="+mn-ea"/>
                <a:cs typeface="Times New Roman" panose="02020603050405020304" charset="0"/>
                <a:sym typeface="+mn-ea"/>
              </a:rPr>
              <a:t>XGBoost</a:t>
            </a:r>
            <a:r>
              <a:rPr lang="en-US" sz="2000" b="1" kern="1200" dirty="0">
                <a:solidFill>
                  <a:schemeClr val="tx1"/>
                </a:solidFill>
                <a:latin typeface="Times New Roman" panose="02020603050405020304" charset="0"/>
                <a:ea typeface="+mn-ea"/>
                <a:cs typeface="Times New Roman" panose="02020603050405020304" charset="0"/>
                <a:sym typeface="+mn-ea"/>
              </a:rPr>
              <a:t> </a:t>
            </a:r>
            <a:r>
              <a:rPr lang="en-US" sz="2000" b="1" kern="1200" dirty="0">
                <a:solidFill>
                  <a:schemeClr val="tx1"/>
                </a:solidFill>
                <a:effectLst/>
                <a:latin typeface="Times New Roman" panose="02020603050405020304" charset="0"/>
                <a:ea typeface="+mn-ea"/>
                <a:cs typeface="Times New Roman" panose="02020603050405020304" charset="0"/>
                <a:sym typeface="+mn-ea"/>
              </a:rPr>
              <a:t>Performance in </a:t>
            </a:r>
            <a:r>
              <a:rPr lang="en-US" sz="2000" b="1" kern="1200" dirty="0" err="1">
                <a:solidFill>
                  <a:schemeClr val="tx1"/>
                </a:solidFill>
                <a:effectLst/>
                <a:latin typeface="Times New Roman" panose="02020603050405020304" charset="0"/>
                <a:ea typeface="+mn-ea"/>
                <a:cs typeface="Times New Roman" panose="02020603050405020304" charset="0"/>
                <a:sym typeface="+mn-ea"/>
              </a:rPr>
              <a:t>Multinode</a:t>
            </a:r>
            <a:r>
              <a:rPr lang="en-US" sz="2000" b="1" kern="1200" dirty="0">
                <a:solidFill>
                  <a:schemeClr val="tx1"/>
                </a:solidFill>
                <a:effectLst/>
                <a:latin typeface="Times New Roman" panose="02020603050405020304" charset="0"/>
                <a:ea typeface="+mn-ea"/>
                <a:cs typeface="Times New Roman" panose="02020603050405020304" charset="0"/>
                <a:sym typeface="+mn-ea"/>
              </a:rPr>
              <a:t> using Spark </a:t>
            </a:r>
            <a:endParaRPr lang="en-US" sz="2000" kern="1200" dirty="0">
              <a:solidFill>
                <a:schemeClr val="tx1"/>
              </a:solidFill>
              <a:latin typeface="Times New Roman" panose="02020603050405020304" charset="0"/>
              <a:ea typeface="+mn-ea"/>
              <a:cs typeface="Times New Roman" panose="02020603050405020304" charset="0"/>
            </a:endParaRPr>
          </a:p>
        </p:txBody>
      </p:sp>
      <p:sp>
        <p:nvSpPr>
          <p:cNvPr id="8" name="Title 1"/>
          <p:cNvSpPr>
            <a:spLocks noGrp="1"/>
          </p:cNvSpPr>
          <p:nvPr>
            <p:ph type="title"/>
          </p:nvPr>
        </p:nvSpPr>
        <p:spPr>
          <a:xfrm>
            <a:off x="1464815" y="4474346"/>
            <a:ext cx="8939814" cy="914400"/>
          </a:xfrm>
        </p:spPr>
        <p:txBody>
          <a:bodyPr vert="horz" lIns="274320" tIns="182880" rIns="274320" bIns="182880" rtlCol="0" anchor="ctr" anchorCtr="1">
            <a:normAutofit/>
          </a:bodyPr>
          <a:lstStyle/>
          <a:p>
            <a:r>
              <a:rPr lang="en-US" sz="3200" dirty="0"/>
              <a:t>Results obtained</a:t>
            </a:r>
            <a:endParaRPr lang="en-US" sz="3200" dirty="0"/>
          </a:p>
        </p:txBody>
      </p:sp>
      <p:pic>
        <p:nvPicPr>
          <p:cNvPr id="3" name="Picture 2" descr="Text&#10;&#10;Description automatically generated"/>
          <p:cNvPicPr>
            <a:picLocks noChangeAspect="1"/>
          </p:cNvPicPr>
          <p:nvPr/>
        </p:nvPicPr>
        <p:blipFill>
          <a:blip r:embed="rId2"/>
          <a:stretch>
            <a:fillRect/>
          </a:stretch>
        </p:blipFill>
        <p:spPr>
          <a:xfrm>
            <a:off x="119769" y="147744"/>
            <a:ext cx="9810750" cy="1647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14" y="2458066"/>
            <a:ext cx="4151671" cy="1622321"/>
          </a:xfrm>
          <a:noFill/>
          <a:ln>
            <a:solidFill>
              <a:schemeClr val="bg1"/>
            </a:solidFill>
          </a:ln>
        </p:spPr>
        <p:txBody>
          <a:bodyPr vert="horz" lIns="91440" tIns="45720" rIns="91440" bIns="45720" rtlCol="0" anchor="ctr">
            <a:normAutofit/>
          </a:bodyPr>
          <a:lstStyle/>
          <a:p>
            <a:pPr algn="l"/>
            <a:r>
              <a:rPr lang="en-US" sz="2800" kern="1200" dirty="0">
                <a:solidFill>
                  <a:schemeClr val="bg1"/>
                </a:solidFill>
                <a:latin typeface="+mj-lt"/>
                <a:ea typeface="+mj-ea"/>
                <a:cs typeface="+mj-cs"/>
              </a:rPr>
              <a:t>results of</a:t>
            </a:r>
            <a:br>
              <a:rPr lang="en-US" sz="2800" kern="1200" dirty="0">
                <a:solidFill>
                  <a:schemeClr val="bg1"/>
                </a:solidFill>
                <a:latin typeface="+mj-lt"/>
                <a:ea typeface="+mj-ea"/>
                <a:cs typeface="+mj-cs"/>
              </a:rPr>
            </a:br>
            <a:r>
              <a:rPr lang="en-US" sz="2800" kern="1200" dirty="0">
                <a:solidFill>
                  <a:schemeClr val="bg1"/>
                </a:solidFill>
                <a:latin typeface="+mj-lt"/>
                <a:ea typeface="+mj-ea"/>
                <a:cs typeface="+mj-cs"/>
              </a:rPr>
              <a:t>various algorithms</a:t>
            </a:r>
            <a:endParaRPr lang="en-US" sz="2800" kern="1200" dirty="0">
              <a:solidFill>
                <a:schemeClr val="bg1"/>
              </a:solidFill>
              <a:latin typeface="+mj-lt"/>
              <a:ea typeface="+mj-ea"/>
              <a:cs typeface="+mj-cs"/>
            </a:endParaRPr>
          </a:p>
        </p:txBody>
      </p:sp>
      <p:sp>
        <p:nvSpPr>
          <p:cNvPr id="12" name="Rectangle 11"/>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p:cNvPicPr>
            <a:picLocks noChangeAspect="1"/>
          </p:cNvPicPr>
          <p:nvPr/>
        </p:nvPicPr>
        <p:blipFill>
          <a:blip r:embed="rId1"/>
          <a:stretch>
            <a:fillRect/>
          </a:stretch>
        </p:blipFill>
        <p:spPr>
          <a:xfrm>
            <a:off x="5405862" y="855736"/>
            <a:ext cx="6019331" cy="5146528"/>
          </a:xfrm>
          <a:prstGeom prst="rect">
            <a:avLst/>
          </a:prstGeom>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464815" y="4474346"/>
            <a:ext cx="8939814" cy="914400"/>
          </a:xfrm>
        </p:spPr>
        <p:txBody>
          <a:bodyPr vert="horz" lIns="274320" tIns="182880" rIns="274320" bIns="182880" rtlCol="0" anchor="ctr" anchorCtr="1">
            <a:normAutofit/>
          </a:bodyPr>
          <a:lstStyle/>
          <a:p>
            <a:r>
              <a:rPr lang="en-US" sz="3200" dirty="0"/>
              <a:t>Results obtained</a:t>
            </a:r>
            <a:endParaRPr lang="en-US" sz="32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01511" y="183098"/>
            <a:ext cx="3480377" cy="15780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28798" y="1939491"/>
            <a:ext cx="6717306" cy="10243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2867" y="2963879"/>
            <a:ext cx="3922796" cy="1358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464815" y="4474346"/>
            <a:ext cx="8939814" cy="914400"/>
          </a:xfrm>
        </p:spPr>
        <p:txBody>
          <a:bodyPr vert="horz" lIns="274320" tIns="182880" rIns="274320" bIns="182880" rtlCol="0" anchor="ctr" anchorCtr="1">
            <a:normAutofit/>
          </a:bodyPr>
          <a:lstStyle/>
          <a:p>
            <a:r>
              <a:rPr lang="en-US" sz="3200" dirty="0"/>
              <a:t>Results obtained</a:t>
            </a:r>
            <a:endParaRPr lang="en-US" sz="3200" dirty="0"/>
          </a:p>
        </p:txBody>
      </p:sp>
      <p:pic>
        <p:nvPicPr>
          <p:cNvPr id="9" name="Picture 4" descr="Graphical user interface, text, application&#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94905" y="257218"/>
            <a:ext cx="6196159" cy="11153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Graphical user interface, text, application, email&#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3745" y="2171510"/>
            <a:ext cx="3924585" cy="15698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Text&#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91064" y="213569"/>
            <a:ext cx="5625350" cy="4102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667" y="2589383"/>
            <a:ext cx="11129546" cy="2218055"/>
          </a:xfrm>
        </p:spPr>
        <p:txBody>
          <a:bodyPr anchor="ctr">
            <a:noAutofit/>
          </a:bodyPr>
          <a:lstStyle/>
          <a:p>
            <a:pPr marL="0" indent="0" algn="just">
              <a:lnSpc>
                <a:spcPct val="150000"/>
              </a:lnSpc>
              <a:buNone/>
            </a:pPr>
            <a:r>
              <a:rPr lang="en-US" sz="2000" dirty="0">
                <a:solidFill>
                  <a:schemeClr val="tx1"/>
                </a:solidFill>
                <a:latin typeface="Times New Roman" panose="02020603050405020304" charset="0"/>
                <a:cs typeface="Times New Roman" panose="02020603050405020304" charset="0"/>
              </a:rPr>
              <a:t>While multiple initiatives have been developed and implemented for suicide prevention, a key challenge has been the social stigma associated with mental disorders, which deters patients from seeking help or sharing their experiences directly with others including clinicians. This is particularly true for teenagers and younger adults where suicide is the second highest cause of death[2]. </a:t>
            </a:r>
            <a:r>
              <a:rPr lang="en-US" sz="2000" dirty="0">
                <a:solidFill>
                  <a:schemeClr val="tx1"/>
                </a:solidFill>
                <a:latin typeface="Times New Roman" panose="02020603050405020304" charset="0"/>
                <a:cs typeface="Times New Roman" panose="02020603050405020304" charset="0"/>
                <a:sym typeface="+mn-ea"/>
              </a:rPr>
              <a:t>However, people are more willing to express themselves on social media and forums without having to face someone directly. This large amount of data on people’s feelings and behaviors can be used successfully for early detection of suicidal behavior. </a:t>
            </a:r>
            <a:r>
              <a:rPr lang="en-US" sz="2000" dirty="0">
                <a:solidFill>
                  <a:schemeClr val="tx1"/>
                </a:solidFill>
                <a:latin typeface="Times New Roman" panose="02020603050405020304" charset="0"/>
                <a:cs typeface="Times New Roman" panose="02020603050405020304" charset="0"/>
              </a:rPr>
              <a:t>The objective of our project is to present an automatic recognition of suicidal posts with the help of deep learning  classification approaches using spark. The dataset is collected by taking posts from “</a:t>
            </a:r>
            <a:r>
              <a:rPr lang="en-US" sz="2000" dirty="0" err="1">
                <a:solidFill>
                  <a:schemeClr val="tx1"/>
                </a:solidFill>
                <a:latin typeface="Times New Roman" panose="02020603050405020304" charset="0"/>
                <a:cs typeface="Times New Roman" panose="02020603050405020304" charset="0"/>
              </a:rPr>
              <a:t>SuicideWatch</a:t>
            </a:r>
            <a:r>
              <a:rPr lang="en-US" sz="2000" dirty="0">
                <a:solidFill>
                  <a:schemeClr val="tx1"/>
                </a:solidFill>
                <a:latin typeface="Times New Roman" panose="02020603050405020304" charset="0"/>
                <a:cs typeface="Times New Roman" panose="02020603050405020304" charset="0"/>
              </a:rPr>
              <a:t>” and “depression” subreddits of Reddit. Using spark-streaming data can be processed in real-time to detect suicidal and depression thoughts and can help in early detection of suicidal and depression thoughts.</a:t>
            </a:r>
            <a:endParaRPr lang="en-US" sz="2000"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4648200" y="546100"/>
            <a:ext cx="2570480" cy="645160"/>
          </a:xfrm>
          <a:prstGeom prst="rect">
            <a:avLst/>
          </a:prstGeom>
          <a:noFill/>
        </p:spPr>
        <p:txBody>
          <a:bodyPr wrap="none" rtlCol="0" anchor="t">
            <a:spAutoFit/>
            <a:scene3d>
              <a:camera prst="orthographicFront"/>
              <a:lightRig rig="threePt" dir="t"/>
            </a:scene3d>
          </a:bodyPr>
          <a:lstStyle/>
          <a:p>
            <a:r>
              <a:rPr lang="en-US" sz="3600"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ABSTRACT</a:t>
            </a:r>
            <a:endParaRPr lang="en-US" sz="3600"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4.png"/>
          <p:cNvPicPr/>
          <p:nvPr/>
        </p:nvPicPr>
        <p:blipFill>
          <a:blip r:embed="rId1"/>
          <a:srcRect/>
          <a:stretch>
            <a:fillRect/>
          </a:stretch>
        </p:blipFill>
        <p:spPr>
          <a:xfrm>
            <a:off x="1500188" y="1844674"/>
            <a:ext cx="4449763" cy="4449763"/>
          </a:xfrm>
          <a:prstGeom prst="rect">
            <a:avLst/>
          </a:prstGeom>
        </p:spPr>
      </p:pic>
      <p:pic>
        <p:nvPicPr>
          <p:cNvPr id="4" name="image3.png" descr="teenagers_cloud"/>
          <p:cNvPicPr/>
          <p:nvPr/>
        </p:nvPicPr>
        <p:blipFill>
          <a:blip r:embed="rId2"/>
          <a:srcRect/>
          <a:stretch>
            <a:fillRect/>
          </a:stretch>
        </p:blipFill>
        <p:spPr>
          <a:xfrm>
            <a:off x="6844570" y="1844674"/>
            <a:ext cx="4449763" cy="4449763"/>
          </a:xfrm>
          <a:prstGeom prst="rect">
            <a:avLst/>
          </a:prstGeom>
        </p:spPr>
      </p:pic>
      <p:sp>
        <p:nvSpPr>
          <p:cNvPr id="2" name="Title 1"/>
          <p:cNvSpPr>
            <a:spLocks noGrp="1"/>
          </p:cNvSpPr>
          <p:nvPr>
            <p:ph type="title"/>
          </p:nvPr>
        </p:nvSpPr>
        <p:spPr>
          <a:xfrm>
            <a:off x="838199" y="553999"/>
            <a:ext cx="10732478" cy="738386"/>
          </a:xfrm>
        </p:spPr>
        <p:txBody>
          <a:bodyPr anchor="ctr">
            <a:noAutofit/>
          </a:bodyPr>
          <a:lstStyle/>
          <a:p>
            <a:r>
              <a:rPr lang="en-IN" sz="3600" dirty="0"/>
              <a:t>Unigram analysis</a:t>
            </a:r>
            <a:endParaRPr lang="en-IN"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bar chart&#10;&#10;Description automatically generated"/>
          <p:cNvPicPr>
            <a:picLocks noChangeAspect="1"/>
          </p:cNvPicPr>
          <p:nvPr/>
        </p:nvPicPr>
        <p:blipFill>
          <a:blip r:embed="rId1"/>
          <a:stretch>
            <a:fillRect/>
          </a:stretch>
        </p:blipFill>
        <p:spPr>
          <a:xfrm>
            <a:off x="1162330" y="135775"/>
            <a:ext cx="9867339" cy="6586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26175" y="978271"/>
            <a:ext cx="5715000" cy="5248656"/>
          </a:xfrm>
        </p:spPr>
        <p:txBody>
          <a:bodyPr>
            <a:normAutofit/>
          </a:bodyPr>
          <a:lstStyle/>
          <a:p>
            <a:r>
              <a:rPr lang="en-US" sz="2000" dirty="0">
                <a:latin typeface="Times New Roman" panose="02020603050405020304" charset="0"/>
                <a:cs typeface="Times New Roman" panose="02020603050405020304" charset="0"/>
              </a:rPr>
              <a:t>We have completed writing both major and mini  research papers and have applied to these journals which are under-review.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1. Expert Systems with applications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2. Journal of Applied Science and Engineering</a:t>
            </a:r>
            <a:endParaRPr lang="en-US" sz="2000" dirty="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For, Mini project paper we applied to ICICIT  and ICSCN Conferences and waiting for their acceptance.</a:t>
            </a:r>
            <a:endParaRPr lang="en-IN" sz="2000" dirty="0">
              <a:latin typeface="Times New Roman" panose="02020603050405020304" charset="0"/>
              <a:cs typeface="Times New Roman" panose="02020603050405020304" charset="0"/>
            </a:endParaRPr>
          </a:p>
        </p:txBody>
      </p:sp>
      <p:sp>
        <p:nvSpPr>
          <p:cNvPr id="8" name="Title 1"/>
          <p:cNvSpPr>
            <a:spLocks noGrp="1"/>
          </p:cNvSpPr>
          <p:nvPr>
            <p:ph type="title"/>
          </p:nvPr>
        </p:nvSpPr>
        <p:spPr>
          <a:xfrm>
            <a:off x="680312" y="2735181"/>
            <a:ext cx="4902804" cy="808119"/>
          </a:xfrm>
          <a:noFill/>
          <a:ln>
            <a:solidFill>
              <a:schemeClr val="bg1"/>
            </a:solidFill>
          </a:ln>
        </p:spPr>
        <p:txBody>
          <a:bodyPr>
            <a:normAutofit/>
          </a:bodyPr>
          <a:lstStyle/>
          <a:p>
            <a:r>
              <a:rPr lang="en-IN" sz="2400" dirty="0">
                <a:solidFill>
                  <a:schemeClr val="bg1"/>
                </a:solidFill>
                <a:latin typeface="Calibri" panose="020F0502020204030204" pitchFamily="34" charset="0"/>
                <a:cs typeface="Calibri" panose="020F0502020204030204" pitchFamily="34" charset="0"/>
              </a:rPr>
              <a:t>Status of publication</a:t>
            </a:r>
            <a:endParaRPr lang="en-IN" sz="24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0501" y="346202"/>
            <a:ext cx="7729728" cy="1188720"/>
          </a:xfrm>
        </p:spPr>
        <p:txBody>
          <a:bodyPr/>
          <a:p>
            <a:r>
              <a:rPr lang="en-US"/>
              <a:t>COMMENTS PROVIDED BY GUIDE</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581785" y="1821815"/>
            <a:ext cx="9507855" cy="42500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59025" y="0"/>
            <a:ext cx="7473315" cy="1353820"/>
          </a:xfrm>
        </p:spPr>
        <p:txBody>
          <a:bodyPr/>
          <a:p>
            <a:r>
              <a:rPr lang="en-US"/>
              <a:t>Comments provided by guide</a:t>
            </a:r>
            <a:endParaRPr lang="en-US"/>
          </a:p>
        </p:txBody>
      </p:sp>
      <p:sp>
        <p:nvSpPr>
          <p:cNvPr id="4" name="Content Placeholder 3"/>
          <p:cNvSpPr>
            <a:spLocks noGrp="1"/>
          </p:cNvSpPr>
          <p:nvPr>
            <p:ph sz="half" idx="2"/>
          </p:nvPr>
        </p:nvSpPr>
        <p:spPr/>
        <p:txBody>
          <a:bodyPr/>
          <a:p>
            <a:endParaRPr lang="en-US"/>
          </a:p>
        </p:txBody>
      </p:sp>
      <p:pic>
        <p:nvPicPr>
          <p:cNvPr id="6" name="Content Placeholder 5"/>
          <p:cNvPicPr>
            <a:picLocks noChangeAspect="1"/>
          </p:cNvPicPr>
          <p:nvPr>
            <p:ph sz="half" idx="1"/>
          </p:nvPr>
        </p:nvPicPr>
        <p:blipFill>
          <a:blip r:embed="rId1"/>
          <a:stretch>
            <a:fillRect/>
          </a:stretch>
        </p:blipFill>
        <p:spPr>
          <a:xfrm>
            <a:off x="119380" y="1162685"/>
            <a:ext cx="11974195" cy="54851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86500" y="272562"/>
            <a:ext cx="5715000" cy="6844635"/>
          </a:xfrm>
        </p:spPr>
        <p:txBody>
          <a:bodyPr>
            <a:normAutofit/>
          </a:bodyPr>
          <a:lstStyle/>
          <a:p>
            <a:r>
              <a:rPr lang="en-US" sz="1800" dirty="0">
                <a:latin typeface="Times New Roman" panose="02020603050405020304" charset="0"/>
                <a:cs typeface="Times New Roman" panose="02020603050405020304" charset="0"/>
              </a:rPr>
              <a:t>The project’s main motive is to detect suicide-related content on social media forums very effectively to help early suicide detection. We have proposed a better approach that outperforms other baseline models.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 The high performance of the method can be attributed to the Universal Sentence Encoder, which is being used to encode the text, and provide input to the Feed Forward Neural Network. </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The limitation of the work can be found in the data deficiency. Also, our work assumes that the posts mentioned in the ‘</a:t>
            </a:r>
            <a:r>
              <a:rPr lang="en-US" sz="1800" dirty="0" err="1">
                <a:latin typeface="Times New Roman" panose="02020603050405020304" charset="0"/>
                <a:cs typeface="Times New Roman" panose="02020603050405020304" charset="0"/>
              </a:rPr>
              <a:t>SuicideWatch</a:t>
            </a:r>
            <a:r>
              <a:rPr lang="en-US" sz="1800" dirty="0">
                <a:latin typeface="Times New Roman" panose="02020603050405020304" charset="0"/>
                <a:cs typeface="Times New Roman" panose="02020603050405020304" charset="0"/>
              </a:rPr>
              <a:t>’ subreddit are potential suicidal content, and posts from the ‘teenagers’ subreddit are non-suicidal content that cannot always be true. Since the data is vast, we did not perform human annotations for the data.</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 The present study only focuses on the classification of text data written in the English language. In the future, more supported languages can be added. The introduction of manual data annotations can help in improving the results.</a:t>
            </a:r>
            <a:endParaRPr lang="en-IN" sz="1800" dirty="0">
              <a:latin typeface="Times New Roman" panose="02020603050405020304" charset="0"/>
              <a:cs typeface="Times New Roman" panose="02020603050405020304" charset="0"/>
            </a:endParaRPr>
          </a:p>
        </p:txBody>
      </p:sp>
      <p:sp>
        <p:nvSpPr>
          <p:cNvPr id="8" name="Title 1"/>
          <p:cNvSpPr>
            <a:spLocks noGrp="1"/>
          </p:cNvSpPr>
          <p:nvPr>
            <p:ph type="title"/>
          </p:nvPr>
        </p:nvSpPr>
        <p:spPr>
          <a:xfrm>
            <a:off x="680312" y="2735181"/>
            <a:ext cx="4902804" cy="808119"/>
          </a:xfrm>
          <a:noFill/>
          <a:ln>
            <a:solidFill>
              <a:schemeClr val="bg1"/>
            </a:solidFill>
          </a:ln>
        </p:spPr>
        <p:txBody>
          <a:bodyPr>
            <a:normAutofit/>
          </a:bodyPr>
          <a:lstStyle/>
          <a:p>
            <a:r>
              <a:rPr lang="en-IN" sz="2400" dirty="0">
                <a:solidFill>
                  <a:schemeClr val="bg1"/>
                </a:solidFill>
                <a:latin typeface="Calibri" panose="020F0502020204030204" pitchFamily="34" charset="0"/>
                <a:cs typeface="Calibri" panose="020F0502020204030204" pitchFamily="34" charset="0"/>
              </a:rPr>
              <a:t>conclusion</a:t>
            </a:r>
            <a:endParaRPr lang="en-IN" sz="24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781" y="2708804"/>
            <a:ext cx="3980758" cy="1177396"/>
          </a:xfrm>
          <a:noFill/>
          <a:ln>
            <a:solidFill>
              <a:schemeClr val="bg1"/>
            </a:solidFill>
          </a:ln>
        </p:spPr>
        <p:txBody>
          <a:bodyPr>
            <a:normAutofit/>
          </a:bodyPr>
          <a:lstStyle/>
          <a:p>
            <a:r>
              <a:rPr lang="en-IN" sz="2400" dirty="0">
                <a:solidFill>
                  <a:schemeClr val="bg1"/>
                </a:solidFill>
                <a:latin typeface="Calibri" panose="020F0502020204030204" pitchFamily="34" charset="0"/>
                <a:cs typeface="Calibri" panose="020F0502020204030204" pitchFamily="34" charset="0"/>
              </a:rPr>
              <a:t>References </a:t>
            </a:r>
            <a:endParaRPr lang="en-IN" sz="2400" dirty="0">
              <a:solidFill>
                <a:schemeClr val="bg1"/>
              </a:solidFill>
              <a:latin typeface="Calibri" panose="020F0502020204030204" pitchFamily="34" charset="0"/>
              <a:cs typeface="Calibri" panose="020F0502020204030204" pitchFamily="34" charset="0"/>
            </a:endParaRPr>
          </a:p>
        </p:txBody>
      </p:sp>
      <p:sp>
        <p:nvSpPr>
          <p:cNvPr id="8" name="Rectangle 7"/>
          <p:cNvSpPr>
            <a:spLocks noGrp="1" noRot="1" noChangeAspect="1" noMove="1" noResize="1" noEditPoints="1" noAdjustHandles="1" noChangeArrowheads="1" noChangeShapeType="1" noTextEdit="1"/>
          </p:cNvSpPr>
          <p:nvPr/>
        </p:nvSpPr>
        <p:spPr>
          <a:xfrm>
            <a:off x="5315061" y="-2"/>
            <a:ext cx="6876939"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88746" y="802638"/>
            <a:ext cx="6803254" cy="5252722"/>
          </a:xfrm>
        </p:spPr>
        <p:txBody>
          <a:bodyPr anchor="ctr">
            <a:normAutofit lnSpcReduction="10000"/>
          </a:bodyPr>
          <a:lstStyle/>
          <a:p>
            <a:pPr marL="0" indent="0">
              <a:lnSpc>
                <a:spcPct val="110000"/>
              </a:lnSpc>
              <a:buNone/>
            </a:pPr>
            <a:r>
              <a:rPr lang="en-US" dirty="0">
                <a:solidFill>
                  <a:schemeClr val="tx1"/>
                </a:solidFill>
                <a:latin typeface="Times New Roman" panose="02020603050405020304" charset="0"/>
                <a:cs typeface="Times New Roman" panose="02020603050405020304" charset="0"/>
              </a:rPr>
              <a:t>[1] </a:t>
            </a:r>
            <a:r>
              <a:rPr lang="en-IN" b="0" i="0" dirty="0">
                <a:solidFill>
                  <a:schemeClr val="tx1"/>
                </a:solidFill>
                <a:effectLst/>
                <a:latin typeface="Times New Roman" panose="02020603050405020304" charset="0"/>
                <a:cs typeface="Times New Roman" panose="02020603050405020304" charset="0"/>
              </a:rPr>
              <a:t>Tadesse, Michael &amp; Lin, </a:t>
            </a:r>
            <a:r>
              <a:rPr lang="en-IN" b="0" i="0" dirty="0" err="1">
                <a:solidFill>
                  <a:schemeClr val="tx1"/>
                </a:solidFill>
                <a:effectLst/>
                <a:latin typeface="Times New Roman" panose="02020603050405020304" charset="0"/>
                <a:cs typeface="Times New Roman" panose="02020603050405020304" charset="0"/>
              </a:rPr>
              <a:t>Hongfei</a:t>
            </a:r>
            <a:r>
              <a:rPr lang="en-IN" b="0" i="0" dirty="0">
                <a:solidFill>
                  <a:schemeClr val="tx1"/>
                </a:solidFill>
                <a:effectLst/>
                <a:latin typeface="Times New Roman" panose="02020603050405020304" charset="0"/>
                <a:cs typeface="Times New Roman" panose="02020603050405020304" charset="0"/>
              </a:rPr>
              <a:t> &amp; Xu, Bo &amp; Yang, Liang. (2019). Detection of Suicide Ideation in Social Media Forums Using Deep Learning. Algorithms. 13. 7. 10.3390/a13010007. </a:t>
            </a:r>
            <a:endParaRPr lang="en-IN" b="0" i="0" dirty="0">
              <a:solidFill>
                <a:schemeClr val="tx1"/>
              </a:solidFill>
              <a:effectLst/>
              <a:latin typeface="Times New Roman" panose="02020603050405020304" charset="0"/>
              <a:cs typeface="Times New Roman" panose="02020603050405020304" charset="0"/>
            </a:endParaRPr>
          </a:p>
          <a:p>
            <a:pPr marL="0" indent="0">
              <a:lnSpc>
                <a:spcPct val="110000"/>
              </a:lnSpc>
              <a:buNone/>
            </a:pPr>
            <a:r>
              <a:rPr lang="en-US" dirty="0">
                <a:solidFill>
                  <a:schemeClr val="tx1"/>
                </a:solidFill>
                <a:latin typeface="Times New Roman" panose="02020603050405020304" charset="0"/>
                <a:cs typeface="Times New Roman" panose="02020603050405020304" charset="0"/>
              </a:rPr>
              <a:t>[2] Shuai, Hong-Han &amp; Shen, </a:t>
            </a:r>
            <a:r>
              <a:rPr lang="en-US" dirty="0" err="1">
                <a:solidFill>
                  <a:schemeClr val="tx1"/>
                </a:solidFill>
                <a:latin typeface="Times New Roman" panose="02020603050405020304" charset="0"/>
                <a:cs typeface="Times New Roman" panose="02020603050405020304" charset="0"/>
              </a:rPr>
              <a:t>Chih-Ya</a:t>
            </a:r>
            <a:r>
              <a:rPr lang="en-US" dirty="0">
                <a:solidFill>
                  <a:schemeClr val="tx1"/>
                </a:solidFill>
                <a:latin typeface="Times New Roman" panose="02020603050405020304" charset="0"/>
                <a:cs typeface="Times New Roman" panose="02020603050405020304" charset="0"/>
              </a:rPr>
              <a:t> &amp; Yang, De-</a:t>
            </a:r>
            <a:r>
              <a:rPr lang="en-US" dirty="0" err="1">
                <a:solidFill>
                  <a:schemeClr val="tx1"/>
                </a:solidFill>
                <a:latin typeface="Times New Roman" panose="02020603050405020304" charset="0"/>
                <a:cs typeface="Times New Roman" panose="02020603050405020304" charset="0"/>
              </a:rPr>
              <a:t>Nian</a:t>
            </a:r>
            <a:r>
              <a:rPr lang="en-US" dirty="0">
                <a:solidFill>
                  <a:schemeClr val="tx1"/>
                </a:solidFill>
                <a:latin typeface="Times New Roman" panose="02020603050405020304" charset="0"/>
                <a:cs typeface="Times New Roman" panose="02020603050405020304" charset="0"/>
              </a:rPr>
              <a:t> &amp; Lan, Yi-Feng &amp; Lee, Wang-</a:t>
            </a:r>
            <a:r>
              <a:rPr lang="en-US" dirty="0" err="1">
                <a:solidFill>
                  <a:schemeClr val="tx1"/>
                </a:solidFill>
                <a:latin typeface="Times New Roman" panose="02020603050405020304" charset="0"/>
                <a:cs typeface="Times New Roman" panose="02020603050405020304" charset="0"/>
              </a:rPr>
              <a:t>Chien</a:t>
            </a:r>
            <a:r>
              <a:rPr lang="en-US" dirty="0">
                <a:solidFill>
                  <a:schemeClr val="tx1"/>
                </a:solidFill>
                <a:latin typeface="Times New Roman" panose="02020603050405020304" charset="0"/>
                <a:cs typeface="Times New Roman" panose="02020603050405020304" charset="0"/>
              </a:rPr>
              <a:t> &amp; Yu, Philip &amp; Chen, Ming-Syan. (2017). A Comprehensive Study on Social Network Mental Disorders Detection via Online Social Media Mining. IEEE Transactions on Knowledge and Data Engineering. PP. 1-1. 10.1109/TKDE.2017.2786695. </a:t>
            </a:r>
            <a:endParaRPr lang="en-US" dirty="0">
              <a:solidFill>
                <a:schemeClr val="tx1"/>
              </a:solidFill>
              <a:latin typeface="Times New Roman" panose="02020603050405020304" charset="0"/>
              <a:cs typeface="Times New Roman" panose="02020603050405020304" charset="0"/>
              <a:sym typeface="+mn-ea"/>
            </a:endParaRPr>
          </a:p>
          <a:p>
            <a:pPr marL="0" indent="0">
              <a:lnSpc>
                <a:spcPct val="110000"/>
              </a:lnSpc>
              <a:buNone/>
            </a:pPr>
            <a:r>
              <a:rPr lang="en-US" dirty="0">
                <a:solidFill>
                  <a:schemeClr val="tx1"/>
                </a:solidFill>
                <a:latin typeface="Times New Roman" panose="02020603050405020304" charset="0"/>
                <a:cs typeface="Times New Roman" panose="02020603050405020304" charset="0"/>
                <a:sym typeface="+mn-ea"/>
              </a:rPr>
              <a:t>[3] Kumar M, </a:t>
            </a:r>
            <a:r>
              <a:rPr lang="en-US" dirty="0" err="1">
                <a:solidFill>
                  <a:schemeClr val="tx1"/>
                </a:solidFill>
                <a:latin typeface="Times New Roman" panose="02020603050405020304" charset="0"/>
                <a:cs typeface="Times New Roman" panose="02020603050405020304" charset="0"/>
                <a:sym typeface="+mn-ea"/>
              </a:rPr>
              <a:t>Dredze</a:t>
            </a:r>
            <a:r>
              <a:rPr lang="en-US" dirty="0">
                <a:solidFill>
                  <a:schemeClr val="tx1"/>
                </a:solidFill>
                <a:latin typeface="Times New Roman" panose="02020603050405020304" charset="0"/>
                <a:cs typeface="Times New Roman" panose="02020603050405020304" charset="0"/>
                <a:sym typeface="+mn-ea"/>
              </a:rPr>
              <a:t> M, Coppersmith G, De Choudhury M. Detecting Changes in Suicide Content Manifested in Social Media Following Celebrity Suicides. HT ACM Conf Hypertext Soc Media. 2015 Sep;2015:85-94. </a:t>
            </a:r>
            <a:r>
              <a:rPr lang="en-US" dirty="0" err="1">
                <a:solidFill>
                  <a:schemeClr val="tx1"/>
                </a:solidFill>
                <a:latin typeface="Times New Roman" panose="02020603050405020304" charset="0"/>
                <a:cs typeface="Times New Roman" panose="02020603050405020304" charset="0"/>
                <a:sym typeface="+mn-ea"/>
              </a:rPr>
              <a:t>doi</a:t>
            </a:r>
            <a:r>
              <a:rPr lang="en-US" dirty="0">
                <a:solidFill>
                  <a:schemeClr val="tx1"/>
                </a:solidFill>
                <a:latin typeface="Times New Roman" panose="02020603050405020304" charset="0"/>
                <a:cs typeface="Times New Roman" panose="02020603050405020304" charset="0"/>
                <a:sym typeface="+mn-ea"/>
              </a:rPr>
              <a:t>: 10.1145/2700171.2791026. PMID: 28713876; PMCID: PMC5507358.</a:t>
            </a:r>
            <a:endParaRPr lang="en-US" dirty="0">
              <a:solidFill>
                <a:schemeClr val="tx1"/>
              </a:solidFill>
              <a:latin typeface="Times New Roman" panose="02020603050405020304" charset="0"/>
              <a:cs typeface="Times New Roman" panose="02020603050405020304" charset="0"/>
              <a:sym typeface="+mn-ea"/>
            </a:endParaRPr>
          </a:p>
          <a:p>
            <a:pPr marL="0" indent="0">
              <a:lnSpc>
                <a:spcPct val="110000"/>
              </a:lnSpc>
              <a:buNone/>
            </a:pPr>
            <a:r>
              <a:rPr lang="en-US" altLang="en-IN" dirty="0">
                <a:solidFill>
                  <a:schemeClr val="tx1"/>
                </a:solidFill>
                <a:latin typeface="Times New Roman" panose="02020603050405020304" charset="0"/>
                <a:cs typeface="Times New Roman" panose="02020603050405020304" charset="0"/>
              </a:rPr>
              <a:t>[4] Ji, </a:t>
            </a:r>
            <a:r>
              <a:rPr lang="en-US" altLang="en-IN" dirty="0" err="1">
                <a:solidFill>
                  <a:schemeClr val="tx1"/>
                </a:solidFill>
                <a:latin typeface="Times New Roman" panose="02020603050405020304" charset="0"/>
                <a:cs typeface="Times New Roman" panose="02020603050405020304" charset="0"/>
              </a:rPr>
              <a:t>Shaoxiong</a:t>
            </a:r>
            <a:r>
              <a:rPr lang="en-US" altLang="en-IN" dirty="0">
                <a:solidFill>
                  <a:schemeClr val="tx1"/>
                </a:solidFill>
                <a:latin typeface="Times New Roman" panose="02020603050405020304" charset="0"/>
                <a:cs typeface="Times New Roman" panose="02020603050405020304" charset="0"/>
              </a:rPr>
              <a:t> &amp; Yu, Celina &amp; Fung, Sai-fu &amp; Pan, </a:t>
            </a:r>
            <a:r>
              <a:rPr lang="en-US" altLang="en-IN" dirty="0" err="1">
                <a:solidFill>
                  <a:schemeClr val="tx1"/>
                </a:solidFill>
                <a:latin typeface="Times New Roman" panose="02020603050405020304" charset="0"/>
                <a:cs typeface="Times New Roman" panose="02020603050405020304" charset="0"/>
              </a:rPr>
              <a:t>Shirui</a:t>
            </a:r>
            <a:r>
              <a:rPr lang="en-US" altLang="en-IN" dirty="0">
                <a:solidFill>
                  <a:schemeClr val="tx1"/>
                </a:solidFill>
                <a:latin typeface="Times New Roman" panose="02020603050405020304" charset="0"/>
                <a:cs typeface="Times New Roman" panose="02020603050405020304" charset="0"/>
              </a:rPr>
              <a:t> &amp; Long, </a:t>
            </a:r>
            <a:r>
              <a:rPr lang="en-US" altLang="en-IN" dirty="0" err="1">
                <a:solidFill>
                  <a:schemeClr val="tx1"/>
                </a:solidFill>
                <a:latin typeface="Times New Roman" panose="02020603050405020304" charset="0"/>
                <a:cs typeface="Times New Roman" panose="02020603050405020304" charset="0"/>
              </a:rPr>
              <a:t>Guodong</a:t>
            </a:r>
            <a:r>
              <a:rPr lang="en-US" altLang="en-IN" dirty="0">
                <a:solidFill>
                  <a:schemeClr val="tx1"/>
                </a:solidFill>
                <a:latin typeface="Times New Roman" panose="02020603050405020304" charset="0"/>
                <a:cs typeface="Times New Roman" panose="02020603050405020304" charset="0"/>
              </a:rPr>
              <a:t>. (2018). Supervised Learning for Suicidal Ideation Detection in Online User Content. Complexity. 2018. 1-10. 10.1155/2018/6157249. </a:t>
            </a:r>
            <a:endParaRPr lang="en-US" altLang="en-IN"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781" y="2708804"/>
            <a:ext cx="3722341" cy="1147579"/>
          </a:xfrm>
          <a:noFill/>
          <a:ln>
            <a:solidFill>
              <a:schemeClr val="bg1"/>
            </a:solidFill>
          </a:ln>
        </p:spPr>
        <p:txBody>
          <a:bodyPr>
            <a:normAutofit fontScale="90000"/>
          </a:bodyPr>
          <a:lstStyle/>
          <a:p>
            <a:br>
              <a:rPr lang="en-IN" sz="2400" dirty="0">
                <a:solidFill>
                  <a:schemeClr val="bg1"/>
                </a:solidFill>
                <a:latin typeface="Calibri" panose="020F0502020204030204" pitchFamily="34" charset="0"/>
                <a:cs typeface="Calibri" panose="020F0502020204030204" pitchFamily="34" charset="0"/>
                <a:sym typeface="+mn-ea"/>
              </a:rPr>
            </a:br>
            <a:r>
              <a:rPr lang="en-IN" sz="2400" dirty="0">
                <a:solidFill>
                  <a:schemeClr val="bg1"/>
                </a:solidFill>
                <a:latin typeface="Calibri" panose="020F0502020204030204" pitchFamily="34" charset="0"/>
                <a:cs typeface="Calibri" panose="020F0502020204030204" pitchFamily="34" charset="0"/>
                <a:sym typeface="+mn-ea"/>
              </a:rPr>
              <a:t>References </a:t>
            </a:r>
            <a:br>
              <a:rPr lang="en-IN" sz="2400" dirty="0">
                <a:solidFill>
                  <a:schemeClr val="bg1"/>
                </a:solidFill>
                <a:latin typeface="Calibri" panose="020F0502020204030204" pitchFamily="34" charset="0"/>
                <a:cs typeface="Calibri" panose="020F0502020204030204" pitchFamily="34" charset="0"/>
              </a:rPr>
            </a:br>
            <a:endParaRPr lang="en-US" sz="2400" dirty="0">
              <a:solidFill>
                <a:schemeClr val="bg1"/>
              </a:solidFill>
            </a:endParaRPr>
          </a:p>
        </p:txBody>
      </p:sp>
      <p:sp>
        <p:nvSpPr>
          <p:cNvPr id="8" name="Rectangle 7"/>
          <p:cNvSpPr>
            <a:spLocks noGrp="1" noRot="1" noChangeAspect="1" noMove="1" noResize="1" noEditPoints="1" noAdjustHandles="1" noChangeArrowheads="1" noChangeShapeType="1" noTextEdit="1"/>
          </p:cNvSpPr>
          <p:nvPr/>
        </p:nvSpPr>
        <p:spPr>
          <a:xfrm>
            <a:off x="5315061" y="-2"/>
            <a:ext cx="6876939"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06501" y="291403"/>
            <a:ext cx="6785499" cy="6178972"/>
          </a:xfrm>
        </p:spPr>
        <p:txBody>
          <a:bodyPr anchor="ctr">
            <a:noAutofit/>
          </a:bodyPr>
          <a:lstStyle/>
          <a:p>
            <a:pPr marL="0" indent="0">
              <a:lnSpc>
                <a:spcPct val="90000"/>
              </a:lnSpc>
              <a:buNone/>
            </a:pPr>
            <a:r>
              <a:rPr lang="en-US" sz="2000" dirty="0">
                <a:solidFill>
                  <a:schemeClr val="tx1"/>
                </a:solidFill>
                <a:latin typeface="Times New Roman" panose="02020603050405020304" charset="0"/>
                <a:cs typeface="Times New Roman" panose="02020603050405020304" charset="0"/>
              </a:rPr>
              <a:t>[5] Roy, A., </a:t>
            </a:r>
            <a:r>
              <a:rPr lang="en-US" sz="2000" dirty="0" err="1">
                <a:solidFill>
                  <a:schemeClr val="tx1"/>
                </a:solidFill>
                <a:latin typeface="Times New Roman" panose="02020603050405020304" charset="0"/>
                <a:cs typeface="Times New Roman" panose="02020603050405020304" charset="0"/>
              </a:rPr>
              <a:t>Nikolitch</a:t>
            </a:r>
            <a:r>
              <a:rPr lang="en-US" sz="2000" dirty="0">
                <a:solidFill>
                  <a:schemeClr val="tx1"/>
                </a:solidFill>
                <a:latin typeface="Times New Roman" panose="02020603050405020304" charset="0"/>
                <a:cs typeface="Times New Roman" panose="02020603050405020304" charset="0"/>
              </a:rPr>
              <a:t>, K., McGinn, R. et al. A machine learning approach predicts future risk to suicidal ideation from social media data. </a:t>
            </a:r>
            <a:r>
              <a:rPr lang="en-US" sz="2000" dirty="0" err="1">
                <a:solidFill>
                  <a:schemeClr val="tx1"/>
                </a:solidFill>
                <a:latin typeface="Times New Roman" panose="02020603050405020304" charset="0"/>
                <a:cs typeface="Times New Roman" panose="02020603050405020304" charset="0"/>
              </a:rPr>
              <a:t>npj</a:t>
            </a:r>
            <a:r>
              <a:rPr lang="en-US" sz="2000" dirty="0">
                <a:solidFill>
                  <a:schemeClr val="tx1"/>
                </a:solidFill>
                <a:latin typeface="Times New Roman" panose="02020603050405020304" charset="0"/>
                <a:cs typeface="Times New Roman" panose="02020603050405020304" charset="0"/>
              </a:rPr>
              <a:t> Digit. Med. 3, 78 (2020).</a:t>
            </a:r>
            <a:endParaRPr lang="en-US" sz="2000" dirty="0">
              <a:solidFill>
                <a:schemeClr val="tx1"/>
              </a:solidFill>
              <a:latin typeface="Times New Roman" panose="02020603050405020304" charset="0"/>
              <a:cs typeface="Times New Roman" panose="02020603050405020304" charset="0"/>
            </a:endParaRPr>
          </a:p>
          <a:p>
            <a:pPr marL="0" indent="0">
              <a:lnSpc>
                <a:spcPct val="90000"/>
              </a:lnSpc>
              <a:buNone/>
            </a:pPr>
            <a:r>
              <a:rPr lang="en-US" sz="2000" dirty="0">
                <a:solidFill>
                  <a:schemeClr val="tx1"/>
                </a:solidFill>
                <a:latin typeface="Times New Roman" panose="02020603050405020304" charset="0"/>
                <a:cs typeface="Times New Roman" panose="02020603050405020304" charset="0"/>
              </a:rPr>
              <a:t>[6]Sawhney, </a:t>
            </a:r>
            <a:r>
              <a:rPr lang="en-US" sz="2000" dirty="0" err="1">
                <a:solidFill>
                  <a:schemeClr val="tx1"/>
                </a:solidFill>
                <a:latin typeface="Times New Roman" panose="02020603050405020304" charset="0"/>
                <a:cs typeface="Times New Roman" panose="02020603050405020304" charset="0"/>
              </a:rPr>
              <a:t>Ramit</a:t>
            </a:r>
            <a:r>
              <a:rPr lang="en-US" sz="2000" dirty="0">
                <a:solidFill>
                  <a:schemeClr val="tx1"/>
                </a:solidFill>
                <a:latin typeface="Times New Roman" panose="02020603050405020304" charset="0"/>
                <a:cs typeface="Times New Roman" panose="02020603050405020304" charset="0"/>
              </a:rPr>
              <a:t> et al. “A Time-Aware Transformer Based Model for Suicide Ideation Detection on Social Media.” EMNLP (2020).</a:t>
            </a:r>
            <a:endParaRPr lang="en-US" sz="2000" dirty="0">
              <a:solidFill>
                <a:schemeClr val="tx1"/>
              </a:solidFill>
              <a:latin typeface="Times New Roman" panose="02020603050405020304" charset="0"/>
              <a:cs typeface="Times New Roman" panose="02020603050405020304" charset="0"/>
            </a:endParaRPr>
          </a:p>
          <a:p>
            <a:pPr marL="0" indent="0">
              <a:lnSpc>
                <a:spcPct val="90000"/>
              </a:lnSpc>
              <a:buNone/>
            </a:pPr>
            <a:r>
              <a:rPr lang="en-US" sz="2000" dirty="0">
                <a:solidFill>
                  <a:schemeClr val="tx1"/>
                </a:solidFill>
                <a:latin typeface="Times New Roman" panose="02020603050405020304" charset="0"/>
                <a:cs typeface="Times New Roman" panose="02020603050405020304" charset="0"/>
              </a:rPr>
              <a:t>[7]Ramírez-Cifuentes D, Freire A, </a:t>
            </a:r>
            <a:r>
              <a:rPr lang="en-US" sz="2000" dirty="0" err="1">
                <a:solidFill>
                  <a:schemeClr val="tx1"/>
                </a:solidFill>
                <a:latin typeface="Times New Roman" panose="02020603050405020304" charset="0"/>
                <a:cs typeface="Times New Roman" panose="02020603050405020304" charset="0"/>
              </a:rPr>
              <a:t>Baeza</a:t>
            </a:r>
            <a:r>
              <a:rPr lang="en-US" sz="2000" dirty="0">
                <a:solidFill>
                  <a:schemeClr val="tx1"/>
                </a:solidFill>
                <a:latin typeface="Times New Roman" panose="02020603050405020304" charset="0"/>
                <a:cs typeface="Times New Roman" panose="02020603050405020304" charset="0"/>
              </a:rPr>
              <a:t>-Yates R, </a:t>
            </a:r>
            <a:r>
              <a:rPr lang="en-US" sz="2000" dirty="0" err="1">
                <a:solidFill>
                  <a:schemeClr val="tx1"/>
                </a:solidFill>
                <a:latin typeface="Times New Roman" panose="02020603050405020304" charset="0"/>
                <a:cs typeface="Times New Roman" panose="02020603050405020304" charset="0"/>
              </a:rPr>
              <a:t>Puntí</a:t>
            </a:r>
            <a:r>
              <a:rPr lang="en-US" sz="2000" dirty="0">
                <a:solidFill>
                  <a:schemeClr val="tx1"/>
                </a:solidFill>
                <a:latin typeface="Times New Roman" panose="02020603050405020304" charset="0"/>
                <a:cs typeface="Times New Roman" panose="02020603050405020304" charset="0"/>
              </a:rPr>
              <a:t> J, Medina-Bravo P, Velazquez DA, </a:t>
            </a:r>
            <a:r>
              <a:rPr lang="en-US" sz="2000" dirty="0" err="1">
                <a:solidFill>
                  <a:schemeClr val="tx1"/>
                </a:solidFill>
                <a:latin typeface="Times New Roman" panose="02020603050405020304" charset="0"/>
                <a:cs typeface="Times New Roman" panose="02020603050405020304" charset="0"/>
              </a:rPr>
              <a:t>Gonfaus</a:t>
            </a:r>
            <a:r>
              <a:rPr lang="en-US" sz="2000" dirty="0">
                <a:solidFill>
                  <a:schemeClr val="tx1"/>
                </a:solidFill>
                <a:latin typeface="Times New Roman" panose="02020603050405020304" charset="0"/>
                <a:cs typeface="Times New Roman" panose="02020603050405020304" charset="0"/>
              </a:rPr>
              <a:t> JM, </a:t>
            </a:r>
            <a:r>
              <a:rPr lang="en-US" sz="2000" dirty="0" err="1">
                <a:solidFill>
                  <a:schemeClr val="tx1"/>
                </a:solidFill>
                <a:latin typeface="Times New Roman" panose="02020603050405020304" charset="0"/>
                <a:cs typeface="Times New Roman" panose="02020603050405020304" charset="0"/>
              </a:rPr>
              <a:t>Gonzàlez</a:t>
            </a:r>
            <a:r>
              <a:rPr lang="en-US" sz="2000" dirty="0">
                <a:solidFill>
                  <a:schemeClr val="tx1"/>
                </a:solidFill>
                <a:latin typeface="Times New Roman" panose="02020603050405020304" charset="0"/>
                <a:cs typeface="Times New Roman" panose="02020603050405020304" charset="0"/>
              </a:rPr>
              <a:t> J Detection of Suicidal Ideation on Social Media: Multimodal, Relational, and Behavioral Analysis J Med Internet Res 2020;22(7):e17758</a:t>
            </a:r>
            <a:endParaRPr lang="en-US" sz="2000" dirty="0">
              <a:solidFill>
                <a:schemeClr val="tx1"/>
              </a:solidFill>
              <a:latin typeface="Times New Roman" panose="02020603050405020304" charset="0"/>
              <a:cs typeface="Times New Roman" panose="02020603050405020304" charset="0"/>
            </a:endParaRPr>
          </a:p>
          <a:p>
            <a:pPr marL="0" indent="0">
              <a:lnSpc>
                <a:spcPct val="90000"/>
              </a:lnSpc>
              <a:buNone/>
            </a:pPr>
            <a:r>
              <a:rPr lang="en-US" sz="2000" dirty="0">
                <a:solidFill>
                  <a:schemeClr val="tx1"/>
                </a:solidFill>
                <a:latin typeface="Times New Roman" panose="02020603050405020304" charset="0"/>
                <a:cs typeface="Times New Roman" panose="02020603050405020304" charset="0"/>
              </a:rPr>
              <a:t>[8] O'Dea, </a:t>
            </a:r>
            <a:r>
              <a:rPr lang="en-US" sz="2000" dirty="0" err="1">
                <a:solidFill>
                  <a:schemeClr val="tx1"/>
                </a:solidFill>
                <a:latin typeface="Times New Roman" panose="02020603050405020304" charset="0"/>
                <a:cs typeface="Times New Roman" panose="02020603050405020304" charset="0"/>
              </a:rPr>
              <a:t>Bridianne</a:t>
            </a:r>
            <a:r>
              <a:rPr lang="en-US" sz="2000" dirty="0">
                <a:solidFill>
                  <a:schemeClr val="tx1"/>
                </a:solidFill>
                <a:latin typeface="Times New Roman" panose="02020603050405020304" charset="0"/>
                <a:cs typeface="Times New Roman" panose="02020603050405020304" charset="0"/>
              </a:rPr>
              <a:t> &amp; Wan, Stephen &amp; </a:t>
            </a:r>
            <a:r>
              <a:rPr lang="en-US" sz="2000" dirty="0" err="1">
                <a:solidFill>
                  <a:schemeClr val="tx1"/>
                </a:solidFill>
                <a:latin typeface="Times New Roman" panose="02020603050405020304" charset="0"/>
                <a:cs typeface="Times New Roman" panose="02020603050405020304" charset="0"/>
              </a:rPr>
              <a:t>Batterham</a:t>
            </a:r>
            <a:r>
              <a:rPr lang="en-US" sz="2000" dirty="0">
                <a:solidFill>
                  <a:schemeClr val="tx1"/>
                </a:solidFill>
                <a:latin typeface="Times New Roman" panose="02020603050405020304" charset="0"/>
                <a:cs typeface="Times New Roman" panose="02020603050405020304" charset="0"/>
              </a:rPr>
              <a:t>, Philip &amp; </a:t>
            </a:r>
            <a:r>
              <a:rPr lang="en-US" sz="2000" dirty="0" err="1">
                <a:solidFill>
                  <a:schemeClr val="tx1"/>
                </a:solidFill>
                <a:latin typeface="Times New Roman" panose="02020603050405020304" charset="0"/>
                <a:cs typeface="Times New Roman" panose="02020603050405020304" charset="0"/>
              </a:rPr>
              <a:t>Calear</a:t>
            </a:r>
            <a:r>
              <a:rPr lang="en-US" sz="2000" dirty="0">
                <a:solidFill>
                  <a:schemeClr val="tx1"/>
                </a:solidFill>
                <a:latin typeface="Times New Roman" panose="02020603050405020304" charset="0"/>
                <a:cs typeface="Times New Roman" panose="02020603050405020304" charset="0"/>
              </a:rPr>
              <a:t>, Alison &amp; Paris, Cécile &amp; Christensen, Helen. (2015). Detecting Suicidality on Twitter. Internet Interventions. 103. 10.1016/j.invent.2015.03.005. </a:t>
            </a:r>
            <a:endParaRPr lang="en-US" sz="2000" dirty="0">
              <a:solidFill>
                <a:schemeClr val="tx1"/>
              </a:solidFill>
              <a:latin typeface="Times New Roman" panose="02020603050405020304" charset="0"/>
              <a:cs typeface="Times New Roman" panose="02020603050405020304" charset="0"/>
            </a:endParaRPr>
          </a:p>
          <a:p>
            <a:pPr marL="0" indent="0">
              <a:lnSpc>
                <a:spcPct val="90000"/>
              </a:lnSpc>
              <a:buNone/>
            </a:pPr>
            <a:r>
              <a:rPr lang="en-US" sz="2000" dirty="0">
                <a:solidFill>
                  <a:schemeClr val="tx1"/>
                </a:solidFill>
                <a:latin typeface="Times New Roman" panose="02020603050405020304" charset="0"/>
                <a:cs typeface="Times New Roman" panose="02020603050405020304" charset="0"/>
              </a:rPr>
              <a:t>[9]Huang Y., Liu X., Zhu T. (2019) Suicidal Ideation Detection via Social Media Analytics. In: </a:t>
            </a:r>
            <a:r>
              <a:rPr lang="en-US" sz="2000" dirty="0" err="1">
                <a:solidFill>
                  <a:schemeClr val="tx1"/>
                </a:solidFill>
                <a:latin typeface="Times New Roman" panose="02020603050405020304" charset="0"/>
                <a:cs typeface="Times New Roman" panose="02020603050405020304" charset="0"/>
              </a:rPr>
              <a:t>Milošević</a:t>
            </a:r>
            <a:r>
              <a:rPr lang="en-US" sz="2000" dirty="0">
                <a:solidFill>
                  <a:schemeClr val="tx1"/>
                </a:solidFill>
                <a:latin typeface="Times New Roman" panose="02020603050405020304" charset="0"/>
                <a:cs typeface="Times New Roman" panose="02020603050405020304" charset="0"/>
              </a:rPr>
              <a:t> D., Tang Y., Zu Q. (eds) Human Centered Computing. HCC 2019. Lecture Notes in Computer Science, vol 11956. Springer, Cham. https://doi.org/10.1007/978-3-030-37429-7_17</a:t>
            </a:r>
            <a:endParaRPr lang="en-US" sz="2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781" y="2708804"/>
            <a:ext cx="3722341" cy="1147579"/>
          </a:xfrm>
          <a:noFill/>
          <a:ln>
            <a:solidFill>
              <a:schemeClr val="bg1"/>
            </a:solidFill>
          </a:ln>
        </p:spPr>
        <p:txBody>
          <a:bodyPr>
            <a:normAutofit fontScale="90000"/>
          </a:bodyPr>
          <a:lstStyle/>
          <a:p>
            <a:br>
              <a:rPr lang="en-IN" sz="2400" dirty="0">
                <a:solidFill>
                  <a:schemeClr val="tx1"/>
                </a:solidFill>
                <a:latin typeface="Calibri" panose="020F0502020204030204" pitchFamily="34" charset="0"/>
                <a:cs typeface="Calibri" panose="020F0502020204030204" pitchFamily="34" charset="0"/>
                <a:sym typeface="+mn-ea"/>
              </a:rPr>
            </a:br>
            <a:r>
              <a:rPr lang="en-IN" sz="2400" dirty="0">
                <a:solidFill>
                  <a:schemeClr val="bg1"/>
                </a:solidFill>
                <a:latin typeface="Calibri" panose="020F0502020204030204" pitchFamily="34" charset="0"/>
                <a:cs typeface="Calibri" panose="020F0502020204030204" pitchFamily="34" charset="0"/>
                <a:sym typeface="+mn-ea"/>
              </a:rPr>
              <a:t>References </a:t>
            </a:r>
            <a:br>
              <a:rPr lang="en-IN" sz="2400" dirty="0">
                <a:solidFill>
                  <a:schemeClr val="bg1"/>
                </a:solidFill>
                <a:latin typeface="Calibri" panose="020F0502020204030204" pitchFamily="34" charset="0"/>
                <a:cs typeface="Calibri" panose="020F0502020204030204" pitchFamily="34" charset="0"/>
              </a:rPr>
            </a:br>
            <a:endParaRPr lang="en-US" sz="2400" dirty="0">
              <a:solidFill>
                <a:schemeClr val="bg1"/>
              </a:solidFill>
            </a:endParaRPr>
          </a:p>
        </p:txBody>
      </p:sp>
      <p:sp>
        <p:nvSpPr>
          <p:cNvPr id="8" name="Rectangle 7"/>
          <p:cNvSpPr>
            <a:spLocks noGrp="1" noRot="1" noChangeAspect="1" noMove="1" noResize="1" noEditPoints="1" noAdjustHandles="1" noChangeArrowheads="1" noChangeShapeType="1" noTextEdit="1"/>
          </p:cNvSpPr>
          <p:nvPr/>
        </p:nvSpPr>
        <p:spPr>
          <a:xfrm>
            <a:off x="5315061" y="-2"/>
            <a:ext cx="6876939"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06501" y="516835"/>
            <a:ext cx="6785499" cy="5953539"/>
          </a:xfrm>
        </p:spPr>
        <p:txBody>
          <a:bodyPr anchor="ctr">
            <a:noAutofit/>
          </a:bodyPr>
          <a:lstStyle/>
          <a:p>
            <a:pPr marL="0" indent="0" algn="just">
              <a:lnSpc>
                <a:spcPct val="90000"/>
              </a:lnSpc>
              <a:buNone/>
            </a:pPr>
            <a:r>
              <a:rPr lang="en-US" dirty="0">
                <a:solidFill>
                  <a:schemeClr val="tx1"/>
                </a:solidFill>
                <a:latin typeface="Times New Roman" panose="02020603050405020304" charset="0"/>
                <a:cs typeface="Times New Roman" panose="02020603050405020304" charset="0"/>
              </a:rPr>
              <a:t>[10] M. J. </a:t>
            </a:r>
            <a:r>
              <a:rPr lang="en-US" dirty="0" err="1">
                <a:solidFill>
                  <a:schemeClr val="tx1"/>
                </a:solidFill>
                <a:latin typeface="Times New Roman" panose="02020603050405020304" charset="0"/>
                <a:cs typeface="Times New Roman" panose="02020603050405020304" charset="0"/>
              </a:rPr>
              <a:t>Vioulès</a:t>
            </a:r>
            <a:r>
              <a:rPr lang="en-US" dirty="0">
                <a:solidFill>
                  <a:schemeClr val="tx1"/>
                </a:solidFill>
                <a:latin typeface="Times New Roman" panose="02020603050405020304" charset="0"/>
                <a:cs typeface="Times New Roman" panose="02020603050405020304" charset="0"/>
              </a:rPr>
              <a:t>, B. </a:t>
            </a:r>
            <a:r>
              <a:rPr lang="en-US" dirty="0" err="1">
                <a:solidFill>
                  <a:schemeClr val="tx1"/>
                </a:solidFill>
                <a:latin typeface="Times New Roman" panose="02020603050405020304" charset="0"/>
                <a:cs typeface="Times New Roman" panose="02020603050405020304" charset="0"/>
              </a:rPr>
              <a:t>Moulahi</a:t>
            </a:r>
            <a:r>
              <a:rPr lang="en-US" dirty="0">
                <a:solidFill>
                  <a:schemeClr val="tx1"/>
                </a:solidFill>
                <a:latin typeface="Times New Roman" panose="02020603050405020304" charset="0"/>
                <a:cs typeface="Times New Roman" panose="02020603050405020304" charset="0"/>
              </a:rPr>
              <a:t>, J. </a:t>
            </a:r>
            <a:r>
              <a:rPr lang="en-US" dirty="0" err="1">
                <a:solidFill>
                  <a:schemeClr val="tx1"/>
                </a:solidFill>
                <a:latin typeface="Times New Roman" panose="02020603050405020304" charset="0"/>
                <a:cs typeface="Times New Roman" panose="02020603050405020304" charset="0"/>
              </a:rPr>
              <a:t>Azé</a:t>
            </a:r>
            <a:r>
              <a:rPr lang="en-US" dirty="0">
                <a:solidFill>
                  <a:schemeClr val="tx1"/>
                </a:solidFill>
                <a:latin typeface="Times New Roman" panose="02020603050405020304" charset="0"/>
                <a:cs typeface="Times New Roman" panose="02020603050405020304" charset="0"/>
              </a:rPr>
              <a:t> and S. </a:t>
            </a:r>
            <a:r>
              <a:rPr lang="en-US" dirty="0" err="1">
                <a:solidFill>
                  <a:schemeClr val="tx1"/>
                </a:solidFill>
                <a:latin typeface="Times New Roman" panose="02020603050405020304" charset="0"/>
                <a:cs typeface="Times New Roman" panose="02020603050405020304" charset="0"/>
              </a:rPr>
              <a:t>Bringay</a:t>
            </a:r>
            <a:r>
              <a:rPr lang="en-US" dirty="0">
                <a:solidFill>
                  <a:schemeClr val="tx1"/>
                </a:solidFill>
                <a:latin typeface="Times New Roman" panose="02020603050405020304" charset="0"/>
                <a:cs typeface="Times New Roman" panose="02020603050405020304" charset="0"/>
              </a:rPr>
              <a:t>, "Detection of suicide-related posts in Twitter data streams," in IBM Journal of Research and Development, vol. 62, no. 1, pp. 7:1-7:12, 1 Jan.-Feb. 2018, </a:t>
            </a:r>
            <a:r>
              <a:rPr lang="en-US" dirty="0" err="1">
                <a:solidFill>
                  <a:schemeClr val="tx1"/>
                </a:solidFill>
                <a:latin typeface="Times New Roman" panose="02020603050405020304" charset="0"/>
                <a:cs typeface="Times New Roman" panose="02020603050405020304" charset="0"/>
              </a:rPr>
              <a:t>doi</a:t>
            </a:r>
            <a:r>
              <a:rPr lang="en-US" dirty="0">
                <a:solidFill>
                  <a:schemeClr val="tx1"/>
                </a:solidFill>
                <a:latin typeface="Times New Roman" panose="02020603050405020304" charset="0"/>
                <a:cs typeface="Times New Roman" panose="02020603050405020304" charset="0"/>
              </a:rPr>
              <a:t>: 10.1147/JRD.2017.2768678.</a:t>
            </a:r>
            <a:endParaRPr lang="en-US" dirty="0">
              <a:solidFill>
                <a:schemeClr val="tx1"/>
              </a:solidFill>
              <a:latin typeface="Times New Roman" panose="02020603050405020304" charset="0"/>
              <a:cs typeface="Times New Roman" panose="02020603050405020304" charset="0"/>
            </a:endParaRPr>
          </a:p>
          <a:p>
            <a:pPr marL="0" indent="0" algn="just">
              <a:lnSpc>
                <a:spcPct val="90000"/>
              </a:lnSpc>
              <a:buNone/>
            </a:pPr>
            <a:r>
              <a:rPr lang="en-US" dirty="0">
                <a:solidFill>
                  <a:schemeClr val="tx1"/>
                </a:solidFill>
                <a:latin typeface="Times New Roman" panose="02020603050405020304" charset="0"/>
                <a:cs typeface="Times New Roman" panose="02020603050405020304" charset="0"/>
              </a:rPr>
              <a:t>[11] </a:t>
            </a:r>
            <a:r>
              <a:rPr lang="en-US" dirty="0" err="1">
                <a:solidFill>
                  <a:schemeClr val="tx1"/>
                </a:solidFill>
                <a:latin typeface="Times New Roman" panose="02020603050405020304" charset="0"/>
                <a:cs typeface="Times New Roman" panose="02020603050405020304" charset="0"/>
              </a:rPr>
              <a:t>Jashinsky</a:t>
            </a:r>
            <a:r>
              <a:rPr lang="en-US" dirty="0">
                <a:solidFill>
                  <a:schemeClr val="tx1"/>
                </a:solidFill>
                <a:latin typeface="Times New Roman" panose="02020603050405020304" charset="0"/>
                <a:cs typeface="Times New Roman" panose="02020603050405020304" charset="0"/>
              </a:rPr>
              <a:t>, Jared &amp; Burton, Scott &amp; Hanson, Carl &amp; West, Josh &amp; Giraud-Carrier, Christophe &amp; Barnes, Michael &amp; Argyle, Trenton. (2013). Tracking Suicide Risk Factors Through Twitter in the US. Crisis. 35. 1-9. 10.1027/0227-5910/a000234. </a:t>
            </a:r>
            <a:endParaRPr lang="en-US" dirty="0">
              <a:solidFill>
                <a:schemeClr val="tx1"/>
              </a:solidFill>
              <a:latin typeface="Times New Roman" panose="02020603050405020304" charset="0"/>
              <a:cs typeface="Times New Roman" panose="02020603050405020304" charset="0"/>
            </a:endParaRPr>
          </a:p>
          <a:p>
            <a:pPr marL="0" indent="0" algn="just" rtl="0">
              <a:lnSpc>
                <a:spcPct val="90000"/>
              </a:lnSpc>
              <a:spcBef>
                <a:spcPts val="1200"/>
              </a:spcBef>
              <a:spcAft>
                <a:spcPts val="0"/>
              </a:spcAft>
              <a:buNone/>
            </a:pPr>
            <a:r>
              <a:rPr lang="en-US" dirty="0">
                <a:solidFill>
                  <a:schemeClr val="tx1"/>
                </a:solidFill>
                <a:latin typeface="Times New Roman" panose="02020603050405020304" charset="0"/>
                <a:cs typeface="Times New Roman" panose="02020603050405020304" charset="0"/>
              </a:rPr>
              <a:t>[12]</a:t>
            </a:r>
            <a:r>
              <a:rPr lang="en-US" b="0" i="0" dirty="0">
                <a:solidFill>
                  <a:schemeClr val="tx1"/>
                </a:solidFill>
                <a:effectLst/>
                <a:latin typeface="Times New Roman" panose="02020603050405020304" charset="0"/>
                <a:cs typeface="Times New Roman" panose="02020603050405020304" charset="0"/>
              </a:rPr>
              <a:t>diatimes.com/life-style/health-fitness/de-stress/the-soaring-rate-of-teen-suicides-what-can-we-learn/</a:t>
            </a:r>
            <a:r>
              <a:rPr lang="en-US" b="0" i="0" dirty="0" err="1">
                <a:solidFill>
                  <a:schemeClr val="tx1"/>
                </a:solidFill>
                <a:effectLst/>
                <a:latin typeface="Times New Roman" panose="02020603050405020304" charset="0"/>
                <a:cs typeface="Times New Roman" panose="02020603050405020304" charset="0"/>
              </a:rPr>
              <a:t>articleshow</a:t>
            </a:r>
            <a:r>
              <a:rPr lang="en-US" b="0" i="0" dirty="0">
                <a:solidFill>
                  <a:schemeClr val="tx1"/>
                </a:solidFill>
                <a:effectLst/>
                <a:latin typeface="Times New Roman" panose="02020603050405020304" charset="0"/>
                <a:cs typeface="Times New Roman" panose="02020603050405020304" charset="0"/>
              </a:rPr>
              <a:t>/78032936.cms</a:t>
            </a:r>
            <a:endParaRPr lang="en-US" b="0" i="0" dirty="0">
              <a:solidFill>
                <a:schemeClr val="tx1"/>
              </a:solidFill>
              <a:effectLst/>
              <a:latin typeface="Times New Roman" panose="02020603050405020304" charset="0"/>
              <a:cs typeface="Times New Roman" panose="02020603050405020304" charset="0"/>
            </a:endParaRPr>
          </a:p>
          <a:p>
            <a:pPr marL="0" indent="0" algn="just" rtl="0">
              <a:lnSpc>
                <a:spcPct val="90000"/>
              </a:lnSpc>
              <a:spcBef>
                <a:spcPts val="1200"/>
              </a:spcBef>
              <a:spcAft>
                <a:spcPts val="0"/>
              </a:spcAft>
              <a:buNone/>
            </a:pPr>
            <a:r>
              <a:rPr lang="en-US" dirty="0">
                <a:solidFill>
                  <a:schemeClr val="tx1"/>
                </a:solidFill>
                <a:latin typeface="Times New Roman" panose="02020603050405020304" charset="0"/>
                <a:cs typeface="Times New Roman" panose="02020603050405020304" charset="0"/>
              </a:rPr>
              <a:t>[13]</a:t>
            </a:r>
            <a:r>
              <a:rPr lang="en-US" b="0" i="0" u="sng" dirty="0">
                <a:solidFill>
                  <a:schemeClr val="tx1"/>
                </a:solidFill>
                <a:effectLst/>
                <a:latin typeface="Times New Roman" panose="02020603050405020304" charset="0"/>
                <a:cs typeface="Times New Roman" panose="02020603050405020304" charset="0"/>
              </a:rPr>
              <a:t> </a:t>
            </a:r>
            <a:r>
              <a:rPr lang="en-US" b="0" i="0" dirty="0">
                <a:solidFill>
                  <a:schemeClr val="tx1"/>
                </a:solidFill>
                <a:effectLst/>
                <a:latin typeface="Times New Roman" panose="02020603050405020304" charset="0"/>
                <a:cs typeface="Times New Roman" panose="02020603050405020304" charset="0"/>
              </a:rPr>
              <a:t>American Foundation for Suicide Prevention (AFSP). [Online]. Available:</a:t>
            </a:r>
            <a:r>
              <a:rPr lang="en-US" b="0" i="0" strike="noStrike" dirty="0">
                <a:solidFill>
                  <a:schemeClr val="tx1"/>
                </a:solidFill>
                <a:effectLst/>
                <a:latin typeface="Times New Roman" panose="02020603050405020304" charset="0"/>
                <a:cs typeface="Times New Roman" panose="02020603050405020304" charset="0"/>
                <a:hlinkClick r:id="rId1"/>
              </a:rPr>
              <a:t> https://afsp.org</a:t>
            </a:r>
            <a:endParaRPr lang="en-US" b="0" i="0" strike="noStrike" dirty="0">
              <a:solidFill>
                <a:schemeClr val="tx1"/>
              </a:solidFill>
              <a:effectLst/>
              <a:latin typeface="Times New Roman" panose="02020603050405020304" charset="0"/>
              <a:cs typeface="Times New Roman" panose="02020603050405020304" charset="0"/>
            </a:endParaRPr>
          </a:p>
          <a:p>
            <a:pPr marL="0" indent="0" algn="just">
              <a:buNone/>
            </a:pPr>
            <a:r>
              <a:rPr lang="en-US" dirty="0">
                <a:solidFill>
                  <a:schemeClr val="tx1"/>
                </a:solidFill>
                <a:latin typeface="Times New Roman" panose="02020603050405020304" charset="0"/>
                <a:cs typeface="Times New Roman" panose="02020603050405020304" charset="0"/>
              </a:rPr>
              <a:t>[14] </a:t>
            </a:r>
            <a:r>
              <a:rPr lang="en-US" dirty="0" err="1">
                <a:solidFill>
                  <a:schemeClr val="tx1"/>
                </a:solidFill>
                <a:latin typeface="Times New Roman" panose="02020603050405020304" charset="0"/>
                <a:cs typeface="Times New Roman" panose="02020603050405020304" charset="0"/>
              </a:rPr>
              <a:t>Alsaqqa</a:t>
            </a:r>
            <a:r>
              <a:rPr lang="en-US" dirty="0">
                <a:solidFill>
                  <a:schemeClr val="tx1"/>
                </a:solidFill>
                <a:latin typeface="Times New Roman" panose="02020603050405020304" charset="0"/>
                <a:cs typeface="Times New Roman" panose="02020603050405020304" charset="0"/>
              </a:rPr>
              <a:t>, Samar &amp; Al-</a:t>
            </a:r>
            <a:r>
              <a:rPr lang="en-US" dirty="0" err="1">
                <a:solidFill>
                  <a:schemeClr val="tx1"/>
                </a:solidFill>
                <a:latin typeface="Times New Roman" panose="02020603050405020304" charset="0"/>
                <a:cs typeface="Times New Roman" panose="02020603050405020304" charset="0"/>
              </a:rPr>
              <a:t>Naymat</a:t>
            </a:r>
            <a:r>
              <a:rPr lang="en-US" dirty="0">
                <a:solidFill>
                  <a:schemeClr val="tx1"/>
                </a:solidFill>
                <a:latin typeface="Times New Roman" panose="02020603050405020304" charset="0"/>
                <a:cs typeface="Times New Roman" panose="02020603050405020304" charset="0"/>
              </a:rPr>
              <a:t>, Ghazi &amp; </a:t>
            </a:r>
            <a:r>
              <a:rPr lang="en-US" dirty="0" err="1">
                <a:solidFill>
                  <a:schemeClr val="tx1"/>
                </a:solidFill>
                <a:latin typeface="Times New Roman" panose="02020603050405020304" charset="0"/>
                <a:cs typeface="Times New Roman" panose="02020603050405020304" charset="0"/>
              </a:rPr>
              <a:t>Awajan</a:t>
            </a:r>
            <a:r>
              <a:rPr lang="en-US" dirty="0">
                <a:solidFill>
                  <a:schemeClr val="tx1"/>
                </a:solidFill>
                <a:latin typeface="Times New Roman" panose="02020603050405020304" charset="0"/>
                <a:cs typeface="Times New Roman" panose="02020603050405020304" charset="0"/>
              </a:rPr>
              <a:t>, Arafat. (2018). A Large-Scale Sentiment Data Classification for Online Reviews Under Apache Spark. Procedia Computer Science. 141. 183-189. 10.1016/j.procs.2018.10.166. </a:t>
            </a:r>
            <a:endParaRPr lang="en-US" dirty="0">
              <a:solidFill>
                <a:schemeClr val="tx1"/>
              </a:solidFill>
              <a:latin typeface="Times New Roman" panose="02020603050405020304" charset="0"/>
              <a:cs typeface="Times New Roman" panose="02020603050405020304" charset="0"/>
            </a:endParaRPr>
          </a:p>
          <a:p>
            <a:pPr marL="0" indent="0" algn="just">
              <a:buNone/>
            </a:pPr>
            <a:r>
              <a:rPr lang="en-US" dirty="0">
                <a:solidFill>
                  <a:schemeClr val="tx1"/>
                </a:solidFill>
                <a:latin typeface="Times New Roman" panose="02020603050405020304" charset="0"/>
                <a:cs typeface="Times New Roman" panose="02020603050405020304" charset="0"/>
              </a:rPr>
              <a:t>[15] https://www.reddit.com/r/SuicideWatch/</a:t>
            </a:r>
            <a:endParaRPr lang="en-US" dirty="0">
              <a:solidFill>
                <a:schemeClr val="tx1"/>
              </a:solidFill>
              <a:latin typeface="Times New Roman" panose="02020603050405020304" charset="0"/>
              <a:cs typeface="Times New Roman" panose="02020603050405020304" charset="0"/>
            </a:endParaRPr>
          </a:p>
          <a:p>
            <a:pPr marL="0" indent="0" algn="just">
              <a:buNone/>
            </a:pPr>
            <a:r>
              <a:rPr lang="en-US" dirty="0">
                <a:solidFill>
                  <a:schemeClr val="tx1"/>
                </a:solidFill>
                <a:latin typeface="Times New Roman" panose="02020603050405020304" charset="0"/>
                <a:cs typeface="Times New Roman" panose="02020603050405020304" charset="0"/>
              </a:rPr>
              <a:t>[16] https://pypi.org/project/praw/</a:t>
            </a:r>
            <a:endParaRPr lang="en-US" dirty="0">
              <a:solidFill>
                <a:schemeClr val="tx1"/>
              </a:solidFill>
              <a:latin typeface="Times New Roman" panose="02020603050405020304" charset="0"/>
              <a:cs typeface="Times New Roman" panose="02020603050405020304" charset="0"/>
            </a:endParaRPr>
          </a:p>
          <a:p>
            <a:pPr marL="0" indent="0" algn="just">
              <a:buNone/>
            </a:pPr>
            <a:r>
              <a:rPr lang="en-US" dirty="0">
                <a:solidFill>
                  <a:schemeClr val="tx1"/>
                </a:solidFill>
                <a:latin typeface="Times New Roman" panose="02020603050405020304" charset="0"/>
                <a:cs typeface="Times New Roman" panose="02020603050405020304" charset="0"/>
              </a:rPr>
              <a:t>[17] Devlin, Jacob &amp; Chang, Ming-Wei &amp; Lee, Kenton &amp; Toutanova, Kristina. (2018). BERT: Pre-training of Deep Bidirectional Transformers for Language Understanding. </a:t>
            </a:r>
            <a:endParaRPr lang="en-US" dirty="0">
              <a:solidFill>
                <a:schemeClr val="tx1"/>
              </a:solidFill>
              <a:latin typeface="Times New Roman" panose="02020603050405020304" charset="0"/>
              <a:cs typeface="Times New Roman" panose="02020603050405020304" charset="0"/>
            </a:endParaRPr>
          </a:p>
          <a:p>
            <a:pPr marL="0" indent="0">
              <a:lnSpc>
                <a:spcPct val="90000"/>
              </a:lnSpc>
              <a:buNone/>
            </a:pPr>
            <a:endParaRPr lang="en-US"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e Thank You Clipart Transparent, Download Free Clip Art, Free Clip Art  on Clipart Library"/>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28748" y="1721643"/>
            <a:ext cx="6134503" cy="3414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9104" y="2954988"/>
            <a:ext cx="4146665" cy="808119"/>
          </a:xfrm>
          <a:noFill/>
          <a:ln>
            <a:solidFill>
              <a:schemeClr val="tx1"/>
            </a:solidFill>
          </a:ln>
        </p:spPr>
        <p:txBody>
          <a:bodyPr>
            <a:normAutofit/>
          </a:bodyPr>
          <a:lstStyle/>
          <a:p>
            <a:r>
              <a:rPr lang="en-IN" sz="2400">
                <a:solidFill>
                  <a:schemeClr val="tx1"/>
                </a:solidFill>
                <a:latin typeface="Calibri" panose="020F0502020204030204" pitchFamily="34" charset="0"/>
                <a:cs typeface="Calibri" panose="020F0502020204030204" pitchFamily="34" charset="0"/>
              </a:rPr>
              <a:t>Problem statement</a:t>
            </a:r>
            <a:endParaRPr lang="en-IN" sz="2400">
              <a:solidFill>
                <a:schemeClr val="tx1"/>
              </a:solidFill>
              <a:latin typeface="Calibri" panose="020F0502020204030204" pitchFamily="34" charset="0"/>
              <a:cs typeface="Calibri" panose="020F0502020204030204" pitchFamily="34" charset="0"/>
            </a:endParaRPr>
          </a:p>
        </p:txBody>
      </p:sp>
      <p:sp>
        <p:nvSpPr>
          <p:cNvPr id="22" name="Rectangle 21"/>
          <p:cNvSpPr>
            <a:spLocks noGrp="1" noRot="1" noChangeAspect="1" noMove="1" noResize="1" noEditPoints="1" noAdjustHandles="1" noChangeArrowheads="1" noChangeShapeType="1" noTextEdit="1"/>
          </p:cNvSpPr>
          <p:nvPr/>
        </p:nvSpPr>
        <p:spPr>
          <a:xfrm>
            <a:off x="5315061" y="-2"/>
            <a:ext cx="6876939"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59730" y="524510"/>
            <a:ext cx="6541135" cy="5903595"/>
          </a:xfrm>
        </p:spPr>
        <p:txBody>
          <a:bodyPr anchor="ctr">
            <a:normAutofit lnSpcReduction="10000"/>
          </a:bodyPr>
          <a:lstStyle/>
          <a:p>
            <a:pPr marL="0" indent="0" algn="just">
              <a:lnSpc>
                <a:spcPct val="150000"/>
              </a:lnSpc>
              <a:buNone/>
            </a:pPr>
            <a:r>
              <a:rPr lang="en-US" sz="2400" dirty="0">
                <a:solidFill>
                  <a:schemeClr val="bg1"/>
                </a:solidFill>
                <a:latin typeface="Times New Roman" panose="02020603050405020304" charset="0"/>
                <a:cs typeface="Times New Roman" panose="02020603050405020304" charset="0"/>
                <a:sym typeface="+mn-ea"/>
              </a:rPr>
              <a:t>India accounts for 17.8% of all reported suicide cases[1]. Online discussion </a:t>
            </a:r>
            <a:r>
              <a:rPr lang="en-US" altLang="en-IN" sz="2400" dirty="0">
                <a:solidFill>
                  <a:schemeClr val="bg1"/>
                </a:solidFill>
                <a:latin typeface="Times New Roman" panose="02020603050405020304" charset="0"/>
                <a:cs typeface="Times New Roman" panose="02020603050405020304" charset="0"/>
              </a:rPr>
              <a:t>forums have become a place for people to express </a:t>
            </a:r>
            <a:r>
              <a:rPr lang="en-US" altLang="en-IN" sz="2400" dirty="0" err="1">
                <a:solidFill>
                  <a:schemeClr val="bg1"/>
                </a:solidFill>
                <a:latin typeface="Times New Roman" panose="02020603050405020304" charset="0"/>
                <a:cs typeface="Times New Roman" panose="02020603050405020304" charset="0"/>
              </a:rPr>
              <a:t>suicidial</a:t>
            </a:r>
            <a:r>
              <a:rPr lang="en-US" altLang="en-IN" sz="2400" dirty="0">
                <a:solidFill>
                  <a:schemeClr val="bg1"/>
                </a:solidFill>
                <a:latin typeface="Times New Roman" panose="02020603050405020304" charset="0"/>
                <a:cs typeface="Times New Roman" panose="02020603050405020304" charset="0"/>
              </a:rPr>
              <a:t> ideas and this can be used to detect early suicidal thoughts and prevent them. The objective of this project is to develop efficient methods to identify suicidal and depression thoughts in social media forums and to use them in detection of depression and suicidal feelings by using historical data to identify suicidal and depression texts and to use spark streaming to identify suicidal contents in real-time.</a:t>
            </a:r>
            <a:endParaRPr lang="en-US" altLang="en-IN" sz="2400" dirty="0">
              <a:solidFill>
                <a:schemeClr val="bg1"/>
              </a:solidFill>
              <a:latin typeface="Times New Roman" panose="02020603050405020304" charset="0"/>
              <a:cs typeface="Times New Roman" panose="02020603050405020304" charset="0"/>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0123" y="633047"/>
            <a:ext cx="5931877" cy="8009792"/>
          </a:xfrm>
        </p:spPr>
        <p:txBody>
          <a:bodyPr/>
          <a:lstStyle/>
          <a:p>
            <a:pPr marL="0" indent="0" algn="just">
              <a:buNone/>
            </a:pPr>
            <a:r>
              <a:rPr lang="en-US" sz="2000" b="1" dirty="0">
                <a:latin typeface="Times New Roman" panose="02020603050405020304" charset="0"/>
                <a:cs typeface="Times New Roman" panose="02020603050405020304" charset="0"/>
              </a:rPr>
              <a:t>Dataset</a:t>
            </a:r>
            <a:r>
              <a:rPr lang="en-US" sz="2000" dirty="0">
                <a:latin typeface="Times New Roman" panose="02020603050405020304" charset="0"/>
                <a:cs typeface="Times New Roman" panose="02020603050405020304" charset="0"/>
              </a:rPr>
              <a:t>: We will introduce a new dataset prepared by collecting posts from “</a:t>
            </a:r>
            <a:r>
              <a:rPr lang="en-US" sz="2000" dirty="0" err="1">
                <a:latin typeface="Times New Roman" panose="02020603050405020304" charset="0"/>
                <a:cs typeface="Times New Roman" panose="02020603050405020304" charset="0"/>
              </a:rPr>
              <a:t>SuicideWatch</a:t>
            </a:r>
            <a:r>
              <a:rPr lang="en-US" sz="2000" dirty="0">
                <a:latin typeface="Times New Roman" panose="02020603050405020304" charset="0"/>
                <a:cs typeface="Times New Roman" panose="02020603050405020304" charset="0"/>
              </a:rPr>
              <a:t>” and “depression” subreddits of the Reddit platform. </a:t>
            </a:r>
            <a:endParaRPr lang="en-US" sz="2000" dirty="0">
              <a:latin typeface="Times New Roman" panose="02020603050405020304" charset="0"/>
              <a:cs typeface="Times New Roman" panose="02020603050405020304" charset="0"/>
            </a:endParaRPr>
          </a:p>
          <a:p>
            <a:pPr marL="0" indent="0" algn="just">
              <a:buNone/>
            </a:pPr>
            <a:r>
              <a:rPr lang="en-US" sz="2000" b="1" dirty="0">
                <a:latin typeface="Times New Roman" panose="02020603050405020304" charset="0"/>
                <a:cs typeface="Times New Roman" panose="02020603050405020304" charset="0"/>
              </a:rPr>
              <a:t>Unigram analysis</a:t>
            </a:r>
            <a:r>
              <a:rPr lang="en-US" sz="2000" dirty="0">
                <a:latin typeface="Times New Roman" panose="02020603050405020304" charset="0"/>
                <a:cs typeface="Times New Roman" panose="02020603050405020304" charset="0"/>
              </a:rPr>
              <a:t>: unigram analysis shows that suicide-related conversations are discussed in the “</a:t>
            </a:r>
            <a:r>
              <a:rPr lang="en-US" sz="2000" dirty="0" err="1">
                <a:latin typeface="Times New Roman" panose="02020603050405020304" charset="0"/>
                <a:cs typeface="Times New Roman" panose="02020603050405020304" charset="0"/>
              </a:rPr>
              <a:t>SuicideWatch</a:t>
            </a:r>
            <a:r>
              <a:rPr lang="en-US" sz="2000" dirty="0">
                <a:latin typeface="Times New Roman" panose="02020603050405020304" charset="0"/>
                <a:cs typeface="Times New Roman" panose="02020603050405020304" charset="0"/>
              </a:rPr>
              <a:t>” subreddit and other topics in the “teenagers” subreddit. </a:t>
            </a:r>
            <a:endParaRPr lang="en-US" sz="2000" dirty="0">
              <a:latin typeface="Times New Roman" panose="02020603050405020304" charset="0"/>
              <a:cs typeface="Times New Roman" panose="02020603050405020304" charset="0"/>
            </a:endParaRPr>
          </a:p>
          <a:p>
            <a:pPr marL="0" indent="0" algn="just">
              <a:buNone/>
            </a:pPr>
            <a:r>
              <a:rPr lang="en-US" sz="2000" b="1" dirty="0">
                <a:latin typeface="Times New Roman" panose="02020603050405020304" charset="0"/>
                <a:cs typeface="Times New Roman" panose="02020603050405020304" charset="0"/>
              </a:rPr>
              <a:t>Feature</a:t>
            </a: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analysis</a:t>
            </a:r>
            <a:r>
              <a:rPr lang="en-US" sz="2000" dirty="0">
                <a:latin typeface="Times New Roman" panose="02020603050405020304" charset="0"/>
                <a:cs typeface="Times New Roman" panose="02020603050405020304" charset="0"/>
              </a:rPr>
              <a:t>: we evaluate the performance of word embeddings, TF-IDF, bag-of-words over Universal Sentence Encoder.</a:t>
            </a:r>
            <a:endParaRPr lang="en-US" sz="2000" dirty="0">
              <a:latin typeface="Times New Roman" panose="02020603050405020304" charset="0"/>
              <a:cs typeface="Times New Roman" panose="02020603050405020304" charset="0"/>
            </a:endParaRPr>
          </a:p>
          <a:p>
            <a:pPr marL="0" indent="0" algn="just">
              <a:buNone/>
            </a:pP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Comparative evaluation</a:t>
            </a:r>
            <a:r>
              <a:rPr lang="en-US" sz="2000" dirty="0">
                <a:latin typeface="Times New Roman" panose="02020603050405020304" charset="0"/>
                <a:cs typeface="Times New Roman" panose="02020603050405020304" charset="0"/>
              </a:rPr>
              <a:t>: we compare the performance of our proposed USE-FCNN method and compare its performance with deep learning methods like LSTM, LSTM-CNN, and traditional machine learning models like SVM and </a:t>
            </a:r>
            <a:r>
              <a:rPr lang="en-US" sz="2000" dirty="0" err="1">
                <a:latin typeface="Times New Roman" panose="02020603050405020304" charset="0"/>
                <a:cs typeface="Times New Roman" panose="02020603050405020304" charset="0"/>
              </a:rPr>
              <a:t>XGBoost</a:t>
            </a:r>
            <a:r>
              <a:rPr lang="en-US" sz="2000" dirty="0">
                <a:latin typeface="Times New Roman" panose="02020603050405020304" charset="0"/>
                <a:cs typeface="Times New Roman" panose="02020603050405020304" charset="0"/>
              </a:rPr>
              <a:t>.</a:t>
            </a:r>
            <a:endParaRPr lang="en-US" sz="2000" spc="35" dirty="0">
              <a:latin typeface="Times New Roman" panose="02020603050405020304" charset="0"/>
              <a:cs typeface="Times New Roman" panose="02020603050405020304" charset="0"/>
            </a:endParaRPr>
          </a:p>
        </p:txBody>
      </p:sp>
      <p:sp>
        <p:nvSpPr>
          <p:cNvPr id="6" name="Title 1"/>
          <p:cNvSpPr txBox="1"/>
          <p:nvPr/>
        </p:nvSpPr>
        <p:spPr bwMode="blackWhite">
          <a:xfrm>
            <a:off x="1033272" y="2620881"/>
            <a:ext cx="4146665" cy="983965"/>
          </a:xfrm>
          <a:prstGeom prst="rect">
            <a:avLst/>
          </a:prstGeom>
          <a:noFill/>
          <a:ln w="31750" cap="sq">
            <a:solidFill>
              <a:schemeClr val="bg1"/>
            </a:solidFill>
            <a:miter lim="800000"/>
          </a:ln>
        </p:spPr>
        <p:txBody>
          <a:bodyPr vert="horz" lIns="182880" tIns="182880" rIns="182880" bIns="182880" rtlCol="0" anchor="ctr" anchorCtr="1">
            <a:normAutofit fontScale="70000" lnSpcReduction="2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endParaRPr lang="en-IN" sz="2400" dirty="0">
              <a:solidFill>
                <a:schemeClr val="bg1"/>
              </a:solidFill>
            </a:endParaRPr>
          </a:p>
          <a:p>
            <a:r>
              <a:rPr lang="en-IN" sz="2400" dirty="0">
                <a:solidFill>
                  <a:schemeClr val="bg1"/>
                </a:solidFill>
              </a:rPr>
              <a:t>Contributions</a:t>
            </a:r>
            <a:endParaRPr lang="en-IN" sz="2400" dirty="0">
              <a:solidFill>
                <a:schemeClr val="bg1"/>
              </a:solidFill>
            </a:endParaRPr>
          </a:p>
          <a:p>
            <a:r>
              <a:rPr lang="en-IN" sz="2400" dirty="0">
                <a:solidFill>
                  <a:schemeClr val="bg1"/>
                </a:solidFill>
              </a:rPr>
              <a:t> </a:t>
            </a:r>
            <a:endParaRPr lang="en-IN" sz="24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 y="916305"/>
          <a:ext cx="11760200" cy="5972175"/>
        </p:xfrm>
        <a:graphic>
          <a:graphicData uri="http://schemas.openxmlformats.org/drawingml/2006/table">
            <a:tbl>
              <a:tblPr firstRow="1" bandRow="1">
                <a:tableStyleId>{5C22544A-7EE6-4342-B048-85BDC9FD1C3A}</a:tableStyleId>
              </a:tblPr>
              <a:tblGrid>
                <a:gridCol w="1004570"/>
                <a:gridCol w="2315210"/>
                <a:gridCol w="1822450"/>
                <a:gridCol w="3232150"/>
                <a:gridCol w="3385820"/>
              </a:tblGrid>
              <a:tr h="598805">
                <a:tc>
                  <a:txBody>
                    <a:bodyPr/>
                    <a:lstStyle/>
                    <a:p>
                      <a:pPr algn="just">
                        <a:buNone/>
                      </a:pPr>
                      <a:r>
                        <a:rPr lang="en-US" sz="1600">
                          <a:latin typeface="Times New Roman" panose="02020603050405020304" charset="0"/>
                          <a:cs typeface="Times New Roman" panose="02020603050405020304" charset="0"/>
                        </a:rPr>
                        <a:t>Year &amp;&amp; Journal</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Paper Name</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Technology</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Results</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Limitations</a:t>
                      </a:r>
                      <a:endParaRPr lang="en-US" sz="1600">
                        <a:latin typeface="Times New Roman" panose="02020603050405020304" charset="0"/>
                        <a:cs typeface="Times New Roman" panose="02020603050405020304" charset="0"/>
                      </a:endParaRPr>
                    </a:p>
                  </a:txBody>
                  <a:tcPr/>
                </a:tc>
              </a:tr>
              <a:tr h="1762760">
                <a:tc>
                  <a:txBody>
                    <a:bodyPr/>
                    <a:lstStyle/>
                    <a:p>
                      <a:pPr algn="just">
                        <a:buNone/>
                      </a:pPr>
                      <a:r>
                        <a:rPr lang="en-US" sz="1600">
                          <a:latin typeface="Times New Roman" panose="02020603050405020304" charset="0"/>
                          <a:cs typeface="Times New Roman" panose="02020603050405020304" charset="0"/>
                          <a:sym typeface="+mn-ea"/>
                        </a:rPr>
                        <a:t>2017 </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 ACM</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Detecting Changes in Suicide Content Manifested in Social Media Following Celebrity Suicides[3]</a:t>
                      </a: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-Mrinal Kumar</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N-gram analysis, topic model </a:t>
                      </a: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analysis.</a:t>
                      </a:r>
                      <a:endParaRPr lang="en-US" sz="1600" dirty="0">
                        <a:latin typeface="Times New Roman" panose="02020603050405020304" charset="0"/>
                        <a:cs typeface="Times New Roman" panose="02020603050405020304" charset="0"/>
                      </a:endParaRPr>
                    </a:p>
                    <a:p>
                      <a:pPr algn="just">
                        <a:buNone/>
                      </a:pPr>
                      <a:endParaRPr lang="en-US" sz="1600" dirty="0">
                        <a:latin typeface="Times New Roman" panose="02020603050405020304" charset="0"/>
                        <a:cs typeface="Times New Roman" panose="02020603050405020304" charset="0"/>
                      </a:endParaRPr>
                    </a:p>
                    <a:p>
                      <a:pPr algn="just">
                        <a:buNone/>
                      </a:pP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Able to identify Werther effect and demonstrate increase in posting activity post-suicide</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Cannot assess how increased activity on SW compares with increased attempted or completed suicides.</a:t>
                      </a:r>
                      <a:endParaRPr lang="en-US" sz="1600">
                        <a:latin typeface="Times New Roman" panose="02020603050405020304" charset="0"/>
                        <a:cs typeface="Times New Roman" panose="02020603050405020304" charset="0"/>
                      </a:endParaRPr>
                    </a:p>
                  </a:txBody>
                  <a:tcPr/>
                </a:tc>
              </a:tr>
              <a:tr h="1612900">
                <a:tc>
                  <a:txBody>
                    <a:bodyPr/>
                    <a:lstStyle/>
                    <a:p>
                      <a:pPr algn="just">
                        <a:buNone/>
                      </a:pPr>
                      <a:r>
                        <a:rPr lang="en-US" sz="1600">
                          <a:latin typeface="Times New Roman" panose="02020603050405020304" charset="0"/>
                          <a:cs typeface="Times New Roman" panose="02020603050405020304" charset="0"/>
                          <a:sym typeface="+mn-ea"/>
                        </a:rPr>
                        <a:t>2018 </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Hindawi </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Supervised Learning for Suicidal Ideation Detection in Online User Content[4]</a:t>
                      </a: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a:t>
                      </a:r>
                      <a:r>
                        <a:rPr lang="en-US" sz="1600" dirty="0" err="1">
                          <a:latin typeface="Times New Roman" panose="02020603050405020304" charset="0"/>
                          <a:cs typeface="Times New Roman" panose="02020603050405020304" charset="0"/>
                        </a:rPr>
                        <a:t>Shaoxiong</a:t>
                      </a:r>
                      <a:r>
                        <a:rPr lang="en-US" sz="1600" dirty="0">
                          <a:latin typeface="Times New Roman" panose="02020603050405020304" charset="0"/>
                          <a:cs typeface="Times New Roman" panose="02020603050405020304" charset="0"/>
                        </a:rPr>
                        <a:t> Ji</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LIWC, XGBoost,</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LSTM, MLFFNN</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Random forest gains better performance than most models except for the metric of precision in which the MLFFNN gains a slightly better result</a:t>
                      </a: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Data collection is expensive, simple feature sets and classification models are not predictive enough to detect suicidal tendencie.</a:t>
                      </a:r>
                      <a:endParaRPr lang="en-US" sz="1600" dirty="0">
                        <a:latin typeface="Times New Roman" panose="02020603050405020304" charset="0"/>
                        <a:cs typeface="Times New Roman" panose="02020603050405020304" charset="0"/>
                        <a:sym typeface="+mn-ea"/>
                      </a:endParaRPr>
                    </a:p>
                  </a:txBody>
                  <a:tcPr/>
                </a:tc>
              </a:tr>
              <a:tr h="1997710">
                <a:tc>
                  <a:txBody>
                    <a:bodyPr/>
                    <a:lstStyle/>
                    <a:p>
                      <a:pPr algn="just">
                        <a:buNone/>
                      </a:pPr>
                      <a:r>
                        <a:rPr lang="en-US" sz="1600">
                          <a:latin typeface="Times New Roman" panose="02020603050405020304" charset="0"/>
                          <a:cs typeface="Times New Roman" panose="02020603050405020304" charset="0"/>
                          <a:sym typeface="+mn-ea"/>
                        </a:rPr>
                        <a:t>2020 </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npj Digital Medicine</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A machine learning approach predicts future risk to suicidal ideation from social media data[5]</a:t>
                      </a:r>
                      <a:endParaRPr lang="en-US" sz="1600" dirty="0">
                        <a:latin typeface="Times New Roman" panose="02020603050405020304" charset="0"/>
                        <a:cs typeface="Times New Roman" panose="02020603050405020304" charset="0"/>
                      </a:endParaRPr>
                    </a:p>
                    <a:p>
                      <a:pPr algn="just">
                        <a:buNone/>
                      </a:pP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-Arunima Roy</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Random Forest, Neural Networks</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Using nine neural networks, no psychological construct is unrepresented as each is accurately measured above 70% by at least one model.</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Lack of information regarding</a:t>
                      </a: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demographic and socioeconomic characteristics of the participants, specifically related to race, ethnicity, or nationality data. Algorithm is limited to twitter.</a:t>
                      </a:r>
                      <a:endParaRPr lang="en-US" sz="1600" dirty="0">
                        <a:latin typeface="Times New Roman" panose="02020603050405020304" charset="0"/>
                        <a:cs typeface="Times New Roman" panose="02020603050405020304" charset="0"/>
                      </a:endParaRPr>
                    </a:p>
                  </a:txBody>
                  <a:tcPr/>
                </a:tc>
              </a:tr>
            </a:tbl>
          </a:graphicData>
        </a:graphic>
      </p:graphicFrame>
      <p:sp>
        <p:nvSpPr>
          <p:cNvPr id="5" name="Title 1"/>
          <p:cNvSpPr>
            <a:spLocks noGrp="1"/>
          </p:cNvSpPr>
          <p:nvPr>
            <p:ph type="title"/>
          </p:nvPr>
        </p:nvSpPr>
        <p:spPr>
          <a:xfrm>
            <a:off x="3999110" y="57401"/>
            <a:ext cx="3324968" cy="741589"/>
          </a:xfrm>
          <a:noFill/>
          <a:ln>
            <a:solidFill>
              <a:schemeClr val="tx1"/>
            </a:solidFill>
          </a:ln>
        </p:spPr>
        <p:txBody>
          <a:bodyPr>
            <a:normAutofit fontScale="90000"/>
          </a:bodyPr>
          <a:lstStyle/>
          <a:p>
            <a:r>
              <a:rPr lang="en-IN" sz="2400" dirty="0">
                <a:solidFill>
                  <a:schemeClr val="tx1"/>
                </a:solidFill>
                <a:latin typeface="Calibri" panose="020F0502020204030204" pitchFamily="34" charset="0"/>
                <a:cs typeface="Calibri" panose="020F0502020204030204" pitchFamily="34" charset="0"/>
              </a:rPr>
              <a:t>Literature review</a:t>
            </a:r>
            <a:endParaRPr lang="en-IN"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97155"/>
          <a:ext cx="11821795" cy="6275705"/>
        </p:xfrm>
        <a:graphic>
          <a:graphicData uri="http://schemas.openxmlformats.org/drawingml/2006/table">
            <a:tbl>
              <a:tblPr firstRow="1" bandRow="1">
                <a:tableStyleId>{5C22544A-7EE6-4342-B048-85BDC9FD1C3A}</a:tableStyleId>
              </a:tblPr>
              <a:tblGrid>
                <a:gridCol w="1412875"/>
                <a:gridCol w="2216150"/>
                <a:gridCol w="1245870"/>
                <a:gridCol w="3677285"/>
                <a:gridCol w="3269615"/>
              </a:tblGrid>
              <a:tr h="610235">
                <a:tc>
                  <a:txBody>
                    <a:bodyPr/>
                    <a:lstStyle/>
                    <a:p>
                      <a:pPr algn="just">
                        <a:buNone/>
                      </a:pPr>
                      <a:r>
                        <a:rPr lang="en-US" sz="1600">
                          <a:latin typeface="Times New Roman" panose="02020603050405020304" charset="0"/>
                          <a:cs typeface="Times New Roman" panose="02020603050405020304" charset="0"/>
                        </a:rPr>
                        <a:t>Year &amp;&amp; Journal</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Paper Name</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Technology</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Results</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Limitations</a:t>
                      </a:r>
                      <a:endParaRPr lang="en-US" sz="1600">
                        <a:latin typeface="Times New Roman" panose="02020603050405020304" charset="0"/>
                        <a:cs typeface="Times New Roman" panose="02020603050405020304" charset="0"/>
                      </a:endParaRPr>
                    </a:p>
                  </a:txBody>
                  <a:tcPr/>
                </a:tc>
              </a:tr>
              <a:tr h="1701800">
                <a:tc>
                  <a:txBody>
                    <a:bodyPr/>
                    <a:lstStyle/>
                    <a:p>
                      <a:pPr algn="just">
                        <a:buNone/>
                      </a:pPr>
                      <a:r>
                        <a:rPr lang="en-US" sz="1600">
                          <a:latin typeface="Times New Roman" panose="02020603050405020304" charset="0"/>
                          <a:cs typeface="Times New Roman" panose="02020603050405020304" charset="0"/>
                          <a:sym typeface="+mn-ea"/>
                        </a:rPr>
                        <a:t>2019 </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 </a:t>
                      </a:r>
                      <a:r>
                        <a:rPr lang="en-US" sz="1600" dirty="0">
                          <a:latin typeface="Times New Roman" panose="02020603050405020304" charset="0"/>
                          <a:cs typeface="Times New Roman" panose="02020603050405020304" charset="0"/>
                          <a:sym typeface="+mn-ea"/>
                        </a:rPr>
                        <a:t>J Med Internet Res</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Suicidal Ideation Detection via Social Media Analytics[9]</a:t>
                      </a:r>
                      <a:endParaRPr lang="en-US" sz="1600" dirty="0">
                        <a:latin typeface="Times New Roman" panose="02020603050405020304" charset="0"/>
                        <a:cs typeface="Times New Roman" panose="02020603050405020304" charset="0"/>
                        <a:sym typeface="+mn-ea"/>
                      </a:endParaRPr>
                    </a:p>
                    <a:p>
                      <a:pPr algn="just">
                        <a:buNone/>
                      </a:pPr>
                      <a:r>
                        <a:rPr lang="en-US" sz="1600" dirty="0">
                          <a:latin typeface="Times New Roman" panose="02020603050405020304" charset="0"/>
                          <a:cs typeface="Times New Roman" panose="02020603050405020304" charset="0"/>
                          <a:sym typeface="+mn-ea"/>
                        </a:rPr>
                        <a:t>-Yan Huang</a:t>
                      </a: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MFWF, LIWC, SVM.</a:t>
                      </a:r>
                      <a:endParaRPr lang="en-US" sz="1600" dirty="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Based on MFWF method they achieved better performances than data-driven method. Recall increased from 0.78 to 0.88 by 12.8%</a:t>
                      </a: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Single social media site, single blogs, Did not include other feature selection methods.</a:t>
                      </a:r>
                      <a:endParaRPr lang="en-US" sz="1600" dirty="0">
                        <a:latin typeface="Times New Roman" panose="02020603050405020304" charset="0"/>
                        <a:cs typeface="Times New Roman" panose="02020603050405020304" charset="0"/>
                        <a:sym typeface="+mn-ea"/>
                      </a:endParaRPr>
                    </a:p>
                  </a:txBody>
                  <a:tcPr/>
                </a:tc>
              </a:tr>
              <a:tr h="1648460">
                <a:tc>
                  <a:txBody>
                    <a:bodyPr/>
                    <a:lstStyle/>
                    <a:p>
                      <a:pPr algn="just">
                        <a:buNone/>
                      </a:pPr>
                      <a:r>
                        <a:rPr lang="en-US" sz="1600" dirty="0">
                          <a:latin typeface="Times New Roman" panose="02020603050405020304" charset="0"/>
                          <a:cs typeface="Times New Roman" panose="02020603050405020304" charset="0"/>
                          <a:sym typeface="+mn-ea"/>
                        </a:rPr>
                        <a:t>2018</a:t>
                      </a:r>
                      <a:endParaRPr lang="en-US" sz="1600" dirty="0">
                        <a:latin typeface="Times New Roman" panose="02020603050405020304" charset="0"/>
                        <a:cs typeface="Times New Roman" panose="02020603050405020304" charset="0"/>
                        <a:sym typeface="+mn-ea"/>
                      </a:endParaRPr>
                    </a:p>
                    <a:p>
                      <a:pPr algn="just">
                        <a:buNone/>
                      </a:pPr>
                      <a:endParaRPr lang="en-US" sz="1600" dirty="0">
                        <a:latin typeface="Times New Roman" panose="02020603050405020304" charset="0"/>
                        <a:cs typeface="Times New Roman" panose="02020603050405020304" charset="0"/>
                        <a:sym typeface="+mn-ea"/>
                      </a:endParaRPr>
                    </a:p>
                    <a:p>
                      <a:pPr algn="just">
                        <a:buNone/>
                      </a:pPr>
                      <a:r>
                        <a:rPr lang="en-US" sz="1600" dirty="0">
                          <a:latin typeface="Times New Roman" panose="02020603050405020304" charset="0"/>
                          <a:cs typeface="Times New Roman" panose="02020603050405020304" charset="0"/>
                          <a:sym typeface="+mn-ea"/>
                        </a:rPr>
                        <a:t>Research and Development</a:t>
                      </a:r>
                      <a:endParaRPr lang="en-US" sz="1600" dirty="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Detection of suicide-related posts in twitter data streams[10]</a:t>
                      </a:r>
                      <a:endParaRPr lang="en-US" sz="1600" dirty="0">
                        <a:latin typeface="Times New Roman" panose="02020603050405020304" charset="0"/>
                        <a:cs typeface="Times New Roman" panose="02020603050405020304" charset="0"/>
                        <a:sym typeface="+mn-ea"/>
                      </a:endParaRPr>
                    </a:p>
                    <a:p>
                      <a:pPr algn="just">
                        <a:buNone/>
                      </a:pPr>
                      <a:r>
                        <a:rPr lang="en-US" sz="1600" dirty="0">
                          <a:latin typeface="Times New Roman" panose="02020603050405020304" charset="0"/>
                          <a:cs typeface="Times New Roman" panose="02020603050405020304" charset="0"/>
                          <a:sym typeface="+mn-ea"/>
                        </a:rPr>
                        <a:t>-M.J.Vioules</a:t>
                      </a: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Feature extraction for text scoring-NLP based approach,.</a:t>
                      </a:r>
                      <a:endParaRPr lang="en-US" sz="1600" dirty="0">
                        <a:latin typeface="Times New Roman" panose="02020603050405020304" charset="0"/>
                        <a:cs typeface="Times New Roman" panose="02020603050405020304" charset="0"/>
                        <a:sym typeface="+mn-ea"/>
                      </a:endParaRPr>
                    </a:p>
                    <a:p>
                      <a:pPr algn="just">
                        <a:buNone/>
                      </a:pP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rPr>
                        <a:t>The NLP text-scoring approach successfully separates out tweets</a:t>
                      </a: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exhibiting distress-related content and acts as a powerful input into the martingale framework.</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The features used to determine the mental health of a user may differ between individuals.   Tested only on two users</a:t>
                      </a:r>
                      <a:endParaRPr lang="en-US" sz="1600" dirty="0">
                        <a:latin typeface="Times New Roman" panose="02020603050405020304" charset="0"/>
                        <a:cs typeface="Times New Roman" panose="02020603050405020304" charset="0"/>
                        <a:sym typeface="+mn-ea"/>
                      </a:endParaRPr>
                    </a:p>
                  </a:txBody>
                  <a:tcPr/>
                </a:tc>
              </a:tr>
              <a:tr h="2165350">
                <a:tc>
                  <a:txBody>
                    <a:bodyPr/>
                    <a:lstStyle/>
                    <a:p>
                      <a:pPr algn="just">
                        <a:buNone/>
                      </a:pPr>
                      <a:r>
                        <a:rPr lang="en-US" sz="1600">
                          <a:latin typeface="Times New Roman" panose="02020603050405020304" charset="0"/>
                          <a:cs typeface="Times New Roman" panose="02020603050405020304" charset="0"/>
                          <a:sym typeface="+mn-ea"/>
                        </a:rPr>
                        <a:t>2020</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J Med Internet Res</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Detection of Suicidal Ideation on Social Media: Multimodal, Relational, and Behavioral Analysis[7]</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Diana Ramir-Cifuentes</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CNN,  BOW,</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N-grams.</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Findings also show that the combination of textual, visual, relational, and behavioral data outperforms the accuracy of using each modality separately.</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Results can be improved by enhancing the models based on textual and relational features.</a:t>
                      </a:r>
                      <a:endParaRPr lang="en-US" sz="16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12395" y="377825"/>
          <a:ext cx="11779885" cy="5627370"/>
        </p:xfrm>
        <a:graphic>
          <a:graphicData uri="http://schemas.openxmlformats.org/drawingml/2006/table">
            <a:tbl>
              <a:tblPr firstRow="1" bandRow="1">
                <a:tableStyleId>{5C22544A-7EE6-4342-B048-85BDC9FD1C3A}</a:tableStyleId>
              </a:tblPr>
              <a:tblGrid>
                <a:gridCol w="1116965"/>
                <a:gridCol w="2398395"/>
                <a:gridCol w="1318260"/>
                <a:gridCol w="3505835"/>
                <a:gridCol w="3440430"/>
              </a:tblGrid>
              <a:tr h="597535">
                <a:tc>
                  <a:txBody>
                    <a:bodyPr/>
                    <a:lstStyle/>
                    <a:p>
                      <a:pPr algn="just">
                        <a:buNone/>
                      </a:pPr>
                      <a:r>
                        <a:rPr lang="en-US" sz="1600">
                          <a:latin typeface="Times New Roman" panose="02020603050405020304" charset="0"/>
                          <a:cs typeface="Times New Roman" panose="02020603050405020304" charset="0"/>
                        </a:rPr>
                        <a:t>Year &amp;&amp; Journala</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Paper Name</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Technology</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Results</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Limitations</a:t>
                      </a:r>
                      <a:endParaRPr lang="en-US" sz="1600">
                        <a:latin typeface="Times New Roman" panose="02020603050405020304" charset="0"/>
                        <a:cs typeface="Times New Roman" panose="02020603050405020304" charset="0"/>
                      </a:endParaRPr>
                    </a:p>
                  </a:txBody>
                  <a:tcPr/>
                </a:tc>
              </a:tr>
              <a:tr h="1901825">
                <a:tc>
                  <a:txBody>
                    <a:bodyPr/>
                    <a:lstStyle/>
                    <a:p>
                      <a:pPr algn="just">
                        <a:buNone/>
                      </a:pPr>
                      <a:r>
                        <a:rPr lang="en-US" sz="1600" dirty="0">
                          <a:latin typeface="Times New Roman" panose="02020603050405020304" charset="0"/>
                          <a:cs typeface="Times New Roman" panose="02020603050405020304" charset="0"/>
                          <a:sym typeface="+mn-ea"/>
                        </a:rPr>
                        <a:t>2017</a:t>
                      </a:r>
                      <a:endParaRPr lang="en-US" sz="1600" dirty="0">
                        <a:latin typeface="Times New Roman" panose="02020603050405020304" charset="0"/>
                        <a:cs typeface="Times New Roman" panose="02020603050405020304" charset="0"/>
                        <a:sym typeface="+mn-ea"/>
                      </a:endParaRPr>
                    </a:p>
                    <a:p>
                      <a:pPr algn="just">
                        <a:buNone/>
                      </a:pPr>
                      <a:endParaRPr lang="en-US" sz="1600" dirty="0">
                        <a:latin typeface="Times New Roman" panose="02020603050405020304" charset="0"/>
                        <a:cs typeface="Times New Roman" panose="02020603050405020304" charset="0"/>
                        <a:sym typeface="+mn-ea"/>
                      </a:endParaRPr>
                    </a:p>
                    <a:p>
                      <a:pPr algn="just">
                        <a:buNone/>
                      </a:pPr>
                      <a:r>
                        <a:rPr lang="en-US" sz="1600" dirty="0">
                          <a:latin typeface="Times New Roman" panose="02020603050405020304" charset="0"/>
                          <a:cs typeface="Times New Roman" panose="02020603050405020304" charset="0"/>
                          <a:sym typeface="+mn-ea"/>
                        </a:rPr>
                        <a:t>IEEE</a:t>
                      </a:r>
                      <a:endParaRPr lang="en-US" sz="1600" dirty="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A Comprehensive Study on Social Network Mental Disorders Detection</a:t>
                      </a:r>
                      <a:endParaRPr lang="en-US" sz="1600" dirty="0">
                        <a:latin typeface="Times New Roman" panose="02020603050405020304" charset="0"/>
                        <a:cs typeface="Times New Roman" panose="02020603050405020304" charset="0"/>
                        <a:sym typeface="+mn-ea"/>
                      </a:endParaRPr>
                    </a:p>
                    <a:p>
                      <a:pPr algn="just">
                        <a:buNone/>
                      </a:pPr>
                      <a:r>
                        <a:rPr lang="en-US" sz="1600" dirty="0">
                          <a:latin typeface="Times New Roman" panose="02020603050405020304" charset="0"/>
                          <a:cs typeface="Times New Roman" panose="02020603050405020304" charset="0"/>
                          <a:sym typeface="+mn-ea"/>
                        </a:rPr>
                        <a:t>via Online Social Media Mining[12].</a:t>
                      </a:r>
                      <a:endParaRPr lang="en-US" sz="1600" dirty="0">
                        <a:latin typeface="Times New Roman" panose="02020603050405020304" charset="0"/>
                        <a:cs typeface="Times New Roman" panose="02020603050405020304" charset="0"/>
                        <a:sym typeface="+mn-ea"/>
                      </a:endParaRPr>
                    </a:p>
                    <a:p>
                      <a:pPr algn="just">
                        <a:buNone/>
                      </a:pPr>
                      <a:r>
                        <a:rPr lang="en-US" sz="1600" dirty="0">
                          <a:latin typeface="Times New Roman" panose="02020603050405020304" charset="0"/>
                          <a:cs typeface="Times New Roman" panose="02020603050405020304" charset="0"/>
                          <a:sym typeface="+mn-ea"/>
                        </a:rPr>
                        <a:t>-Shuai</a:t>
                      </a: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sym typeface="+mn-ea"/>
                        </a:rPr>
                        <a:t>Stochastic Gradient Descent Algorithm.</a:t>
                      </a:r>
                      <a:endParaRPr lang="en-US" sz="1600" dirty="0">
                        <a:latin typeface="Times New Roman" panose="02020603050405020304" charset="0"/>
                        <a:cs typeface="Times New Roman" panose="02020603050405020304" charset="0"/>
                        <a:sym typeface="+mn-ea"/>
                      </a:endParaRPr>
                    </a:p>
                    <a:p>
                      <a:pPr algn="just">
                        <a:buNone/>
                      </a:pPr>
                      <a:endParaRPr lang="en-US" sz="1600" dirty="0">
                        <a:latin typeface="Times New Roman" panose="02020603050405020304" charset="0"/>
                        <a:cs typeface="Times New Roman" panose="02020603050405020304" charset="0"/>
                        <a:sym typeface="+mn-ea"/>
                      </a:endParaRPr>
                    </a:p>
                    <a:p>
                      <a:pPr algn="just">
                        <a:buNone/>
                      </a:pPr>
                      <a:endParaRPr lang="en-US" sz="1600" dirty="0">
                        <a:latin typeface="Times New Roman" panose="02020603050405020304" charset="0"/>
                        <a:cs typeface="Times New Roman" panose="02020603050405020304" charset="0"/>
                        <a:sym typeface="+mn-ea"/>
                      </a:endParaRPr>
                    </a:p>
                  </a:txBody>
                  <a:tcPr/>
                </a:tc>
                <a:tc>
                  <a:txBody>
                    <a:bodyPr/>
                    <a:lstStyle/>
                    <a:p>
                      <a:pPr algn="just">
                        <a:buNone/>
                      </a:pPr>
                      <a:r>
                        <a:rPr lang="en-US" sz="1600" dirty="0">
                          <a:latin typeface="Times New Roman" panose="02020603050405020304" charset="0"/>
                          <a:cs typeface="Times New Roman" panose="02020603050405020304" charset="0"/>
                        </a:rPr>
                        <a:t>Proposed an SNMDD framework that explores various features from data logs of OSNs and a new tensor technique for deriving latent features from multiple OSNs for SNMD detection.</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Compromises user engagement, modern techniques based on NLP and CV can give better results.</a:t>
                      </a:r>
                      <a:endParaRPr lang="en-US" sz="1600">
                        <a:latin typeface="Times New Roman" panose="02020603050405020304" charset="0"/>
                        <a:cs typeface="Times New Roman" panose="02020603050405020304" charset="0"/>
                      </a:endParaRPr>
                    </a:p>
                  </a:txBody>
                  <a:tcPr/>
                </a:tc>
              </a:tr>
              <a:tr h="1494790">
                <a:tc>
                  <a:txBody>
                    <a:bodyPr/>
                    <a:lstStyle/>
                    <a:p>
                      <a:pPr algn="just">
                        <a:buNone/>
                      </a:pPr>
                      <a:r>
                        <a:rPr lang="en-US" sz="1600">
                          <a:latin typeface="Times New Roman" panose="02020603050405020304" charset="0"/>
                          <a:cs typeface="Times New Roman" panose="02020603050405020304" charset="0"/>
                          <a:sym typeface="+mn-ea"/>
                        </a:rPr>
                        <a:t>2020</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Algorithms</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Detection of Suicide Ideation in Social Media Forums Using Deep Learning[13]</a:t>
                      </a:r>
                      <a:endParaRPr lang="en-US" sz="1600" dirty="0">
                        <a:latin typeface="Times New Roman" panose="02020603050405020304" charset="0"/>
                        <a:cs typeface="Times New Roman" panose="02020603050405020304" charset="0"/>
                      </a:endParaRPr>
                    </a:p>
                    <a:p>
                      <a:pPr algn="just">
                        <a:buNone/>
                      </a:pPr>
                      <a:r>
                        <a:rPr lang="en-US" sz="1600" dirty="0">
                          <a:latin typeface="Times New Roman" panose="02020603050405020304" charset="0"/>
                          <a:cs typeface="Times New Roman" panose="02020603050405020304" charset="0"/>
                        </a:rPr>
                        <a:t>-Tadesse</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LSTM-CNN,</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XGBoost,</a:t>
                      </a:r>
                      <a:endParaRPr lang="en-US" sz="1600">
                        <a:latin typeface="Times New Roman" panose="02020603050405020304" charset="0"/>
                        <a:cs typeface="Times New Roman" panose="02020603050405020304" charset="0"/>
                      </a:endParaRPr>
                    </a:p>
                    <a:p>
                      <a:pPr algn="just">
                        <a:buNone/>
                      </a:pPr>
                      <a:r>
                        <a:rPr lang="en-US" sz="1600">
                          <a:latin typeface="Times New Roman" panose="02020603050405020304" charset="0"/>
                          <a:cs typeface="Times New Roman" panose="02020603050405020304" charset="0"/>
                        </a:rPr>
                        <a:t>LSTM.</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LSTM-CNN based model was able to outperform other algorithms while IDF+BOW were good as features compared to other features like TF-IDF and Statistics</a:t>
                      </a:r>
                      <a:endParaRPr lang="en-US" sz="1600" dirty="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Data Deficiency as there is not enough annotated data.</a:t>
                      </a:r>
                      <a:endParaRPr lang="en-US" sz="1600">
                        <a:latin typeface="Times New Roman" panose="02020603050405020304" charset="0"/>
                        <a:cs typeface="Times New Roman" panose="02020603050405020304" charset="0"/>
                      </a:endParaRPr>
                    </a:p>
                  </a:txBody>
                  <a:tcPr/>
                </a:tc>
              </a:tr>
              <a:tr h="1633220">
                <a:tc>
                  <a:txBody>
                    <a:bodyPr/>
                    <a:lstStyle/>
                    <a:p>
                      <a:pPr algn="just">
                        <a:buNone/>
                      </a:pPr>
                      <a:r>
                        <a:rPr lang="en-US" sz="1600">
                          <a:latin typeface="Times New Roman" panose="02020603050405020304" charset="0"/>
                          <a:cs typeface="Times New Roman" panose="02020603050405020304" charset="0"/>
                          <a:sym typeface="+mn-ea"/>
                        </a:rPr>
                        <a:t>2018</a:t>
                      </a:r>
                      <a:endParaRPr lang="en-US" sz="1600">
                        <a:latin typeface="Times New Roman" panose="02020603050405020304" charset="0"/>
                        <a:cs typeface="Times New Roman" panose="02020603050405020304" charset="0"/>
                        <a:sym typeface="+mn-ea"/>
                      </a:endParaRPr>
                    </a:p>
                    <a:p>
                      <a:pPr algn="just">
                        <a:buNone/>
                      </a:pPr>
                      <a:endParaRPr lang="en-US" sz="1600">
                        <a:latin typeface="Times New Roman" panose="02020603050405020304" charset="0"/>
                        <a:cs typeface="Times New Roman" panose="02020603050405020304" charset="0"/>
                        <a:sym typeface="+mn-ea"/>
                      </a:endParaRPr>
                    </a:p>
                    <a:p>
                      <a:pPr algn="just">
                        <a:buNone/>
                      </a:pPr>
                      <a:r>
                        <a:rPr lang="en-US" sz="1600">
                          <a:latin typeface="Times New Roman" panose="02020603050405020304" charset="0"/>
                          <a:cs typeface="Times New Roman" panose="02020603050405020304" charset="0"/>
                          <a:sym typeface="+mn-ea"/>
                        </a:rPr>
                        <a:t>Elsevier</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A Large-Scale Sentiment Data Classification for Online Reviews Under Apache Spark[14]-Alsaqqa</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Naive Bayes, SVM</a:t>
                      </a: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p>
                      <a:pPr algn="just">
                        <a:buNone/>
                      </a:pPr>
                      <a:endParaRPr lang="en-US" sz="1600">
                        <a:latin typeface="Times New Roman" panose="02020603050405020304" charset="0"/>
                        <a:cs typeface="Times New Roman" panose="02020603050405020304" charset="0"/>
                      </a:endParaRPr>
                    </a:p>
                  </a:txBody>
                  <a:tcPr/>
                </a:tc>
                <a:tc>
                  <a:txBody>
                    <a:bodyPr/>
                    <a:lstStyle/>
                    <a:p>
                      <a:pPr algn="just">
                        <a:buNone/>
                      </a:pPr>
                      <a:r>
                        <a:rPr lang="en-US" sz="1600">
                          <a:latin typeface="Times New Roman" panose="02020603050405020304" charset="0"/>
                          <a:cs typeface="Times New Roman" panose="02020603050405020304" charset="0"/>
                        </a:rPr>
                        <a:t>SVM outperfomed Naive Bayes and Logistic Regression with an accuracy of 86% as the dataset used is a balanced dataset.</a:t>
                      </a:r>
                      <a:endParaRPr lang="en-US" sz="1600">
                        <a:latin typeface="Times New Roman" panose="02020603050405020304" charset="0"/>
                        <a:cs typeface="Times New Roman" panose="02020603050405020304" charset="0"/>
                      </a:endParaRPr>
                    </a:p>
                  </a:txBody>
                  <a:tcPr/>
                </a:tc>
                <a:tc>
                  <a:txBody>
                    <a:bodyPr/>
                    <a:lstStyle/>
                    <a:p>
                      <a:pPr algn="just">
                        <a:buNone/>
                      </a:pPr>
                      <a:r>
                        <a:rPr lang="en-US" sz="1600" dirty="0">
                          <a:latin typeface="Times New Roman" panose="02020603050405020304" charset="0"/>
                          <a:cs typeface="Times New Roman" panose="02020603050405020304" charset="0"/>
                        </a:rPr>
                        <a:t>Poor performance of model on larger datasets.</a:t>
                      </a:r>
                      <a:endParaRPr lang="en-US" sz="16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1600200" y="4621644"/>
            <a:ext cx="8991600" cy="912400"/>
          </a:xfrm>
          <a:prstGeom prst="rect">
            <a:avLst/>
          </a:prstGeom>
        </p:spPr>
        <p:txBody>
          <a:bodyPr vert="horz" lIns="274320" tIns="182880" rIns="274320" bIns="182880" rtlCol="0" anchor="ctr" anchorCtr="1">
            <a:normAutofit/>
            <a:scene3d>
              <a:camera prst="orthographicFront"/>
              <a:lightRig rig="soft" dir="t">
                <a:rot lat="0" lon="0" rev="15600000"/>
              </a:lightRig>
            </a:scene3d>
            <a:sp3d extrusionH="57150" prstMaterial="softEdge">
              <a:bevelT w="25400" h="38100"/>
            </a:sp3d>
          </a:bodyPr>
          <a:lstStyle/>
          <a:p>
            <a:pPr algn="ctr" defTabSz="914400">
              <a:lnSpc>
                <a:spcPct val="90000"/>
              </a:lnSpc>
              <a:spcBef>
                <a:spcPct val="0"/>
              </a:spcBef>
              <a:spcAft>
                <a:spcPts val="600"/>
              </a:spcAft>
            </a:pPr>
            <a:endParaRPr lang="en-US" sz="3200" cap="all" spc="200" dirty="0">
              <a:solidFill>
                <a:schemeClr val="bg1"/>
              </a:solidFill>
              <a:latin typeface="+mj-lt"/>
              <a:ea typeface="+mj-ea"/>
              <a:cs typeface="+mj-cs"/>
            </a:endParaRPr>
          </a:p>
        </p:txBody>
      </p:sp>
      <p:sp>
        <p:nvSpPr>
          <p:cNvPr id="8" name="Title 7"/>
          <p:cNvSpPr>
            <a:spLocks noGrp="1"/>
          </p:cNvSpPr>
          <p:nvPr>
            <p:ph type="title"/>
          </p:nvPr>
        </p:nvSpPr>
        <p:spPr>
          <a:xfrm>
            <a:off x="2195625" y="4550216"/>
            <a:ext cx="7383380" cy="736586"/>
          </a:xfrm>
        </p:spPr>
        <p:txBody>
          <a:bodyPr>
            <a:normAutofit fontScale="90000"/>
          </a:bodyPr>
          <a:lstStyle/>
          <a:p>
            <a:r>
              <a:rPr lang="en-IN" dirty="0"/>
              <a:t>Architecture diagram</a:t>
            </a:r>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6601" y="286578"/>
            <a:ext cx="9718797" cy="4263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88332" y="158320"/>
            <a:ext cx="8515224" cy="612560"/>
          </a:xfrm>
        </p:spPr>
        <p:txBody>
          <a:bodyPr>
            <a:normAutofit fontScale="90000"/>
          </a:bodyPr>
          <a:lstStyle/>
          <a:p>
            <a:r>
              <a:rPr lang="en-IN" dirty="0"/>
              <a:t>Algorithms</a:t>
            </a:r>
            <a:endParaRPr lang="en-IN" dirty="0"/>
          </a:p>
        </p:txBody>
      </p:sp>
      <mc:AlternateContent xmlns:mc="http://schemas.openxmlformats.org/markup-compatibility/2006">
        <mc:Choice xmlns:a14="http://schemas.microsoft.com/office/drawing/2010/main" Requires="a14">
          <p:sp>
            <p:nvSpPr>
              <p:cNvPr id="8" name="TextBox 7"/>
              <p:cNvSpPr txBox="1"/>
              <p:nvPr/>
            </p:nvSpPr>
            <p:spPr>
              <a:xfrm>
                <a:off x="192350" y="1404469"/>
                <a:ext cx="11999650" cy="5394960"/>
              </a:xfrm>
              <a:prstGeom prst="rect">
                <a:avLst/>
              </a:prstGeom>
              <a:noFill/>
            </p:spPr>
            <p:txBody>
              <a:bodyPr wrap="square" rtlCol="0">
                <a:spAutoFit/>
              </a:bodyPr>
              <a:lstStyle/>
              <a:p>
                <a:pPr marL="0" lvl="0" indent="0" algn="just" rtl="0">
                  <a:lnSpc>
                    <a:spcPct val="150000"/>
                  </a:lnSpc>
                  <a:spcBef>
                    <a:spcPts val="1260"/>
                  </a:spcBef>
                  <a:spcAft>
                    <a:spcPts val="0"/>
                  </a:spcAft>
                  <a:buNone/>
                </a:pPr>
                <a:r>
                  <a:rPr lang="en-US" sz="1900" spc="-5" dirty="0">
                    <a:solidFill>
                      <a:schemeClr val="tx1"/>
                    </a:solidFill>
                    <a:latin typeface="Times New Roman" panose="02020603050405020304" charset="0"/>
                    <a:ea typeface="Times New Roman" panose="02020603050405020304" charset="0"/>
                    <a:cs typeface="Times New Roman" panose="02020603050405020304" charset="0"/>
                  </a:rPr>
                  <a:t>1) </a:t>
                </a: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Initialize model with a constant value:</a:t>
                </a:r>
                <a14:m>
                  <m:oMath xmlns:m="http://schemas.openxmlformats.org/officeDocument/2006/math">
                    <m:sSub>
                      <m:sSubPr>
                        <m:ctrlPr>
                          <a:rPr lang="en-IN"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ctrlPr>
                      </m:sSubPr>
                      <m:e>
                        <m:r>
                          <a:rPr lang="en-IN" sz="1900" b="1" i="1" smtClean="0">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𝑭</m:t>
                        </m:r>
                      </m:e>
                      <m:sub>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𝟎</m:t>
                        </m:r>
                      </m:sub>
                    </m:sSub>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𝒙</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𝐚𝐫𝐠</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𝐦𝐢𝐧</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nary>
                      <m:naryPr>
                        <m:chr m:val="∑"/>
                        <m:limLoc m:val="undOvr"/>
                        <m:ctrlPr>
                          <a:rPr lang="en-IN"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ctrlPr>
                      </m:naryPr>
                      <m:sub>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𝒊</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𝟏</m:t>
                        </m:r>
                      </m:sub>
                      <m:sup>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𝒏</m:t>
                        </m:r>
                      </m:sup>
                      <m:e>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𝐋</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sSub>
                          <m:sSubPr>
                            <m:ctrlPr>
                              <a:rPr lang="en-IN"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ctrlPr>
                          </m:sSubPr>
                          <m:e>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𝒚</m:t>
                            </m:r>
                          </m:e>
                          <m:sub>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𝒊</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sub>
                        </m:sSub>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𝛄</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e>
                    </m:nary>
                  </m:oMath>
                </a14:m>
                <a:endParaRPr lang="en-IN" sz="1900" dirty="0">
                  <a:solidFill>
                    <a:schemeClr val="tx1"/>
                  </a:solidFill>
                  <a:effectLst/>
                  <a:latin typeface="Times New Roman" panose="02020603050405020304" charset="0"/>
                  <a:ea typeface="Times New Roman" panose="02020603050405020304" charset="0"/>
                  <a:cs typeface="Times New Roman" panose="02020603050405020304" charset="0"/>
                </a:endParaRPr>
              </a:p>
              <a:p>
                <a:pPr marL="0" indent="0" algn="just">
                  <a:lnSpc>
                    <a:spcPct val="150000"/>
                  </a:lnSpc>
                  <a:spcBef>
                    <a:spcPts val="1260"/>
                  </a:spcBef>
                  <a:buNone/>
                </a:pP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2)  For </a:t>
                </a:r>
                <a:r>
                  <a:rPr lang="en-US" sz="1900" i="1" spc="-5" dirty="0">
                    <a:solidFill>
                      <a:schemeClr val="tx1"/>
                    </a:solidFill>
                    <a:effectLst/>
                    <a:latin typeface="Times New Roman" panose="02020603050405020304" charset="0"/>
                    <a:ea typeface="Times New Roman" panose="02020603050405020304" charset="0"/>
                    <a:cs typeface="Times New Roman" panose="02020603050405020304" charset="0"/>
                  </a:rPr>
                  <a:t>m</a:t>
                </a: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 = 1 to </a:t>
                </a:r>
                <a:r>
                  <a:rPr lang="en-US" sz="1900" i="1" spc="-5" dirty="0">
                    <a:solidFill>
                      <a:schemeClr val="tx1"/>
                    </a:solidFill>
                    <a:effectLst/>
                    <a:latin typeface="Times New Roman" panose="02020603050405020304" charset="0"/>
                    <a:ea typeface="Times New Roman" panose="02020603050405020304" charset="0"/>
                    <a:cs typeface="Times New Roman" panose="02020603050405020304" charset="0"/>
                  </a:rPr>
                  <a:t>M</a:t>
                </a:r>
                <a:r>
                  <a:rPr lang="en-US" sz="1900" i="1" spc="-5" dirty="0">
                    <a:solidFill>
                      <a:schemeClr val="tx1"/>
                    </a:solidFill>
                    <a:latin typeface="Times New Roman" panose="02020603050405020304" charset="0"/>
                    <a:ea typeface="Times New Roman" panose="02020603050405020304" charset="0"/>
                    <a:cs typeface="Times New Roman" panose="02020603050405020304" charset="0"/>
                  </a:rPr>
                  <a:t> :</a:t>
                </a:r>
                <a:endParaRPr lang="en-IN" sz="1900" dirty="0">
                  <a:solidFill>
                    <a:schemeClr val="tx1"/>
                  </a:solidFill>
                  <a:effectLst/>
                  <a:latin typeface="Times New Roman" panose="02020603050405020304" charset="0"/>
                  <a:ea typeface="Times New Roman" panose="02020603050405020304" charset="0"/>
                  <a:cs typeface="Times New Roman" panose="02020603050405020304" charset="0"/>
                </a:endParaRPr>
              </a:p>
              <a:p>
                <a:pPr marL="0" indent="0" algn="just">
                  <a:lnSpc>
                    <a:spcPct val="150000"/>
                  </a:lnSpc>
                  <a:spcBef>
                    <a:spcPts val="1260"/>
                  </a:spcBef>
                  <a:buNone/>
                </a:pP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	</a:t>
                </a:r>
                <a:r>
                  <a:rPr lang="en-US" sz="1900" spc="-5" dirty="0" err="1">
                    <a:solidFill>
                      <a:schemeClr val="tx1"/>
                    </a:solidFill>
                    <a:effectLst/>
                    <a:latin typeface="Times New Roman" panose="02020603050405020304" charset="0"/>
                    <a:ea typeface="Times New Roman" panose="02020603050405020304" charset="0"/>
                    <a:cs typeface="Times New Roman" panose="02020603050405020304" charset="0"/>
                  </a:rPr>
                  <a:t>i</a:t>
                </a: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 Compute so-called pseudo-residuals:</a:t>
                </a:r>
                <a:endParaRPr lang="en-IN" sz="1900" dirty="0">
                  <a:solidFill>
                    <a:schemeClr val="tx1"/>
                  </a:solidFill>
                  <a:effectLst/>
                  <a:latin typeface="Times New Roman" panose="02020603050405020304" charset="0"/>
                  <a:ea typeface="Batang" panose="02030600000101010101" pitchFamily="18" charset="-127"/>
                  <a:cs typeface="Times New Roman" panose="02020603050405020304" charset="0"/>
                </a:endParaRPr>
              </a:p>
              <a:p>
                <a:pPr indent="0" algn="just">
                  <a:lnSpc>
                    <a:spcPct val="200000"/>
                  </a:lnSpc>
                  <a:buNone/>
                </a:pPr>
                <a:r>
                  <a:rPr lang="en-US" sz="1900" spc="-5" dirty="0">
                    <a:solidFill>
                      <a:schemeClr val="tx1"/>
                    </a:solidFill>
                    <a:effectLst/>
                    <a:latin typeface="Times New Roman" panose="02020603050405020304" charset="0"/>
                    <a:ea typeface="Batang" panose="02030600000101010101" pitchFamily="18" charset="-127"/>
                    <a:cs typeface="Times New Roman" panose="02020603050405020304" charset="0"/>
                  </a:rPr>
                  <a:t>	ii) Fit a base learner(or weak learner, e.g. Tree) </a:t>
                </a:r>
                <a14:m>
                  <m:oMath xmlns:m="http://schemas.openxmlformats.org/officeDocument/2006/math">
                    <m:sSub>
                      <m:sSubPr>
                        <m:ctrlPr>
                          <a:rPr lang="en-IN" sz="1900" b="1" i="1" spc="-5">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Pr>
                      <m:e>
                        <m:r>
                          <a:rPr lang="en-US" sz="1900" b="1" i="1" spc="-5">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𝒉</m:t>
                        </m:r>
                      </m:e>
                      <m:sub>
                        <m:r>
                          <a:rPr lang="en-US" sz="1900" b="1" i="1" spc="-5">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𝒎</m:t>
                        </m:r>
                      </m:sub>
                    </m:sSub>
                    <m:d>
                      <m:dPr>
                        <m:ctrlPr>
                          <a:rPr lang="en-IN" sz="1900" b="1" i="1" spc="-5">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dPr>
                      <m:e>
                        <m:r>
                          <a:rPr lang="en-US" sz="1900" b="1" i="1" spc="-5">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𝒙</m:t>
                        </m:r>
                      </m:e>
                    </m:d>
                  </m:oMath>
                </a14:m>
                <a:r>
                  <a:rPr lang="en-US" sz="1900" spc="-5" dirty="0">
                    <a:solidFill>
                      <a:schemeClr val="tx1"/>
                    </a:solidFill>
                    <a:effectLst/>
                    <a:latin typeface="Times New Roman" panose="02020603050405020304" charset="0"/>
                    <a:ea typeface="Batang" panose="02030600000101010101" pitchFamily="18" charset="-127"/>
                    <a:cs typeface="Times New Roman" panose="02020603050405020304" charset="0"/>
                  </a:rPr>
                  <a:t> to pseudo-residuals, </a:t>
                </a:r>
                <a:r>
                  <a:rPr lang="en-US" sz="1900" spc="-5" dirty="0" err="1">
                    <a:solidFill>
                      <a:schemeClr val="tx1"/>
                    </a:solidFill>
                    <a:effectLst/>
                    <a:latin typeface="Times New Roman" panose="02020603050405020304" charset="0"/>
                    <a:ea typeface="Batang" panose="02030600000101010101" pitchFamily="18" charset="-127"/>
                    <a:cs typeface="Times New Roman" panose="02020603050405020304" charset="0"/>
                  </a:rPr>
                  <a:t>i.e</a:t>
                </a:r>
                <a:r>
                  <a:rPr lang="en-US" sz="1900" spc="-5" dirty="0">
                    <a:solidFill>
                      <a:schemeClr val="tx1"/>
                    </a:solidFill>
                    <a:effectLst/>
                    <a:latin typeface="Times New Roman" panose="02020603050405020304" charset="0"/>
                    <a:ea typeface="Batang" panose="02030600000101010101" pitchFamily="18" charset="-127"/>
                    <a:cs typeface="Times New Roman" panose="02020603050405020304" charset="0"/>
                  </a:rPr>
                  <a:t> train it using the training set</a:t>
                </a:r>
                <a:r>
                  <a:rPr lang="en-US" sz="1900" b="1" spc="-5" dirty="0">
                    <a:solidFill>
                      <a:schemeClr val="tx1"/>
                    </a:solidFill>
                    <a:effectLst/>
                    <a:latin typeface="Times New Roman" panose="02020603050405020304" charset="0"/>
                    <a:ea typeface="Batang" panose="02030600000101010101" pitchFamily="18" charset="-127"/>
                    <a:cs typeface="Times New Roman" panose="02020603050405020304" charset="0"/>
                  </a:rPr>
                  <a:t> </a:t>
                </a:r>
                <a14:m>
                  <m:oMath xmlns:m="http://schemas.openxmlformats.org/officeDocument/2006/math">
                    <m:sSubSup>
                      <m:sSubSupPr>
                        <m:ctrlPr>
                          <a:rPr lang="en-IN"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SupPr>
                      <m:e>
                        <m:r>
                          <a:rPr lang="en-IN" sz="1900" b="1" i="0" smtClean="0">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sSub>
                          <m:sSubPr>
                            <m:ctrlPr>
                              <a:rPr lang="en-IN"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Pr>
                          <m:e>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𝐱</m:t>
                            </m:r>
                          </m:e>
                          <m:sub>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𝐢</m:t>
                            </m:r>
                          </m:sub>
                        </m:sSub>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sSub>
                          <m:sSubPr>
                            <m:ctrlPr>
                              <a:rPr lang="en-IN"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Pr>
                          <m:e>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𝐲</m:t>
                            </m:r>
                          </m:e>
                          <m:sub>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𝐢</m:t>
                            </m:r>
                          </m:sub>
                        </m:sSub>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e>
                      <m:sub>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𝐢</m:t>
                        </m:r>
                        <m:r>
                          <a:rPr lang="en-US" sz="1900" b="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𝟏</m:t>
                        </m:r>
                      </m:sub>
                      <m:sup>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𝐧</m:t>
                        </m:r>
                      </m:sup>
                    </m:sSubSup>
                  </m:oMath>
                </a14:m>
                <a:endParaRPr lang="en-IN" sz="1900" dirty="0">
                  <a:solidFill>
                    <a:schemeClr val="tx1"/>
                  </a:solidFill>
                  <a:effectLst/>
                  <a:latin typeface="Times New Roman" panose="02020603050405020304" charset="0"/>
                  <a:ea typeface="Batang" panose="02030600000101010101" pitchFamily="18" charset="-127"/>
                  <a:cs typeface="Times New Roman" panose="02020603050405020304" charset="0"/>
                </a:endParaRPr>
              </a:p>
              <a:p>
                <a:pPr marL="0" indent="0" algn="just">
                  <a:lnSpc>
                    <a:spcPct val="150000"/>
                  </a:lnSpc>
                  <a:spcBef>
                    <a:spcPts val="1260"/>
                  </a:spcBef>
                  <a:buNone/>
                </a:pPr>
                <a:r>
                  <a:rPr lang="en-US" sz="1900" spc="-5" dirty="0">
                    <a:solidFill>
                      <a:schemeClr val="tx1"/>
                    </a:solidFill>
                    <a:latin typeface="Times New Roman" panose="02020603050405020304" charset="0"/>
                    <a:ea typeface="Times New Roman" panose="02020603050405020304" charset="0"/>
                    <a:cs typeface="Times New Roman" panose="02020603050405020304" charset="0"/>
                  </a:rPr>
                  <a:t>      </a:t>
                </a: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iii) Compute multiplier </a:t>
                </a:r>
                <a14:m>
                  <m:oMath xmlns:m="http://schemas.openxmlformats.org/officeDocument/2006/math">
                    <m:sSub>
                      <m:sSubPr>
                        <m:ctrlPr>
                          <a:rPr lang="en-IN" sz="1900" b="1" i="1" spc="-5">
                            <a:solidFill>
                              <a:schemeClr val="tx1"/>
                            </a:solidFill>
                            <a:effectLst/>
                            <a:latin typeface="Cambria Math" panose="02040503050406030204" pitchFamily="18" charset="0"/>
                            <a:ea typeface="Times New Roman" panose="02020603050405020304" charset="0"/>
                            <a:cs typeface="Cambria Math" panose="02040503050406030204" pitchFamily="18" charset="0"/>
                          </a:rPr>
                        </m:ctrlPr>
                      </m:sSubPr>
                      <m:e>
                        <m:r>
                          <a:rPr lang="en-US" sz="1900" b="1" i="1" spc="-5">
                            <a:solidFill>
                              <a:schemeClr val="tx1"/>
                            </a:solidFill>
                            <a:effectLst/>
                            <a:latin typeface="Cambria Math" panose="02040503050406030204" pitchFamily="18" charset="0"/>
                            <a:ea typeface="MS Mincho" panose="02020609040205080304" charset="-128"/>
                            <a:cs typeface="Cambria Math" panose="02040503050406030204" pitchFamily="18" charset="0"/>
                          </a:rPr>
                          <m:t>𝜸</m:t>
                        </m:r>
                      </m:e>
                      <m:sub>
                        <m:r>
                          <a:rPr lang="en-US" sz="1900" b="1" i="1" spc="-5">
                            <a:solidFill>
                              <a:schemeClr val="tx1"/>
                            </a:solidFill>
                            <a:effectLst/>
                            <a:latin typeface="Cambria Math" panose="02040503050406030204" pitchFamily="18" charset="0"/>
                            <a:ea typeface="Times New Roman" panose="02020603050405020304" charset="0"/>
                            <a:cs typeface="Cambria Math" panose="02040503050406030204" pitchFamily="18" charset="0"/>
                          </a:rPr>
                          <m:t>𝒎</m:t>
                        </m:r>
                      </m:sub>
                    </m:sSub>
                  </m:oMath>
                </a14:m>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 by solving the following one-dimensional problem: </a:t>
                </a:r>
                <a:endPar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endParaRPr>
              </a:p>
              <a:p>
                <a:pPr marL="0" indent="0" algn="just">
                  <a:lnSpc>
                    <a:spcPct val="150000"/>
                  </a:lnSpc>
                  <a:spcBef>
                    <a:spcPts val="1260"/>
                  </a:spcBef>
                  <a:buNone/>
                </a:pP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	iv) Update the model:</a:t>
                </a:r>
                <a:endPar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endParaRPr>
              </a:p>
              <a:p>
                <a:pPr marL="0" indent="0" algn="just">
                  <a:lnSpc>
                    <a:spcPct val="150000"/>
                  </a:lnSpc>
                  <a:spcBef>
                    <a:spcPts val="1260"/>
                  </a:spcBef>
                  <a:buNone/>
                </a:pPr>
                <a:r>
                  <a:rPr lang="en-US" sz="1900" b="1" dirty="0">
                    <a:solidFill>
                      <a:schemeClr val="tx1"/>
                    </a:solidFill>
                    <a:effectLst/>
                    <a:latin typeface="Times New Roman" panose="02020603050405020304" charset="0"/>
                    <a:ea typeface="Batang" panose="02030600000101010101" pitchFamily="18" charset="-127"/>
                    <a:cs typeface="Times New Roman" panose="02020603050405020304" charset="0"/>
                  </a:rPr>
                  <a:t>	  </a:t>
                </a:r>
                <a14:m>
                  <m:oMath xmlns:m="http://schemas.openxmlformats.org/officeDocument/2006/math">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𝑭</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𝒙</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 = </m:t>
                    </m:r>
                    <m:sSub>
                      <m:sSubPr>
                        <m:ctrlPr>
                          <a:rPr lang="en-IN"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Pr>
                      <m:e>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𝑭</m:t>
                        </m:r>
                      </m:e>
                      <m:sub>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𝒎</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𝟏</m:t>
                        </m:r>
                      </m:sub>
                    </m:sSub>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𝒙</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 +</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𝜸</m:t>
                    </m:r>
                    <m:sSub>
                      <m:sSubPr>
                        <m:ctrlPr>
                          <a:rPr lang="en-IN"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Pr>
                      <m:e>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𝒉</m:t>
                        </m:r>
                      </m:e>
                      <m:sub>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𝒎</m:t>
                        </m:r>
                      </m:sub>
                    </m:sSub>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sSub>
                      <m:sSubPr>
                        <m:ctrlPr>
                          <a:rPr lang="en-IN"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ctrlPr>
                      </m:sSubPr>
                      <m:e>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𝒙</m:t>
                        </m:r>
                      </m:e>
                      <m:sub>
                        <m:r>
                          <a:rPr lang="en-US" sz="1900" b="1" i="1">
                            <a:solidFill>
                              <a:schemeClr val="tx1"/>
                            </a:solidFill>
                            <a:effectLst/>
                            <a:latin typeface="Cambria Math" panose="02040503050406030204" pitchFamily="18" charset="0"/>
                            <a:ea typeface="Batang" panose="02030600000101010101" pitchFamily="18" charset="-127"/>
                            <a:cs typeface="Cambria Math" panose="02040503050406030204" pitchFamily="18" charset="0"/>
                          </a:rPr>
                          <m:t>𝒊</m:t>
                        </m:r>
                      </m:sub>
                    </m:sSub>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oMath>
                </a14:m>
                <a:endParaRPr lang="en-IN" sz="1900" dirty="0">
                  <a:solidFill>
                    <a:schemeClr val="tx1"/>
                  </a:solidFill>
                  <a:effectLst/>
                  <a:latin typeface="Times New Roman" panose="02020603050405020304" charset="0"/>
                  <a:ea typeface="Batang" panose="02030600000101010101" pitchFamily="18" charset="-127"/>
                  <a:cs typeface="Times New Roman" panose="02020603050405020304" charset="0"/>
                </a:endParaRPr>
              </a:p>
              <a:p>
                <a:pPr marL="0" indent="0" algn="just">
                  <a:lnSpc>
                    <a:spcPct val="150000"/>
                  </a:lnSpc>
                  <a:spcBef>
                    <a:spcPts val="1260"/>
                  </a:spcBef>
                  <a:buNone/>
                </a:pPr>
                <a:r>
                  <a:rPr lang="en-US" sz="1900" spc="-5" dirty="0">
                    <a:solidFill>
                      <a:schemeClr val="tx1"/>
                    </a:solidFill>
                    <a:effectLst/>
                    <a:latin typeface="Times New Roman" panose="02020603050405020304" charset="0"/>
                    <a:ea typeface="Times New Roman" panose="02020603050405020304" charset="0"/>
                    <a:cs typeface="Times New Roman" panose="02020603050405020304" charset="0"/>
                  </a:rPr>
                  <a:t>3) Output  </a:t>
                </a:r>
                <a14:m>
                  <m:oMath xmlns:m="http://schemas.openxmlformats.org/officeDocument/2006/math">
                    <m:sSub>
                      <m:sSubPr>
                        <m:ctrlPr>
                          <a:rPr lang="en-IN"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ctrlPr>
                      </m:sSubPr>
                      <m:e>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𝑭</m:t>
                        </m:r>
                      </m:e>
                      <m:sub>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𝑴</m:t>
                        </m:r>
                      </m:sub>
                    </m:sSub>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r>
                      <a:rPr lang="en-US" sz="1900" b="1" i="1">
                        <a:solidFill>
                          <a:schemeClr val="tx1"/>
                        </a:solidFill>
                        <a:effectLst/>
                        <a:latin typeface="Cambria Math" panose="02040503050406030204" pitchFamily="18" charset="0"/>
                        <a:ea typeface="Times New Roman" panose="02020603050405020304" charset="0"/>
                        <a:cs typeface="Cambria Math" panose="02040503050406030204" pitchFamily="18" charset="0"/>
                      </a:rPr>
                      <m:t>𝒙</m:t>
                    </m:r>
                    <m:r>
                      <a:rPr lang="en-US" sz="1900" b="1" i="1">
                        <a:solidFill>
                          <a:schemeClr val="tx1"/>
                        </a:solidFill>
                        <a:effectLst/>
                        <a:latin typeface="Cambria Math" panose="02040503050406030204" pitchFamily="18" charset="0"/>
                        <a:ea typeface="MS Mincho" panose="02020609040205080304" charset="-128"/>
                        <a:cs typeface="Cambria Math" panose="02040503050406030204" pitchFamily="18" charset="0"/>
                      </a:rPr>
                      <m:t>)</m:t>
                    </m:r>
                  </m:oMath>
                </a14:m>
                <a:endParaRPr lang="en-IN" sz="1900" dirty="0">
                  <a:latin typeface="Times New Roman" panose="02020603050405020304" charset="0"/>
                  <a:cs typeface="Times New Roman" panose="0202060305040502030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92350" y="1404469"/>
                <a:ext cx="11999650" cy="5394960"/>
              </a:xfrm>
              <a:prstGeom prst="rect">
                <a:avLst/>
              </a:prstGeom>
              <a:blipFill rotWithShape="1">
                <a:blip r:embed="rId1"/>
                <a:stretch>
                  <a:fillRect l="-5" t="-9" b="9"/>
                </a:stretch>
              </a:blipFill>
            </p:spPr>
            <p:txBody>
              <a:bodyPr/>
              <a:lstStyle/>
              <a:p>
                <a:r>
                  <a:rPr lang="en-US" altLang="en-US">
                    <a:noFill/>
                  </a:rPr>
                  <a:t> </a:t>
                </a:r>
              </a:p>
            </p:txBody>
          </p:sp>
        </mc:Fallback>
      </mc:AlternateContent>
      <p:pic>
        <p:nvPicPr>
          <p:cNvPr id="12" name="Picture 11"/>
          <p:cNvPicPr>
            <a:picLocks noChangeAspect="1"/>
          </p:cNvPicPr>
          <p:nvPr/>
        </p:nvPicPr>
        <p:blipFill>
          <a:blip r:embed="rId2"/>
          <a:stretch>
            <a:fillRect/>
          </a:stretch>
        </p:blipFill>
        <p:spPr>
          <a:xfrm>
            <a:off x="4896150" y="2478302"/>
            <a:ext cx="3660329" cy="654618"/>
          </a:xfrm>
          <a:prstGeom prst="rect">
            <a:avLst/>
          </a:prstGeom>
        </p:spPr>
      </p:pic>
      <p:pic>
        <p:nvPicPr>
          <p:cNvPr id="14" name="Picture 13"/>
          <p:cNvPicPr>
            <a:picLocks noChangeAspect="1"/>
          </p:cNvPicPr>
          <p:nvPr/>
        </p:nvPicPr>
        <p:blipFill>
          <a:blip r:embed="rId3"/>
          <a:stretch>
            <a:fillRect/>
          </a:stretch>
        </p:blipFill>
        <p:spPr>
          <a:xfrm>
            <a:off x="8335275" y="4311556"/>
            <a:ext cx="3856725" cy="654618"/>
          </a:xfrm>
          <a:prstGeom prst="rect">
            <a:avLst/>
          </a:prstGeom>
        </p:spPr>
      </p:pic>
      <p:sp>
        <p:nvSpPr>
          <p:cNvPr id="15" name="TextBox 14"/>
          <p:cNvSpPr txBox="1"/>
          <p:nvPr/>
        </p:nvSpPr>
        <p:spPr>
          <a:xfrm>
            <a:off x="5057397" y="942803"/>
            <a:ext cx="1668917" cy="461665"/>
          </a:xfrm>
          <a:prstGeom prst="rect">
            <a:avLst/>
          </a:prstGeom>
          <a:noFill/>
        </p:spPr>
        <p:txBody>
          <a:bodyPr wrap="square" rtlCol="0">
            <a:spAutoFit/>
          </a:bodyPr>
          <a:lstStyle/>
          <a:p>
            <a:r>
              <a:rPr lang="en-IN" sz="2400" dirty="0"/>
              <a:t>XGBOOST</a:t>
            </a:r>
            <a:endParaRPr lang="en-IN" sz="2800" dirty="0"/>
          </a:p>
        </p:txBody>
      </p:sp>
    </p:spTree>
  </p:cSld>
  <p:clrMapOvr>
    <a:masterClrMapping/>
  </p:clrMapOvr>
</p:sld>
</file>

<file path=ppt/theme/theme1.xml><?xml version="1.0" encoding="utf-8"?>
<a:theme xmlns:a="http://schemas.openxmlformats.org/drawingml/2006/main" name="Parce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14079</Words>
  <Application>WPS Presentation</Application>
  <PresentationFormat>Widescreen</PresentationFormat>
  <Paragraphs>340</Paragraphs>
  <Slides>29</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SimSun</vt:lpstr>
      <vt:lpstr>Wingdings</vt:lpstr>
      <vt:lpstr>Times New Roman</vt:lpstr>
      <vt:lpstr>Verdana</vt:lpstr>
      <vt:lpstr>Times New Roman</vt:lpstr>
      <vt:lpstr>Arial</vt:lpstr>
      <vt:lpstr>Century Gothic</vt:lpstr>
      <vt:lpstr>Calibri</vt:lpstr>
      <vt:lpstr>Cambria Math</vt:lpstr>
      <vt:lpstr>MS Mincho</vt:lpstr>
      <vt:lpstr>Batang</vt:lpstr>
      <vt:lpstr>Gill Sans MT</vt:lpstr>
      <vt:lpstr>Microsoft YaHei</vt:lpstr>
      <vt:lpstr>Arial Unicode MS</vt:lpstr>
      <vt:lpstr>Parcel</vt:lpstr>
      <vt:lpstr>Detection of suicide ideation in social media forums</vt:lpstr>
      <vt:lpstr>PowerPoint 演示文稿</vt:lpstr>
      <vt:lpstr>Problem statement</vt:lpstr>
      <vt:lpstr>PowerPoint 演示文稿</vt:lpstr>
      <vt:lpstr>Literature review</vt:lpstr>
      <vt:lpstr>PowerPoint 演示文稿</vt:lpstr>
      <vt:lpstr>PowerPoint 演示文稿</vt:lpstr>
      <vt:lpstr>Architecture diagram</vt:lpstr>
      <vt:lpstr>Algorithms</vt:lpstr>
      <vt:lpstr> Support Vector Machine(SVM) </vt:lpstr>
      <vt:lpstr>Algorithms</vt:lpstr>
      <vt:lpstr>PowerPoint 演示文稿</vt:lpstr>
      <vt:lpstr>Implementation steps</vt:lpstr>
      <vt:lpstr>Implementation steps</vt:lpstr>
      <vt:lpstr>Iimplementation in Apache spark using 5 nodes</vt:lpstr>
      <vt:lpstr>Results obtained</vt:lpstr>
      <vt:lpstr>results of various algorithms</vt:lpstr>
      <vt:lpstr>Results obtained</vt:lpstr>
      <vt:lpstr>Results obtained</vt:lpstr>
      <vt:lpstr>Unigram analysis</vt:lpstr>
      <vt:lpstr>PowerPoint 演示文稿</vt:lpstr>
      <vt:lpstr>Status of publication</vt:lpstr>
      <vt:lpstr>PowerPoint 演示文稿</vt:lpstr>
      <vt:lpstr>PowerPoint 演示文稿</vt:lpstr>
      <vt:lpstr>conclusion</vt:lpstr>
      <vt:lpstr>References </vt:lpstr>
      <vt:lpstr> References  </vt:lpstr>
      <vt:lpstr> 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suicide ideation in social media forums using deep learning</dc:title>
  <dc:creator>Sphoorthi Lingamaneni</dc:creator>
  <cp:lastModifiedBy>Nik Nikhil</cp:lastModifiedBy>
  <cp:revision>133</cp:revision>
  <dcterms:created xsi:type="dcterms:W3CDTF">2020-09-23T12:32:00Z</dcterms:created>
  <dcterms:modified xsi:type="dcterms:W3CDTF">2021-06-24T07:28:29Z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1033-11.2.0.10176</vt:lpwstr>
  </property>
</Properties>
</file>