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58" r:id="rId4"/>
    <p:sldId id="259" r:id="rId5"/>
    <p:sldId id="261" r:id="rId6"/>
    <p:sldId id="269"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C9A2-2CF4-FFE2-344F-4293226E7E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7DE044-5265-568E-C9AE-B74BA8C2C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63B118-44BB-4C25-B2A2-948AAEFABFC1}"/>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5" name="Footer Placeholder 4">
            <a:extLst>
              <a:ext uri="{FF2B5EF4-FFF2-40B4-BE49-F238E27FC236}">
                <a16:creationId xmlns:a16="http://schemas.microsoft.com/office/drawing/2014/main" id="{04F91918-71AB-D399-1AAE-773A7AC22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746B9-83FA-559E-8669-B8282B00A629}"/>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128908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302E-1E88-C159-C857-04F5B8E73C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7EB8A-99EA-009C-1CD2-6EFF02574D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1FFED-3927-ACCC-E070-BFD897EB5B48}"/>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5" name="Footer Placeholder 4">
            <a:extLst>
              <a:ext uri="{FF2B5EF4-FFF2-40B4-BE49-F238E27FC236}">
                <a16:creationId xmlns:a16="http://schemas.microsoft.com/office/drawing/2014/main" id="{904A1940-1401-2016-9F1B-BFE60B70D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96F8B-E874-4E40-0D5F-C4A096A52EA1}"/>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3554107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8DF3A-E541-0962-9103-97CC760CF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85151-7C0E-850C-B969-F2E1F2236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3B4DA-43CA-8B21-59D1-61B053A2D424}"/>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5" name="Footer Placeholder 4">
            <a:extLst>
              <a:ext uri="{FF2B5EF4-FFF2-40B4-BE49-F238E27FC236}">
                <a16:creationId xmlns:a16="http://schemas.microsoft.com/office/drawing/2014/main" id="{D7D31E18-91B6-9D3E-8C11-D325E76F7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2C5B1-1701-2B64-0B27-B90BF09DB456}"/>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145128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86867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1730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47890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776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09926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9775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3234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4912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0A63-C821-2623-3BE0-540190BAE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E8CFCF-3E52-0E55-8092-8EBF9390E3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FA558-66F4-56EB-5A75-D20AA3D45316}"/>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5" name="Footer Placeholder 4">
            <a:extLst>
              <a:ext uri="{FF2B5EF4-FFF2-40B4-BE49-F238E27FC236}">
                <a16:creationId xmlns:a16="http://schemas.microsoft.com/office/drawing/2014/main" id="{AE4542F5-B4AA-2E77-FD18-C80C81EE68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894BB-C771-FAB1-98DB-12B9AE43C88E}"/>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3956124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80891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057602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5361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5850-7639-9421-6978-2026FE691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876047-B458-0735-8A90-ACC5F3C08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018B5-7C75-1591-E3BF-F6C1A4E1FFB2}"/>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5" name="Footer Placeholder 4">
            <a:extLst>
              <a:ext uri="{FF2B5EF4-FFF2-40B4-BE49-F238E27FC236}">
                <a16:creationId xmlns:a16="http://schemas.microsoft.com/office/drawing/2014/main" id="{3909E47B-8D10-33D9-1372-4CE7CA77F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38C42-A55D-9730-6D35-F591E5973B7C}"/>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91431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DC9C-815E-7158-30D0-4905644A87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21BDD9-1B65-D7E5-7880-225954193F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E5E0D1-7DA5-C094-D3A2-DBEAE139F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5737A0-B023-FC5D-9456-72542F2E0053}"/>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6" name="Footer Placeholder 5">
            <a:extLst>
              <a:ext uri="{FF2B5EF4-FFF2-40B4-BE49-F238E27FC236}">
                <a16:creationId xmlns:a16="http://schemas.microsoft.com/office/drawing/2014/main" id="{2995AB2B-ECBA-3C14-E573-0E52B60C8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9E8C47-4207-654B-DB78-96FE4B06F52D}"/>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4881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188C-73A1-84E7-86A7-F6378CAB93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868AB-1E12-6C5C-DB11-1CDFE87FC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584E4-0524-A1F1-748C-E61395865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FF8BFB-A1BF-2508-1351-7FE6C7455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F71A7-834F-9096-71F7-5CFF47011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20E03C-622F-3438-A8CC-6C4D725FC1C4}"/>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8" name="Footer Placeholder 7">
            <a:extLst>
              <a:ext uri="{FF2B5EF4-FFF2-40B4-BE49-F238E27FC236}">
                <a16:creationId xmlns:a16="http://schemas.microsoft.com/office/drawing/2014/main" id="{6B459281-9C82-CE61-9B1D-B1E75A0271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87B75E-8E52-2875-23A7-5D161B37674C}"/>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269396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C917-BDE2-B32E-79E1-73CD068E4F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755AAD-43B8-B3A9-F206-D953A93C0366}"/>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4" name="Footer Placeholder 3">
            <a:extLst>
              <a:ext uri="{FF2B5EF4-FFF2-40B4-BE49-F238E27FC236}">
                <a16:creationId xmlns:a16="http://schemas.microsoft.com/office/drawing/2014/main" id="{D49B25DE-5A5E-8F7A-E791-B1AFD5D76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A390CC-1ED6-6400-CD58-98F8A8DA8C59}"/>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55643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03F79-17D4-55A3-B43D-3136A192F41D}"/>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3" name="Footer Placeholder 2">
            <a:extLst>
              <a:ext uri="{FF2B5EF4-FFF2-40B4-BE49-F238E27FC236}">
                <a16:creationId xmlns:a16="http://schemas.microsoft.com/office/drawing/2014/main" id="{AF29D5D0-5F1E-6F3C-6087-3CC81311E3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DA7AB7-F5CB-28C4-1BBF-78F3F1F7840F}"/>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215024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153F-1AB2-CC7B-2153-EBF235F01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8687B0-362B-F828-BD94-CFAF716D2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82FFA2-5BD6-AC55-0F44-B25E09C58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8BE77-7E14-B7BE-142C-8F26215B5FC9}"/>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6" name="Footer Placeholder 5">
            <a:extLst>
              <a:ext uri="{FF2B5EF4-FFF2-40B4-BE49-F238E27FC236}">
                <a16:creationId xmlns:a16="http://schemas.microsoft.com/office/drawing/2014/main" id="{228D30FE-DB23-FA5A-5237-7D55AE0A91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A13A3A-B5F9-933B-F9DF-3179527D31CC}"/>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371025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1580-1826-A378-5E19-78EC5226C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94FE8C-6E46-B0F6-5D75-26732A192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91C01C-7E8C-8BD0-CC53-443B7F228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8457C-3869-EE07-FB58-EF75784A1F05}"/>
              </a:ext>
            </a:extLst>
          </p:cNvPr>
          <p:cNvSpPr>
            <a:spLocks noGrp="1"/>
          </p:cNvSpPr>
          <p:nvPr>
            <p:ph type="dt" sz="half" idx="10"/>
          </p:nvPr>
        </p:nvSpPr>
        <p:spPr/>
        <p:txBody>
          <a:bodyPr/>
          <a:lstStyle/>
          <a:p>
            <a:fld id="{549C8214-D785-4301-A565-AF75B9E79115}" type="datetimeFigureOut">
              <a:rPr lang="en-IN" smtClean="0"/>
              <a:t>08/09/2022</a:t>
            </a:fld>
            <a:endParaRPr lang="en-IN"/>
          </a:p>
        </p:txBody>
      </p:sp>
      <p:sp>
        <p:nvSpPr>
          <p:cNvPr id="6" name="Footer Placeholder 5">
            <a:extLst>
              <a:ext uri="{FF2B5EF4-FFF2-40B4-BE49-F238E27FC236}">
                <a16:creationId xmlns:a16="http://schemas.microsoft.com/office/drawing/2014/main" id="{BEF1C542-AC5B-E6B6-28DF-692316F3E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A4B31E-57DA-271A-11BF-A989BE9DD0D5}"/>
              </a:ext>
            </a:extLst>
          </p:cNvPr>
          <p:cNvSpPr>
            <a:spLocks noGrp="1"/>
          </p:cNvSpPr>
          <p:nvPr>
            <p:ph type="sldNum" sz="quarter" idx="12"/>
          </p:nvPr>
        </p:nvSpPr>
        <p:spPr/>
        <p:txBody>
          <a:bodyPr/>
          <a:lstStyle/>
          <a:p>
            <a:fld id="{B04F49C1-49C6-4C53-BDC6-6011FEE8AC48}" type="slidenum">
              <a:rPr lang="en-IN" smtClean="0"/>
              <a:t>‹#›</a:t>
            </a:fld>
            <a:endParaRPr lang="en-IN"/>
          </a:p>
        </p:txBody>
      </p:sp>
    </p:spTree>
    <p:extLst>
      <p:ext uri="{BB962C8B-B14F-4D97-AF65-F5344CB8AC3E}">
        <p14:creationId xmlns:p14="http://schemas.microsoft.com/office/powerpoint/2010/main" val="255253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75AC-C911-76B3-12FA-73B3F8516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7C7E3D-B62F-6DA2-070C-A5F15C6F9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21984-18EC-5E59-8983-556D81E11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C8214-D785-4301-A565-AF75B9E79115}" type="datetimeFigureOut">
              <a:rPr lang="en-IN" smtClean="0"/>
              <a:t>08/09/2022</a:t>
            </a:fld>
            <a:endParaRPr lang="en-IN"/>
          </a:p>
        </p:txBody>
      </p:sp>
      <p:sp>
        <p:nvSpPr>
          <p:cNvPr id="5" name="Footer Placeholder 4">
            <a:extLst>
              <a:ext uri="{FF2B5EF4-FFF2-40B4-BE49-F238E27FC236}">
                <a16:creationId xmlns:a16="http://schemas.microsoft.com/office/drawing/2014/main" id="{1313069F-C904-7CCD-EED2-3880EB574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1B111-F930-5399-6838-908D16D53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F49C1-49C6-4C53-BDC6-6011FEE8AC48}" type="slidenum">
              <a:rPr lang="en-IN" smtClean="0"/>
              <a:t>‹#›</a:t>
            </a:fld>
            <a:endParaRPr lang="en-IN"/>
          </a:p>
        </p:txBody>
      </p:sp>
    </p:spTree>
    <p:extLst>
      <p:ext uri="{BB962C8B-B14F-4D97-AF65-F5344CB8AC3E}">
        <p14:creationId xmlns:p14="http://schemas.microsoft.com/office/powerpoint/2010/main" val="341377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465013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8404" y="2956286"/>
            <a:ext cx="9937115" cy="475615"/>
          </a:xfrm>
          <a:prstGeom prst="rect">
            <a:avLst/>
          </a:prstGeom>
          <a:noFill/>
          <a:ln>
            <a:noFill/>
          </a:ln>
          <a:effectLst>
            <a:outerShdw blurRad="50800" dist="50800" dir="5400000" algn="ctr" rotWithShape="0">
              <a:schemeClr val="bg1"/>
            </a:outerShdw>
          </a:effectLst>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w="0"/>
                <a:solidFill>
                  <a:prstClr val="black"/>
                </a:solidFill>
                <a:effectLst/>
                <a:uLnTx/>
                <a:uFillTx/>
                <a:latin typeface="Times New Roman" panose="02020603050405020304" pitchFamily="18" charset="0"/>
                <a:ea typeface="+mn-ea"/>
                <a:cs typeface="Times New Roman" panose="02020603050405020304" pitchFamily="18" charset="0"/>
              </a:rPr>
              <a:t>SCHOOL OF MANAGEMENT STUDIES</a:t>
            </a:r>
          </a:p>
        </p:txBody>
      </p:sp>
      <p:sp>
        <p:nvSpPr>
          <p:cNvPr id="7" name="TextBox 6"/>
          <p:cNvSpPr txBox="1"/>
          <p:nvPr/>
        </p:nvSpPr>
        <p:spPr>
          <a:xfrm>
            <a:off x="1208404" y="3372692"/>
            <a:ext cx="9937116" cy="201593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all" spc="0" normalizeH="0" baseline="0" noProof="0"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w="0"/>
                <a:solidFill>
                  <a:prstClr val="black"/>
                </a:solidFill>
                <a:effectLst/>
                <a:uLnTx/>
                <a:uFillTx/>
                <a:latin typeface="Times New Roman" panose="02020603050405020304" pitchFamily="18" charset="0"/>
                <a:ea typeface="+mn-ea"/>
                <a:cs typeface="Times New Roman" panose="02020603050405020304" pitchFamily="18" charset="0"/>
              </a:rPr>
              <a:t>A SEMINAR ON INDIA’S EMERGING TWIN DEFICIT PROBLEM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all" spc="0" normalizeH="0" baseline="0" noProof="0" dirty="0">
              <a:ln w="9000" cmpd="sng">
                <a:solidFill>
                  <a:srgbClr val="8064A2">
                    <a:shade val="50000"/>
                    <a:satMod val="120000"/>
                  </a:srgbClr>
                </a:solidFill>
                <a:prstDash val="solid"/>
              </a:ln>
              <a:solidFill>
                <a:srgbClr val="002060"/>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all" spc="0" normalizeH="0" baseline="0" noProof="0" dirty="0">
              <a:ln w="9000" cmpd="sng">
                <a:solidFill>
                  <a:srgbClr val="8064A2">
                    <a:shade val="50000"/>
                    <a:satMod val="120000"/>
                  </a:srgbClr>
                </a:solidFill>
                <a:prstDash val="solid"/>
              </a:ln>
              <a:solidFill>
                <a:srgbClr val="002060"/>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all" spc="0" normalizeH="0" baseline="0" noProof="0" dirty="0">
              <a:ln w="9000" cmpd="sng">
                <a:solidFill>
                  <a:srgbClr val="8064A2">
                    <a:shade val="50000"/>
                    <a:satMod val="120000"/>
                  </a:srgbClr>
                </a:solidFill>
                <a:prstDash val="solid"/>
              </a:ln>
              <a:solidFill>
                <a:srgbClr val="002060"/>
              </a:solidFill>
              <a:effectLst>
                <a:reflection blurRad="12700" stA="28000" endPos="45000" dist="1000" dir="5400000" sy="-100000" algn="bl" rotWithShape="0"/>
              </a:effectLst>
              <a:uLnTx/>
              <a:uFillTx/>
              <a:latin typeface="Times New Roman" panose="02020603050405020304" pitchFamily="18" charset="0"/>
              <a:ea typeface="+mn-ea"/>
              <a:cs typeface="Times New Roman" panose="02020603050405020304" pitchFamily="18" charset="0"/>
            </a:endParaRPr>
          </a:p>
        </p:txBody>
      </p:sp>
      <p:sp>
        <p:nvSpPr>
          <p:cNvPr id="8" name="Text Box 6"/>
          <p:cNvSpPr txBox="1">
            <a:spLocks noChangeArrowheads="1"/>
          </p:cNvSpPr>
          <p:nvPr/>
        </p:nvSpPr>
        <p:spPr bwMode="auto">
          <a:xfrm>
            <a:off x="510068" y="4672317"/>
            <a:ext cx="4028663" cy="1106805"/>
          </a:xfrm>
          <a:prstGeom prst="rect">
            <a:avLst/>
          </a:prstGeom>
          <a:noFill/>
          <a:ln w="9525">
            <a:noFill/>
            <a:miter lim="800000"/>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SUBMITTED BY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dirty="0">
                <a:solidFill>
                  <a:prstClr val="black"/>
                </a:solidFill>
                <a:latin typeface="Times New Roman" panose="02020603050405020304" pitchFamily="18" charset="0"/>
                <a:cs typeface="Times New Roman" panose="02020603050405020304" pitchFamily="18" charset="0"/>
              </a:rPr>
              <a:t>R.NIKHILESWAR</a:t>
            </a:r>
            <a:endPar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200A1E0308</a:t>
            </a:r>
            <a:endParaRPr kumimoji="0" lang="en-US" sz="22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endParaRPr>
          </a:p>
        </p:txBody>
      </p:sp>
      <p:sp>
        <p:nvSpPr>
          <p:cNvPr id="9" name="Text Box 5"/>
          <p:cNvSpPr txBox="1">
            <a:spLocks noChangeArrowheads="1"/>
          </p:cNvSpPr>
          <p:nvPr/>
        </p:nvSpPr>
        <p:spPr bwMode="auto">
          <a:xfrm>
            <a:off x="7653270" y="4672317"/>
            <a:ext cx="4263774" cy="2122805"/>
          </a:xfrm>
          <a:prstGeom prst="rect">
            <a:avLst/>
          </a:prstGeom>
          <a:noFill/>
          <a:ln w="9525">
            <a:noFill/>
            <a:miter lim="800000"/>
          </a:ln>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UNDER THE GUDANCE OF</a:t>
            </a:r>
            <a:endPar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Dr. B.C. LAKSHMANNA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MA, LLM, MBA, Ph.D</a:t>
            </a:r>
            <a:endParaRPr kumimoji="0" lang="en-US" sz="22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 name="Picture 1">
            <a:extLst>
              <a:ext uri="{FF2B5EF4-FFF2-40B4-BE49-F238E27FC236}">
                <a16:creationId xmlns:a16="http://schemas.microsoft.com/office/drawing/2014/main" id="{35D7E596-C0A7-996E-8036-5AB3EB21F7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870050" y="1173439"/>
            <a:ext cx="2304415" cy="1661651"/>
          </a:xfrm>
          <a:prstGeom prst="rect">
            <a:avLst/>
          </a:prstGeom>
          <a:noFill/>
        </p:spPr>
      </p:pic>
      <p:sp>
        <p:nvSpPr>
          <p:cNvPr id="10" name="TextBox 9">
            <a:extLst>
              <a:ext uri="{FF2B5EF4-FFF2-40B4-BE49-F238E27FC236}">
                <a16:creationId xmlns:a16="http://schemas.microsoft.com/office/drawing/2014/main" id="{F160EBB5-E2C2-6886-5A56-FF1AEA390151}"/>
              </a:ext>
            </a:extLst>
          </p:cNvPr>
          <p:cNvSpPr txBox="1"/>
          <p:nvPr/>
        </p:nvSpPr>
        <p:spPr>
          <a:xfrm>
            <a:off x="314632" y="285135"/>
            <a:ext cx="114152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 name="Title 1">
            <a:extLst>
              <a:ext uri="{FF2B5EF4-FFF2-40B4-BE49-F238E27FC236}">
                <a16:creationId xmlns:a16="http://schemas.microsoft.com/office/drawing/2014/main" id="{D3AE9C09-B216-CA10-58D0-B61CE5E18B2A}"/>
              </a:ext>
            </a:extLst>
          </p:cNvPr>
          <p:cNvSpPr txBox="1"/>
          <p:nvPr/>
        </p:nvSpPr>
        <p:spPr>
          <a:xfrm>
            <a:off x="984211" y="198676"/>
            <a:ext cx="10076092" cy="872197"/>
          </a:xfrm>
          <a:prstGeom prst="rect">
            <a:avLst/>
          </a:prstGeom>
          <a:solidFill>
            <a:schemeClr val="bg1"/>
          </a:solidFill>
          <a:ln>
            <a:solidFill>
              <a:schemeClr val="bg1"/>
            </a:solidFill>
          </a:ln>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w="0"/>
                <a:solidFill>
                  <a:prstClr val="black"/>
                </a:solidFill>
                <a:effectLst/>
                <a:uLnTx/>
                <a:uFillTx/>
                <a:latin typeface="Times New Roman" panose="02020603050405020304" pitchFamily="18" charset="0"/>
                <a:ea typeface="+mj-ea"/>
                <a:cs typeface="Times New Roman" panose="02020603050405020304" pitchFamily="18" charset="0"/>
              </a:rPr>
              <a:t>JAWAHARLAL NEHRU  TECHNOLOGIAL UNIVERSITY </a:t>
            </a:r>
            <a:br>
              <a:rPr kumimoji="0" lang="en-US" sz="2800" b="1" i="0" u="none" strike="noStrike" kern="1200" cap="none" spc="0" normalizeH="0" baseline="0" noProof="0" dirty="0">
                <a:ln w="0"/>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800" b="1" i="0" u="none" strike="noStrike" kern="1200" cap="none" spc="0" normalizeH="0" baseline="0" noProof="0" dirty="0">
                <a:ln w="0"/>
                <a:solidFill>
                  <a:prstClr val="black"/>
                </a:solidFill>
                <a:effectLst/>
                <a:uLnTx/>
                <a:uFillTx/>
                <a:latin typeface="Times New Roman" panose="02020603050405020304" pitchFamily="18" charset="0"/>
                <a:ea typeface="+mj-ea"/>
                <a:cs typeface="Times New Roman" panose="02020603050405020304" pitchFamily="18" charset="0"/>
              </a:rPr>
              <a:t>ANANTHAPURAMU, AP, 515001</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all" spc="0" normalizeH="0" baseline="0" noProof="0" dirty="0">
              <a:ln w="9000" cmpd="sng">
                <a:solidFill>
                  <a:prstClr val="black"/>
                </a:solidFill>
                <a:prstDash val="solid"/>
              </a:ln>
              <a:solidFill>
                <a:prstClr val="black"/>
              </a:solidFill>
              <a:effectLst>
                <a:reflection blurRad="12700" stA="28000" endPos="45000" dist="1000" dir="5400000" sy="-100000" algn="bl" rotWithShape="0"/>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B247-0DAF-4993-23C9-A93E12E2A87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SUGGESTIONS</a:t>
            </a:r>
          </a:p>
        </p:txBody>
      </p:sp>
      <p:sp>
        <p:nvSpPr>
          <p:cNvPr id="3" name="Content Placeholder 2">
            <a:extLst>
              <a:ext uri="{FF2B5EF4-FFF2-40B4-BE49-F238E27FC236}">
                <a16:creationId xmlns:a16="http://schemas.microsoft.com/office/drawing/2014/main" id="{8C0B644A-1FE3-EF87-ADA0-A90ED2D6ADBA}"/>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Roboto-Regular"/>
              </a:rPr>
              <a:t>Trim Revenue Expenditure </a:t>
            </a:r>
            <a:r>
              <a:rPr lang="en-US" b="0" i="0" dirty="0">
                <a:solidFill>
                  <a:srgbClr val="000000"/>
                </a:solidFill>
                <a:effectLst/>
                <a:latin typeface="Roboto-Regular"/>
              </a:rPr>
              <a:t>(or the money government spends just to meet its daily needs).</a:t>
            </a:r>
          </a:p>
          <a:p>
            <a:pPr algn="just">
              <a:buFont typeface="Arial" panose="020B0604020202020204" pitchFamily="34" charset="0"/>
              <a:buChar char="•"/>
            </a:pPr>
            <a:r>
              <a:rPr lang="en-US" b="1" i="0" dirty="0">
                <a:solidFill>
                  <a:srgbClr val="000000"/>
                </a:solidFill>
                <a:effectLst/>
                <a:latin typeface="Roboto-Regular"/>
              </a:rPr>
              <a:t>Rationalizing  Capital Expenditure </a:t>
            </a:r>
            <a:r>
              <a:rPr lang="en-US" b="0" i="0" dirty="0">
                <a:solidFill>
                  <a:srgbClr val="000000"/>
                </a:solidFill>
                <a:effectLst/>
                <a:latin typeface="Roboto-Regular"/>
              </a:rPr>
              <a:t>to avoid fiscal slippages.</a:t>
            </a:r>
          </a:p>
          <a:p>
            <a:pPr algn="just">
              <a:buFont typeface="Arial" panose="020B0604020202020204" pitchFamily="34" charset="0"/>
              <a:buChar char="•"/>
            </a:pPr>
            <a:r>
              <a:rPr lang="en-US" b="1" i="0" dirty="0">
                <a:solidFill>
                  <a:srgbClr val="000000"/>
                </a:solidFill>
                <a:effectLst/>
                <a:latin typeface="Roboto-Regular"/>
              </a:rPr>
              <a:t>Use Tight Monetary Policy </a:t>
            </a:r>
            <a:r>
              <a:rPr lang="en-US" b="0" i="0" dirty="0">
                <a:solidFill>
                  <a:srgbClr val="000000"/>
                </a:solidFill>
                <a:effectLst/>
                <a:latin typeface="Roboto-Regular"/>
              </a:rPr>
              <a:t>to achieve fiscal consolidation</a:t>
            </a:r>
          </a:p>
          <a:p>
            <a:pPr algn="just">
              <a:buFont typeface="Arial" panose="020B0604020202020204" pitchFamily="34" charset="0"/>
              <a:buChar char="•"/>
            </a:pPr>
            <a:r>
              <a:rPr lang="en-US" b="1" i="0" dirty="0">
                <a:solidFill>
                  <a:srgbClr val="000000"/>
                </a:solidFill>
                <a:effectLst/>
                <a:latin typeface="Roboto-Regular"/>
              </a:rPr>
              <a:t>Import Cut Of Non-essential Goods </a:t>
            </a:r>
            <a:r>
              <a:rPr lang="en-US" b="0" i="0" dirty="0">
                <a:solidFill>
                  <a:srgbClr val="000000"/>
                </a:solidFill>
                <a:effectLst/>
                <a:latin typeface="Roboto-Regular"/>
              </a:rPr>
              <a:t>and make exports of Indian goods competitive.</a:t>
            </a:r>
          </a:p>
          <a:p>
            <a:pPr algn="just">
              <a:buFont typeface="Arial" panose="020B0604020202020204" pitchFamily="34" charset="0"/>
              <a:buChar char="•"/>
            </a:pPr>
            <a:r>
              <a:rPr lang="en-US" b="1" i="0" dirty="0">
                <a:solidFill>
                  <a:srgbClr val="000000"/>
                </a:solidFill>
                <a:effectLst/>
                <a:latin typeface="Roboto-Regular"/>
              </a:rPr>
              <a:t>Reforming The Indian Market to</a:t>
            </a:r>
            <a:r>
              <a:rPr lang="en-US" b="0" i="0" dirty="0">
                <a:solidFill>
                  <a:srgbClr val="000000"/>
                </a:solidFill>
                <a:effectLst/>
                <a:latin typeface="Roboto-Regular"/>
              </a:rPr>
              <a:t> make it attractive for FDI and FIIs.</a:t>
            </a:r>
          </a:p>
        </p:txBody>
      </p:sp>
    </p:spTree>
    <p:extLst>
      <p:ext uri="{BB962C8B-B14F-4D97-AF65-F5344CB8AC3E}">
        <p14:creationId xmlns:p14="http://schemas.microsoft.com/office/powerpoint/2010/main" val="274738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B32B-2EAB-A27B-B8FD-83BEA7DD63C1}"/>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828C980-D3E0-A3A6-0669-381A5F60C767}"/>
              </a:ext>
            </a:extLst>
          </p:cNvPr>
          <p:cNvSpPr>
            <a:spLocks noGrp="1"/>
          </p:cNvSpPr>
          <p:nvPr>
            <p:ph idx="1"/>
          </p:nvPr>
        </p:nvSpPr>
        <p:spPr/>
        <p:txBody>
          <a:bodyPr/>
          <a:lstStyle/>
          <a:p>
            <a:pPr algn="just"/>
            <a:r>
              <a:rPr lang="en-US" i="0" dirty="0">
                <a:solidFill>
                  <a:srgbClr val="000000"/>
                </a:solidFill>
                <a:effectLst/>
                <a:latin typeface="Roboto-Regular"/>
              </a:rPr>
              <a:t>Improve the efficacy of public spending so that improvements in productivity increases in financial resources can drive higher public service delivery.</a:t>
            </a:r>
          </a:p>
          <a:p>
            <a:pPr algn="just"/>
            <a:r>
              <a:rPr lang="en-US" i="0" dirty="0">
                <a:solidFill>
                  <a:srgbClr val="000000"/>
                </a:solidFill>
                <a:effectLst/>
                <a:latin typeface="Roboto-Regular"/>
              </a:rPr>
              <a:t>The government should focus more on attracting more FDI, create a better environment for businesses, relax some regulations, and build the necessary infrastructure.</a:t>
            </a:r>
          </a:p>
          <a:p>
            <a:pPr algn="just"/>
            <a:r>
              <a:rPr lang="en-US" i="0" dirty="0">
                <a:solidFill>
                  <a:srgbClr val="000000"/>
                </a:solidFill>
                <a:effectLst/>
                <a:latin typeface="Roboto-Regular"/>
              </a:rPr>
              <a:t>India needs to maintain the balance of payments with its net capital inflow, which means it should focus more on FDIs rather than FPIs as a stable source of income.</a:t>
            </a:r>
          </a:p>
        </p:txBody>
      </p:sp>
    </p:spTree>
    <p:extLst>
      <p:ext uri="{BB962C8B-B14F-4D97-AF65-F5344CB8AC3E}">
        <p14:creationId xmlns:p14="http://schemas.microsoft.com/office/powerpoint/2010/main" val="69193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B996-645C-A253-5033-FEB3F7F2A316}"/>
              </a:ext>
            </a:extLst>
          </p:cNvPr>
          <p:cNvSpPr/>
          <p:nvPr/>
        </p:nvSpPr>
        <p:spPr>
          <a:xfrm>
            <a:off x="949036" y="2189017"/>
            <a:ext cx="10293927" cy="1862048"/>
          </a:xfrm>
          <a:prstGeom prst="rect">
            <a:avLst/>
          </a:prstGeom>
          <a:noFill/>
        </p:spPr>
        <p:txBody>
          <a:bodyPr wrap="square" lIns="91440" tIns="45720" rIns="91440" bIns="45720">
            <a:spAutoFit/>
          </a:bodyPr>
          <a:lstStyle/>
          <a:p>
            <a:pPr algn="ctr"/>
            <a:r>
              <a:rPr lang="en-US" sz="11500" b="1"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72126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354B2-8790-79B4-37A9-4ECFE5CA21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422AC2D-4E7E-8579-3EEF-6B9BC83B9AE0}"/>
              </a:ext>
            </a:extLst>
          </p:cNvPr>
          <p:cNvSpPr>
            <a:spLocks noGrp="1"/>
          </p:cNvSpPr>
          <p:nvPr>
            <p:ph idx="1"/>
          </p:nvPr>
        </p:nvSpPr>
        <p:spPr/>
        <p:txBody>
          <a:bodyPr/>
          <a:lstStyle/>
          <a:p>
            <a:pPr marL="0" indent="0" algn="just">
              <a:buNone/>
            </a:pPr>
            <a:r>
              <a:rPr lang="en-US" sz="3600" i="0" dirty="0">
                <a:effectLst/>
              </a:rPr>
              <a:t>In recently released </a:t>
            </a:r>
            <a:r>
              <a:rPr lang="en-US" sz="3600" i="0" u="none" strike="noStrike" dirty="0">
                <a:effectLst/>
              </a:rPr>
              <a:t>monthly economic report</a:t>
            </a:r>
            <a:r>
              <a:rPr lang="en-US" sz="3600" i="0" dirty="0">
                <a:effectLst/>
              </a:rPr>
              <a:t>, the finance ministry expressed concern about the re-emergence of the twin deficit problem in the economy due to higher commodity prices and rising subsidy burden leading to an increase in both fiscal deficit and current account deficit (CAD).</a:t>
            </a:r>
          </a:p>
          <a:p>
            <a:pPr marL="0" indent="0" algn="just">
              <a:buNone/>
            </a:pPr>
            <a:endParaRPr lang="en-US" dirty="0">
              <a:latin typeface="Faustina"/>
            </a:endParaRPr>
          </a:p>
          <a:p>
            <a:pPr marL="0" indent="0" algn="just">
              <a:buNone/>
            </a:pPr>
            <a:endParaRPr lang="en-IN" dirty="0"/>
          </a:p>
        </p:txBody>
      </p:sp>
    </p:spTree>
    <p:extLst>
      <p:ext uri="{BB962C8B-B14F-4D97-AF65-F5344CB8AC3E}">
        <p14:creationId xmlns:p14="http://schemas.microsoft.com/office/powerpoint/2010/main" val="60642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FCD6-3F3C-8671-9B1F-8CF410D206A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FISCAL DEFICIT</a:t>
            </a:r>
          </a:p>
        </p:txBody>
      </p:sp>
      <p:sp>
        <p:nvSpPr>
          <p:cNvPr id="3" name="Content Placeholder 2">
            <a:extLst>
              <a:ext uri="{FF2B5EF4-FFF2-40B4-BE49-F238E27FC236}">
                <a16:creationId xmlns:a16="http://schemas.microsoft.com/office/drawing/2014/main" id="{FF99EF3B-08A5-41A1-5E34-3B70E13375E2}"/>
              </a:ext>
            </a:extLst>
          </p:cNvPr>
          <p:cNvSpPr>
            <a:spLocks noGrp="1"/>
          </p:cNvSpPr>
          <p:nvPr>
            <p:ph idx="1"/>
          </p:nvPr>
        </p:nvSpPr>
        <p:spPr/>
        <p:txBody>
          <a:bodyPr>
            <a:normAutofit/>
          </a:bodyPr>
          <a:lstStyle/>
          <a:p>
            <a:pPr algn="just"/>
            <a:r>
              <a:rPr lang="en-US" sz="3200" b="0" i="0" dirty="0">
                <a:effectLst/>
              </a:rPr>
              <a:t>The fiscal deficit is the difference between the government’s total expenditure and its total receipts (excluding borrowing). A fiscal deficit occurs when this expenditure exceeds the revenue generated.</a:t>
            </a:r>
          </a:p>
          <a:p>
            <a:pPr algn="just"/>
            <a:r>
              <a:rPr lang="en-US" sz="3200" i="0" dirty="0">
                <a:effectLst/>
              </a:rPr>
              <a:t>Most of the economies around the globe, including India, run under a fiscal deficit, which means the expenditure by the government is more than its income</a:t>
            </a:r>
            <a:r>
              <a:rPr lang="en-US" i="0" dirty="0">
                <a:effectLst/>
              </a:rPr>
              <a:t>.</a:t>
            </a:r>
          </a:p>
          <a:p>
            <a:pPr marL="0" indent="0" algn="just">
              <a:buNone/>
            </a:pPr>
            <a:endParaRPr lang="en-US" sz="2400" b="1" i="0" dirty="0">
              <a:effectLst/>
            </a:endParaRPr>
          </a:p>
          <a:p>
            <a:pPr marL="0" indent="0" algn="just">
              <a:buNone/>
            </a:pPr>
            <a:r>
              <a:rPr lang="en-US" sz="2400" b="1" i="0" dirty="0">
                <a:effectLst/>
              </a:rPr>
              <a:t>	Fiscal Deficit = Total expenditure — Total receipts excluding borrowings</a:t>
            </a:r>
            <a:endParaRPr lang="en-US" sz="2400" b="0" i="0" dirty="0">
              <a:effectLst/>
            </a:endParaRPr>
          </a:p>
          <a:p>
            <a:pPr marL="0" indent="0" algn="just">
              <a:buNone/>
            </a:pPr>
            <a:endParaRPr lang="en-IN" dirty="0"/>
          </a:p>
        </p:txBody>
      </p:sp>
    </p:spTree>
    <p:extLst>
      <p:ext uri="{BB962C8B-B14F-4D97-AF65-F5344CB8AC3E}">
        <p14:creationId xmlns:p14="http://schemas.microsoft.com/office/powerpoint/2010/main" val="253107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AAFA-3AB7-FD7B-C51B-3CB91A9F7A22}"/>
              </a:ext>
            </a:extLst>
          </p:cNvPr>
          <p:cNvSpPr>
            <a:spLocks noGrp="1"/>
          </p:cNvSpPr>
          <p:nvPr>
            <p:ph type="title"/>
          </p:nvPr>
        </p:nvSpPr>
        <p:spPr/>
        <p:txBody>
          <a:bodyPr>
            <a:normAutofit/>
          </a:bodyPr>
          <a:lstStyle/>
          <a:p>
            <a:r>
              <a:rPr lang="en-US" b="1" i="0" dirty="0">
                <a:effectLst/>
                <a:latin typeface="Times New Roman" panose="02020603050405020304" pitchFamily="18" charset="0"/>
                <a:cs typeface="Times New Roman" panose="02020603050405020304" pitchFamily="18" charset="0"/>
              </a:rPr>
              <a:t>REASONS FOR HIGH FISCAL DEFICIT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146495-4E3F-38C5-F8F9-A25D6E7061FD}"/>
              </a:ext>
            </a:extLst>
          </p:cNvPr>
          <p:cNvSpPr>
            <a:spLocks noGrp="1"/>
          </p:cNvSpPr>
          <p:nvPr>
            <p:ph idx="1"/>
          </p:nvPr>
        </p:nvSpPr>
        <p:spPr/>
        <p:txBody>
          <a:bodyPr>
            <a:normAutofit/>
          </a:bodyPr>
          <a:lstStyle/>
          <a:p>
            <a:pPr marL="0" indent="0" algn="just">
              <a:buNone/>
            </a:pPr>
            <a:r>
              <a:rPr lang="en-US" dirty="0"/>
              <a:t>The Fiscal Deficit can happen either due to poor revenues or high expenditures. However, the reasons for this are macroeconomic in nature. The reasons for the high fiscal deficit during COVID-19 is due to:</a:t>
            </a:r>
          </a:p>
          <a:p>
            <a:pPr algn="just"/>
            <a:r>
              <a:rPr lang="en-US" b="1" dirty="0"/>
              <a:t>Lower Revenue Realization </a:t>
            </a:r>
            <a:r>
              <a:rPr lang="en-US" dirty="0"/>
              <a:t>- Because of interruption in simple business deeds following the pandemic and lockdowns, the fiscal deficit has faced a lower revenue realization.</a:t>
            </a:r>
          </a:p>
          <a:p>
            <a:pPr algn="just"/>
            <a:r>
              <a:rPr lang="en-US" b="1" dirty="0"/>
              <a:t>Higher Expenditure</a:t>
            </a:r>
            <a:r>
              <a:rPr lang="en-US" dirty="0"/>
              <a:t>: With an identified increase in revenue expenses for food and public Maintenance and development of rural areas could be imputed in pandemic relief programs by the government, the increase in Expenditure has one noticed.</a:t>
            </a:r>
            <a:endParaRPr lang="en-IN" dirty="0"/>
          </a:p>
        </p:txBody>
      </p:sp>
    </p:spTree>
    <p:extLst>
      <p:ext uri="{BB962C8B-B14F-4D97-AF65-F5344CB8AC3E}">
        <p14:creationId xmlns:p14="http://schemas.microsoft.com/office/powerpoint/2010/main" val="363915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366C29-C44B-99B7-EAF2-9D2723846157}"/>
              </a:ext>
            </a:extLst>
          </p:cNvPr>
          <p:cNvPicPr>
            <a:picLocks noChangeAspect="1"/>
          </p:cNvPicPr>
          <p:nvPr/>
        </p:nvPicPr>
        <p:blipFill>
          <a:blip r:embed="rId2"/>
          <a:stretch>
            <a:fillRect/>
          </a:stretch>
        </p:blipFill>
        <p:spPr>
          <a:xfrm>
            <a:off x="2396837" y="325582"/>
            <a:ext cx="7051963" cy="6206836"/>
          </a:xfrm>
          <a:prstGeom prst="rect">
            <a:avLst/>
          </a:prstGeom>
        </p:spPr>
      </p:pic>
    </p:spTree>
    <p:extLst>
      <p:ext uri="{BB962C8B-B14F-4D97-AF65-F5344CB8AC3E}">
        <p14:creationId xmlns:p14="http://schemas.microsoft.com/office/powerpoint/2010/main" val="97836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CC49-EA06-4DEF-65CF-4D23AFF6062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CURRENT ACCOUNT DEFICIT</a:t>
            </a:r>
          </a:p>
        </p:txBody>
      </p:sp>
      <p:sp>
        <p:nvSpPr>
          <p:cNvPr id="3" name="Content Placeholder 2">
            <a:extLst>
              <a:ext uri="{FF2B5EF4-FFF2-40B4-BE49-F238E27FC236}">
                <a16:creationId xmlns:a16="http://schemas.microsoft.com/office/drawing/2014/main" id="{889BD700-C9CA-278B-ADFF-0A0710F51E85}"/>
              </a:ext>
            </a:extLst>
          </p:cNvPr>
          <p:cNvSpPr>
            <a:spLocks noGrp="1"/>
          </p:cNvSpPr>
          <p:nvPr>
            <p:ph idx="1"/>
          </p:nvPr>
        </p:nvSpPr>
        <p:spPr/>
        <p:txBody>
          <a:bodyPr/>
          <a:lstStyle/>
          <a:p>
            <a:pPr marL="0" indent="0">
              <a:buNone/>
            </a:pPr>
            <a:r>
              <a:rPr lang="en-US" dirty="0"/>
              <a:t>The current account measures the flow of goods, services and investments into and out of the country. The country runs into a deficit if the value of goods and services we import exceeds the value of those we export. The current account includes net income, including interest and dividends, and transfers, like foreign aid.</a:t>
            </a:r>
          </a:p>
          <a:p>
            <a:pPr marL="0" indent="0">
              <a:buNone/>
            </a:pPr>
            <a:endParaRPr lang="en-US" dirty="0"/>
          </a:p>
          <a:p>
            <a:pPr marL="0" indent="0">
              <a:buNone/>
            </a:pPr>
            <a:r>
              <a:rPr lang="en-US" sz="2400" b="1" dirty="0"/>
              <a:t>Current Account = Trade gap + Net current transfers + Net income abroad</a:t>
            </a:r>
          </a:p>
          <a:p>
            <a:pPr marL="0" indent="0">
              <a:buNone/>
            </a:pPr>
            <a:r>
              <a:rPr lang="en-US" sz="2400" b="1" dirty="0"/>
              <a:t>(Trade gap = Exports – Imports)</a:t>
            </a:r>
            <a:endParaRPr lang="en-IN" sz="2400" b="1" dirty="0"/>
          </a:p>
        </p:txBody>
      </p:sp>
    </p:spTree>
    <p:extLst>
      <p:ext uri="{BB962C8B-B14F-4D97-AF65-F5344CB8AC3E}">
        <p14:creationId xmlns:p14="http://schemas.microsoft.com/office/powerpoint/2010/main" val="127136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0436-A7F4-DDF1-F0C5-6FF0FC39738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REASONS FOR CURRENT ACCOUNT DEFICIT</a:t>
            </a:r>
          </a:p>
        </p:txBody>
      </p:sp>
      <p:sp>
        <p:nvSpPr>
          <p:cNvPr id="3" name="Content Placeholder 2">
            <a:extLst>
              <a:ext uri="{FF2B5EF4-FFF2-40B4-BE49-F238E27FC236}">
                <a16:creationId xmlns:a16="http://schemas.microsoft.com/office/drawing/2014/main" id="{9EA9995F-CFA2-1EBE-BE7B-3AB9A97FC60C}"/>
              </a:ext>
            </a:extLst>
          </p:cNvPr>
          <p:cNvSpPr>
            <a:spLocks noGrp="1"/>
          </p:cNvSpPr>
          <p:nvPr>
            <p:ph sz="half" idx="1"/>
          </p:nvPr>
        </p:nvSpPr>
        <p:spPr/>
        <p:txBody>
          <a:bodyPr>
            <a:normAutofit lnSpcReduction="10000"/>
          </a:bodyPr>
          <a:lstStyle/>
          <a:p>
            <a:r>
              <a:rPr lang="en-IN" sz="3600" i="0" dirty="0">
                <a:effectLst/>
              </a:rPr>
              <a:t>Overvalued Exchange Rate</a:t>
            </a:r>
          </a:p>
          <a:p>
            <a:r>
              <a:rPr lang="en-IN" sz="3600" i="0" dirty="0">
                <a:effectLst/>
              </a:rPr>
              <a:t>Economic Growth</a:t>
            </a:r>
            <a:endParaRPr lang="en-IN" sz="3600" dirty="0"/>
          </a:p>
          <a:p>
            <a:r>
              <a:rPr lang="en-US" sz="3600" i="0" dirty="0">
                <a:effectLst/>
              </a:rPr>
              <a:t>Decline in Export Sector</a:t>
            </a:r>
            <a:endParaRPr lang="en-IN" sz="3600" i="0" dirty="0">
              <a:effectLst/>
            </a:endParaRPr>
          </a:p>
          <a:p>
            <a:r>
              <a:rPr lang="en-IN" sz="3600" i="0" dirty="0">
                <a:effectLst/>
              </a:rPr>
              <a:t>Higher Inflation</a:t>
            </a:r>
            <a:endParaRPr lang="en-IN" sz="3600" dirty="0"/>
          </a:p>
          <a:p>
            <a:r>
              <a:rPr lang="en-IN" sz="3600" i="0" dirty="0">
                <a:effectLst/>
              </a:rPr>
              <a:t>Recession in other countries</a:t>
            </a:r>
          </a:p>
          <a:p>
            <a:r>
              <a:rPr lang="en-IN" sz="3600" dirty="0"/>
              <a:t>Borrowing Money</a:t>
            </a:r>
          </a:p>
        </p:txBody>
      </p:sp>
      <p:sp>
        <p:nvSpPr>
          <p:cNvPr id="4" name="Content Placeholder 3">
            <a:extLst>
              <a:ext uri="{FF2B5EF4-FFF2-40B4-BE49-F238E27FC236}">
                <a16:creationId xmlns:a16="http://schemas.microsoft.com/office/drawing/2014/main" id="{EFB6ED52-726D-9105-AC88-7971307A9320}"/>
              </a:ext>
            </a:extLst>
          </p:cNvPr>
          <p:cNvSpPr>
            <a:spLocks noGrp="1"/>
          </p:cNvSpPr>
          <p:nvPr>
            <p:ph sz="half" idx="2"/>
          </p:nvPr>
        </p:nvSpPr>
        <p:spPr/>
        <p:txBody>
          <a:bodyPr>
            <a:normAutofit lnSpcReduction="10000"/>
          </a:bodyPr>
          <a:lstStyle/>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D0657575-2E38-0D77-1EDE-4F98476D7596}"/>
              </a:ext>
            </a:extLst>
          </p:cNvPr>
          <p:cNvPicPr>
            <a:picLocks noChangeAspect="1"/>
          </p:cNvPicPr>
          <p:nvPr/>
        </p:nvPicPr>
        <p:blipFill>
          <a:blip r:embed="rId2"/>
          <a:stretch>
            <a:fillRect/>
          </a:stretch>
        </p:blipFill>
        <p:spPr>
          <a:xfrm>
            <a:off x="6096000" y="1825625"/>
            <a:ext cx="5257800" cy="4131830"/>
          </a:xfrm>
          <a:prstGeom prst="rect">
            <a:avLst/>
          </a:prstGeom>
        </p:spPr>
      </p:pic>
    </p:spTree>
    <p:extLst>
      <p:ext uri="{BB962C8B-B14F-4D97-AF65-F5344CB8AC3E}">
        <p14:creationId xmlns:p14="http://schemas.microsoft.com/office/powerpoint/2010/main" val="195578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3DAD-A2CD-7B29-3DBF-48932B010B99}"/>
              </a:ext>
            </a:extLst>
          </p:cNvPr>
          <p:cNvSpPr>
            <a:spLocks noGrp="1"/>
          </p:cNvSpPr>
          <p:nvPr>
            <p:ph type="title"/>
          </p:nvPr>
        </p:nvSpPr>
        <p:spPr/>
        <p:txBody>
          <a:bodyPr>
            <a:normAutofit/>
          </a:bodyPr>
          <a:lstStyle/>
          <a:p>
            <a:r>
              <a:rPr lang="en-US" b="1" dirty="0">
                <a:solidFill>
                  <a:srgbClr val="000000"/>
                </a:solidFill>
                <a:effectLst/>
                <a:latin typeface="Roboto" panose="02000000000000000000" pitchFamily="2" charset="0"/>
              </a:rPr>
              <a:t>IMPACTS OF TWIN DEFICIT ON INDIA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B7051C-13C8-3524-9FA4-A87A17A5EED6}"/>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i="0" dirty="0">
                <a:solidFill>
                  <a:srgbClr val="000000"/>
                </a:solidFill>
                <a:effectLst/>
              </a:rPr>
              <a:t>Although no cause of worry in the short term, the twin deficit may in the long-term reduce the savings, depreciate the rupee and imbalance the financial investments of the government for social purposes.</a:t>
            </a:r>
          </a:p>
          <a:p>
            <a:pPr algn="just">
              <a:buFont typeface="Arial" panose="020B0604020202020204" pitchFamily="34" charset="0"/>
              <a:buChar char="•"/>
            </a:pPr>
            <a:r>
              <a:rPr lang="en-US" i="0" dirty="0">
                <a:solidFill>
                  <a:srgbClr val="000000"/>
                </a:solidFill>
                <a:effectLst/>
              </a:rPr>
              <a:t>Costlier imports such as crude oil and other commodities will not only widen the CAD but also put downward pressure on the rupee. A weaker rupee will, in turn, make future imports costlier.</a:t>
            </a:r>
          </a:p>
          <a:p>
            <a:pPr algn="just">
              <a:buFont typeface="Arial" panose="020B0604020202020204" pitchFamily="34" charset="0"/>
              <a:buChar char="•"/>
            </a:pPr>
            <a:r>
              <a:rPr lang="en-US" i="0" dirty="0">
                <a:solidFill>
                  <a:srgbClr val="000000"/>
                </a:solidFill>
                <a:effectLst/>
              </a:rPr>
              <a:t>If, in response to higher interest rates in the western economies especially the US, foreign portfolio investors (FPI) continue to pull out money from the Indian markets, that too will hurt the rupee and further increase CAD.</a:t>
            </a:r>
          </a:p>
        </p:txBody>
      </p:sp>
    </p:spTree>
    <p:extLst>
      <p:ext uri="{BB962C8B-B14F-4D97-AF65-F5344CB8AC3E}">
        <p14:creationId xmlns:p14="http://schemas.microsoft.com/office/powerpoint/2010/main" val="69281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B0A6A-1BD0-81E2-F670-F3283F9639F3}"/>
              </a:ext>
            </a:extLst>
          </p:cNvPr>
          <p:cNvSpPr>
            <a:spLocks noGrp="1"/>
          </p:cNvSpPr>
          <p:nvPr>
            <p:ph idx="1"/>
          </p:nvPr>
        </p:nvSpPr>
        <p:spPr>
          <a:xfrm>
            <a:off x="838200" y="1094508"/>
            <a:ext cx="10515600" cy="5359545"/>
          </a:xfrm>
        </p:spPr>
        <p:txBody>
          <a:bodyPr>
            <a:normAutofit/>
          </a:bodyPr>
          <a:lstStyle/>
          <a:p>
            <a:pPr algn="just"/>
            <a:r>
              <a:rPr lang="en-US" sz="3200" dirty="0"/>
              <a:t>As government revenues take a hit following cuts in excise duties on diesel and petrol, upside risk to the budgeted level of gross fiscal deficit has emerged. An increase in the fiscal deficit may cause the current account deficit to widen, compounding the effects of costlier imports, and weaken the value of the rupee, thereby further aggravating external imbalances, creating the risk (admittedly low, at this time) of a cycle of wider deficits and a weaker currency.</a:t>
            </a:r>
          </a:p>
          <a:p>
            <a:pPr algn="just"/>
            <a:r>
              <a:rPr lang="en-US" sz="3200" dirty="0"/>
              <a:t>As per the report, the recent surge in inflation in EMEs is mainly on due to supply-side shock arising from the Russian-Ukraine conflict.</a:t>
            </a:r>
            <a:endParaRPr lang="en-IN" sz="3200" dirty="0"/>
          </a:p>
        </p:txBody>
      </p:sp>
    </p:spTree>
    <p:extLst>
      <p:ext uri="{BB962C8B-B14F-4D97-AF65-F5344CB8AC3E}">
        <p14:creationId xmlns:p14="http://schemas.microsoft.com/office/powerpoint/2010/main" val="3680683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764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Faustina</vt:lpstr>
      <vt:lpstr>Roboto</vt:lpstr>
      <vt:lpstr>Roboto-Regular</vt:lpstr>
      <vt:lpstr>Times New Roman</vt:lpstr>
      <vt:lpstr>Office Theme</vt:lpstr>
      <vt:lpstr>1_Office Theme</vt:lpstr>
      <vt:lpstr>PowerPoint Presentation</vt:lpstr>
      <vt:lpstr>INTRODUCTION</vt:lpstr>
      <vt:lpstr>FISCAL DEFICIT</vt:lpstr>
      <vt:lpstr>REASONS FOR HIGH FISCAL DEFICIT</vt:lpstr>
      <vt:lpstr>PowerPoint Presentation</vt:lpstr>
      <vt:lpstr>CURRENT ACCOUNT DEFICIT</vt:lpstr>
      <vt:lpstr>REASONS FOR CURRENT ACCOUNT DEFICIT</vt:lpstr>
      <vt:lpstr>IMPACTS OF TWIN DEFICIT ON INDIA</vt:lpstr>
      <vt:lpstr>PowerPoint Presentation</vt:lpstr>
      <vt:lpstr>SUGGESTIONS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TECHNOLOGICAL UNIVERSITY ANANTAPUR,(ANANTHAPURAM)</dc:title>
  <dc:creator>nikhil eswar</dc:creator>
  <cp:lastModifiedBy>nikhil eswar</cp:lastModifiedBy>
  <cp:revision>11</cp:revision>
  <dcterms:created xsi:type="dcterms:W3CDTF">2022-06-24T16:38:43Z</dcterms:created>
  <dcterms:modified xsi:type="dcterms:W3CDTF">2022-09-08T03:13:56Z</dcterms:modified>
</cp:coreProperties>
</file>