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71" r:id="rId4"/>
    <p:sldId id="258" r:id="rId5"/>
    <p:sldId id="272" r:id="rId6"/>
    <p:sldId id="274" r:id="rId7"/>
    <p:sldId id="273" r:id="rId8"/>
    <p:sldId id="275" r:id="rId9"/>
    <p:sldId id="276" r:id="rId10"/>
    <p:sldId id="269" r:id="rId11"/>
    <p:sldId id="267" r:id="rId12"/>
    <p:sldId id="259" r:id="rId13"/>
    <p:sldId id="260" r:id="rId14"/>
    <p:sldId id="261" r:id="rId15"/>
    <p:sldId id="317" r:id="rId16"/>
    <p:sldId id="268" r:id="rId17"/>
    <p:sldId id="264" r:id="rId18"/>
    <p:sldId id="263" r:id="rId19"/>
    <p:sldId id="265"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18" r:id="rId52"/>
    <p:sldId id="316" r:id="rId53"/>
    <p:sldId id="314" r:id="rId54"/>
    <p:sldId id="315" r:id="rId55"/>
    <p:sldId id="309" r:id="rId56"/>
    <p:sldId id="310" r:id="rId57"/>
    <p:sldId id="311" r:id="rId58"/>
    <p:sldId id="312" r:id="rId59"/>
    <p:sldId id="31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 eswar" initials="ne" lastIdx="1" clrIdx="0">
    <p:extLst>
      <p:ext uri="{19B8F6BF-5375-455C-9EA6-DF929625EA0E}">
        <p15:presenceInfo xmlns:p15="http://schemas.microsoft.com/office/powerpoint/2012/main" userId="93009f520d8cdc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73849" autoAdjust="0"/>
  </p:normalViewPr>
  <p:slideViewPr>
    <p:cSldViewPr snapToGrid="0">
      <p:cViewPr varScale="1">
        <p:scale>
          <a:sx n="72" d="100"/>
          <a:sy n="72" d="100"/>
        </p:scale>
        <p:origin x="5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Sheet1!$E$3</c:f>
              <c:numCache>
                <c:formatCode>General</c:formatCode>
                <c:ptCount val="1"/>
                <c:pt idx="0">
                  <c:v>-0.52864552699396661</c:v>
                </c:pt>
              </c:numCache>
            </c:numRef>
          </c:val>
          <c:extLst>
            <c:ext xmlns:c16="http://schemas.microsoft.com/office/drawing/2014/chart" uri="{C3380CC4-5D6E-409C-BE32-E72D297353CC}">
              <c16:uniqueId val="{00000000-6B2D-465D-9108-3CF9C1904DCB}"/>
            </c:ext>
          </c:extLst>
        </c:ser>
        <c:dLbls>
          <c:dLblPos val="inEnd"/>
          <c:showLegendKey val="0"/>
          <c:showVal val="1"/>
          <c:showCatName val="0"/>
          <c:showSerName val="0"/>
          <c:showPercent val="0"/>
          <c:showBubbleSize val="0"/>
        </c:dLbls>
        <c:gapWidth val="65"/>
        <c:axId val="429312720"/>
        <c:axId val="429313376"/>
      </c:barChart>
      <c:catAx>
        <c:axId val="42931272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29313376"/>
        <c:crosses val="autoZero"/>
        <c:auto val="1"/>
        <c:lblAlgn val="ctr"/>
        <c:lblOffset val="100"/>
        <c:noMultiLvlLbl val="0"/>
      </c:catAx>
      <c:valAx>
        <c:axId val="42931337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2931272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B5370-4CF7-9743-9EBA-DEE9F12F0E35}" type="datetimeFigureOut">
              <a:rPr lang="en-US"/>
              <a:t>8/29/2022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F7E8A9-9953-D54D-8C06-9E7B136F16CF}" type="slidenum">
              <a:rPr lang="en-US"/>
              <a:t>‹#›</a:t>
            </a:fld>
            <a:endParaRPr lang="en-US"/>
          </a:p>
        </p:txBody>
      </p:sp>
    </p:spTree>
    <p:extLst>
      <p:ext uri="{BB962C8B-B14F-4D97-AF65-F5344CB8AC3E}">
        <p14:creationId xmlns:p14="http://schemas.microsoft.com/office/powerpoint/2010/main" val="334954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CONFIDENCE LEVEL  = 95%</a:t>
            </a:r>
          </a:p>
          <a:p>
            <a:endParaRPr lang="en-IN" dirty="0"/>
          </a:p>
          <a:p>
            <a:r>
              <a:rPr lang="en-IN" dirty="0"/>
              <a:t>MARGIN OF ERROR  = 5%</a:t>
            </a:r>
          </a:p>
          <a:p>
            <a:endParaRPr lang="en-IN" dirty="0"/>
          </a:p>
          <a:p>
            <a:r>
              <a:rPr lang="en-IN" dirty="0"/>
              <a:t>POPULATION PORTION = 10%</a:t>
            </a:r>
          </a:p>
          <a:p>
            <a:endParaRPr lang="en-IN" dirty="0"/>
          </a:p>
          <a:p>
            <a:r>
              <a:rPr lang="en-IN" dirty="0"/>
              <a:t>POPULATION SIZE = UNKNOWN</a:t>
            </a:r>
          </a:p>
          <a:p>
            <a:endParaRPr lang="en-IN" dirty="0"/>
          </a:p>
          <a:p>
            <a:endParaRPr lang="en-IN" dirty="0"/>
          </a:p>
        </p:txBody>
      </p:sp>
      <p:sp>
        <p:nvSpPr>
          <p:cNvPr id="4" name="Slide Number Placeholder 3"/>
          <p:cNvSpPr>
            <a:spLocks noGrp="1"/>
          </p:cNvSpPr>
          <p:nvPr>
            <p:ph type="sldNum" sz="quarter" idx="5"/>
          </p:nvPr>
        </p:nvSpPr>
        <p:spPr/>
        <p:txBody>
          <a:bodyPr/>
          <a:lstStyle/>
          <a:p>
            <a:fld id="{DBF7E8A9-9953-D54D-8C06-9E7B136F16CF}" type="slidenum">
              <a:rPr lang="en-US" smtClean="0"/>
              <a:t>16</a:t>
            </a:fld>
            <a:endParaRPr lang="en-US"/>
          </a:p>
        </p:txBody>
      </p:sp>
    </p:spTree>
    <p:extLst>
      <p:ext uri="{BB962C8B-B14F-4D97-AF65-F5344CB8AC3E}">
        <p14:creationId xmlns:p14="http://schemas.microsoft.com/office/powerpoint/2010/main" val="1213328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D2E9-858C-914C-9CBD-72E33BC860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C4D731-6A36-B649-8D91-E4D68A0023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20E6C0-F3C5-B04B-B20E-80A420845C53}"/>
              </a:ext>
            </a:extLst>
          </p:cNvPr>
          <p:cNvSpPr>
            <a:spLocks noGrp="1"/>
          </p:cNvSpPr>
          <p:nvPr>
            <p:ph type="dt" sz="half" idx="10"/>
          </p:nvPr>
        </p:nvSpPr>
        <p:spPr/>
        <p:txBody>
          <a:bodyPr/>
          <a:lstStyle/>
          <a:p>
            <a:fld id="{4DA9B5E3-432F-644E-9249-99D3C6F48DCA}" type="datetimeFigureOut">
              <a:rPr lang="en-US"/>
              <a:t>8/29/2022</a:t>
            </a:fld>
            <a:endParaRPr lang="en-US"/>
          </a:p>
        </p:txBody>
      </p:sp>
      <p:sp>
        <p:nvSpPr>
          <p:cNvPr id="5" name="Footer Placeholder 4">
            <a:extLst>
              <a:ext uri="{FF2B5EF4-FFF2-40B4-BE49-F238E27FC236}">
                <a16:creationId xmlns:a16="http://schemas.microsoft.com/office/drawing/2014/main" id="{80C9E48C-1235-DD47-BE76-36084B7EB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65DC8A-16B3-D84E-9FFF-7238B57C41D6}"/>
              </a:ext>
            </a:extLst>
          </p:cNvPr>
          <p:cNvSpPr>
            <a:spLocks noGrp="1"/>
          </p:cNvSpPr>
          <p:nvPr>
            <p:ph type="sldNum" sz="quarter" idx="12"/>
          </p:nvPr>
        </p:nvSpPr>
        <p:spPr/>
        <p:txBody>
          <a:bodyPr/>
          <a:lstStyle/>
          <a:p>
            <a:fld id="{76776152-5B12-B94E-9DAC-3E674CF8328E}" type="slidenum">
              <a:rPr lang="en-US"/>
              <a:t>‹#›</a:t>
            </a:fld>
            <a:endParaRPr lang="en-US"/>
          </a:p>
        </p:txBody>
      </p:sp>
    </p:spTree>
    <p:extLst>
      <p:ext uri="{BB962C8B-B14F-4D97-AF65-F5344CB8AC3E}">
        <p14:creationId xmlns:p14="http://schemas.microsoft.com/office/powerpoint/2010/main" val="193262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AB9B-E4B9-044C-94EE-763B4D944A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5C27D8-E910-D845-9AEE-EDCBA72D0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2E970-940E-3C46-96B1-BEF006176854}"/>
              </a:ext>
            </a:extLst>
          </p:cNvPr>
          <p:cNvSpPr>
            <a:spLocks noGrp="1"/>
          </p:cNvSpPr>
          <p:nvPr>
            <p:ph type="dt" sz="half" idx="10"/>
          </p:nvPr>
        </p:nvSpPr>
        <p:spPr/>
        <p:txBody>
          <a:bodyPr/>
          <a:lstStyle/>
          <a:p>
            <a:fld id="{4DA9B5E3-432F-644E-9249-99D3C6F48DCA}" type="datetimeFigureOut">
              <a:rPr lang="en-US"/>
              <a:t>8/29/2022</a:t>
            </a:fld>
            <a:endParaRPr lang="en-US"/>
          </a:p>
        </p:txBody>
      </p:sp>
      <p:sp>
        <p:nvSpPr>
          <p:cNvPr id="5" name="Footer Placeholder 4">
            <a:extLst>
              <a:ext uri="{FF2B5EF4-FFF2-40B4-BE49-F238E27FC236}">
                <a16:creationId xmlns:a16="http://schemas.microsoft.com/office/drawing/2014/main" id="{2231877B-EB4B-E645-B74F-20A7243C9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838AF-1B66-AF44-8F7A-6D93BF88F538}"/>
              </a:ext>
            </a:extLst>
          </p:cNvPr>
          <p:cNvSpPr>
            <a:spLocks noGrp="1"/>
          </p:cNvSpPr>
          <p:nvPr>
            <p:ph type="sldNum" sz="quarter" idx="12"/>
          </p:nvPr>
        </p:nvSpPr>
        <p:spPr/>
        <p:txBody>
          <a:bodyPr/>
          <a:lstStyle/>
          <a:p>
            <a:fld id="{76776152-5B12-B94E-9DAC-3E674CF8328E}" type="slidenum">
              <a:rPr lang="en-US"/>
              <a:t>‹#›</a:t>
            </a:fld>
            <a:endParaRPr lang="en-US"/>
          </a:p>
        </p:txBody>
      </p:sp>
    </p:spTree>
    <p:extLst>
      <p:ext uri="{BB962C8B-B14F-4D97-AF65-F5344CB8AC3E}">
        <p14:creationId xmlns:p14="http://schemas.microsoft.com/office/powerpoint/2010/main" val="1847164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F7177F-FB68-B047-BDC2-8BC24EA4F1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DB6FA9-75D9-684C-A33F-EDC1E68F8A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B6FFD-382F-E14C-965F-4E7E34523BFC}"/>
              </a:ext>
            </a:extLst>
          </p:cNvPr>
          <p:cNvSpPr>
            <a:spLocks noGrp="1"/>
          </p:cNvSpPr>
          <p:nvPr>
            <p:ph type="dt" sz="half" idx="10"/>
          </p:nvPr>
        </p:nvSpPr>
        <p:spPr/>
        <p:txBody>
          <a:bodyPr/>
          <a:lstStyle/>
          <a:p>
            <a:fld id="{4DA9B5E3-432F-644E-9249-99D3C6F48DCA}" type="datetimeFigureOut">
              <a:rPr lang="en-US"/>
              <a:t>8/29/2022</a:t>
            </a:fld>
            <a:endParaRPr lang="en-US"/>
          </a:p>
        </p:txBody>
      </p:sp>
      <p:sp>
        <p:nvSpPr>
          <p:cNvPr id="5" name="Footer Placeholder 4">
            <a:extLst>
              <a:ext uri="{FF2B5EF4-FFF2-40B4-BE49-F238E27FC236}">
                <a16:creationId xmlns:a16="http://schemas.microsoft.com/office/drawing/2014/main" id="{A396688E-89EC-AE43-AB64-6A29531C2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07F63-1CA7-9648-932D-27A52AFFD707}"/>
              </a:ext>
            </a:extLst>
          </p:cNvPr>
          <p:cNvSpPr>
            <a:spLocks noGrp="1"/>
          </p:cNvSpPr>
          <p:nvPr>
            <p:ph type="sldNum" sz="quarter" idx="12"/>
          </p:nvPr>
        </p:nvSpPr>
        <p:spPr/>
        <p:txBody>
          <a:bodyPr/>
          <a:lstStyle/>
          <a:p>
            <a:fld id="{76776152-5B12-B94E-9DAC-3E674CF8328E}" type="slidenum">
              <a:rPr lang="en-US"/>
              <a:t>‹#›</a:t>
            </a:fld>
            <a:endParaRPr lang="en-US"/>
          </a:p>
        </p:txBody>
      </p:sp>
    </p:spTree>
    <p:extLst>
      <p:ext uri="{BB962C8B-B14F-4D97-AF65-F5344CB8AC3E}">
        <p14:creationId xmlns:p14="http://schemas.microsoft.com/office/powerpoint/2010/main" val="1816197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50F3-D810-404D-B8FE-05BE905E15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951361-864B-0149-B0FB-5F6E50E02E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29611-3C03-8C44-87A9-BCFF90E2B7D5}"/>
              </a:ext>
            </a:extLst>
          </p:cNvPr>
          <p:cNvSpPr>
            <a:spLocks noGrp="1"/>
          </p:cNvSpPr>
          <p:nvPr>
            <p:ph type="dt" sz="half" idx="10"/>
          </p:nvPr>
        </p:nvSpPr>
        <p:spPr/>
        <p:txBody>
          <a:bodyPr/>
          <a:lstStyle/>
          <a:p>
            <a:fld id="{4DA9B5E3-432F-644E-9249-99D3C6F48DCA}" type="datetimeFigureOut">
              <a:rPr lang="en-US"/>
              <a:t>8/29/2022</a:t>
            </a:fld>
            <a:endParaRPr lang="en-US"/>
          </a:p>
        </p:txBody>
      </p:sp>
      <p:sp>
        <p:nvSpPr>
          <p:cNvPr id="5" name="Footer Placeholder 4">
            <a:extLst>
              <a:ext uri="{FF2B5EF4-FFF2-40B4-BE49-F238E27FC236}">
                <a16:creationId xmlns:a16="http://schemas.microsoft.com/office/drawing/2014/main" id="{8E7FB193-1786-234F-9AE6-45D9DD9ED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235BA9-879A-4A43-9949-4C2105F9FB33}"/>
              </a:ext>
            </a:extLst>
          </p:cNvPr>
          <p:cNvSpPr>
            <a:spLocks noGrp="1"/>
          </p:cNvSpPr>
          <p:nvPr>
            <p:ph type="sldNum" sz="quarter" idx="12"/>
          </p:nvPr>
        </p:nvSpPr>
        <p:spPr/>
        <p:txBody>
          <a:bodyPr/>
          <a:lstStyle/>
          <a:p>
            <a:fld id="{76776152-5B12-B94E-9DAC-3E674CF8328E}" type="slidenum">
              <a:rPr lang="en-US"/>
              <a:t>‹#›</a:t>
            </a:fld>
            <a:endParaRPr lang="en-US"/>
          </a:p>
        </p:txBody>
      </p:sp>
    </p:spTree>
    <p:extLst>
      <p:ext uri="{BB962C8B-B14F-4D97-AF65-F5344CB8AC3E}">
        <p14:creationId xmlns:p14="http://schemas.microsoft.com/office/powerpoint/2010/main" val="8676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6C17-0239-3940-A49E-DCBF5CD51D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E79E96-F458-1841-83F9-303C3D6BCD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30B98C-D98E-B244-B39F-3AF25361C0E1}"/>
              </a:ext>
            </a:extLst>
          </p:cNvPr>
          <p:cNvSpPr>
            <a:spLocks noGrp="1"/>
          </p:cNvSpPr>
          <p:nvPr>
            <p:ph type="dt" sz="half" idx="10"/>
          </p:nvPr>
        </p:nvSpPr>
        <p:spPr/>
        <p:txBody>
          <a:bodyPr/>
          <a:lstStyle/>
          <a:p>
            <a:fld id="{4DA9B5E3-432F-644E-9249-99D3C6F48DCA}" type="datetimeFigureOut">
              <a:rPr lang="en-US"/>
              <a:t>8/29/2022</a:t>
            </a:fld>
            <a:endParaRPr lang="en-US"/>
          </a:p>
        </p:txBody>
      </p:sp>
      <p:sp>
        <p:nvSpPr>
          <p:cNvPr id="5" name="Footer Placeholder 4">
            <a:extLst>
              <a:ext uri="{FF2B5EF4-FFF2-40B4-BE49-F238E27FC236}">
                <a16:creationId xmlns:a16="http://schemas.microsoft.com/office/drawing/2014/main" id="{D33013E3-E5B1-014F-A2B7-F50EDC1B5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A8FE0-3FF7-0741-BFA6-A119D10CBA13}"/>
              </a:ext>
            </a:extLst>
          </p:cNvPr>
          <p:cNvSpPr>
            <a:spLocks noGrp="1"/>
          </p:cNvSpPr>
          <p:nvPr>
            <p:ph type="sldNum" sz="quarter" idx="12"/>
          </p:nvPr>
        </p:nvSpPr>
        <p:spPr/>
        <p:txBody>
          <a:bodyPr/>
          <a:lstStyle/>
          <a:p>
            <a:fld id="{76776152-5B12-B94E-9DAC-3E674CF8328E}" type="slidenum">
              <a:rPr lang="en-US"/>
              <a:t>‹#›</a:t>
            </a:fld>
            <a:endParaRPr lang="en-US"/>
          </a:p>
        </p:txBody>
      </p:sp>
    </p:spTree>
    <p:extLst>
      <p:ext uri="{BB962C8B-B14F-4D97-AF65-F5344CB8AC3E}">
        <p14:creationId xmlns:p14="http://schemas.microsoft.com/office/powerpoint/2010/main" val="40392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2B99-8ADD-0A40-81D2-7EC1F4969D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AA29F1-39DF-3F44-B3C8-BD90B0D2B9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ACAC20-B96D-2842-9EC1-2CE93DEFA4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F6A188-8E18-DE42-9A41-076F59C8F672}"/>
              </a:ext>
            </a:extLst>
          </p:cNvPr>
          <p:cNvSpPr>
            <a:spLocks noGrp="1"/>
          </p:cNvSpPr>
          <p:nvPr>
            <p:ph type="dt" sz="half" idx="10"/>
          </p:nvPr>
        </p:nvSpPr>
        <p:spPr/>
        <p:txBody>
          <a:bodyPr/>
          <a:lstStyle/>
          <a:p>
            <a:fld id="{4DA9B5E3-432F-644E-9249-99D3C6F48DCA}" type="datetimeFigureOut">
              <a:rPr lang="en-US"/>
              <a:t>8/29/2022</a:t>
            </a:fld>
            <a:endParaRPr lang="en-US"/>
          </a:p>
        </p:txBody>
      </p:sp>
      <p:sp>
        <p:nvSpPr>
          <p:cNvPr id="6" name="Footer Placeholder 5">
            <a:extLst>
              <a:ext uri="{FF2B5EF4-FFF2-40B4-BE49-F238E27FC236}">
                <a16:creationId xmlns:a16="http://schemas.microsoft.com/office/drawing/2014/main" id="{C9DDD214-A4B1-464A-8EFA-46549806BC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A06480-1ECC-2841-AE34-41A6BB04C0F8}"/>
              </a:ext>
            </a:extLst>
          </p:cNvPr>
          <p:cNvSpPr>
            <a:spLocks noGrp="1"/>
          </p:cNvSpPr>
          <p:nvPr>
            <p:ph type="sldNum" sz="quarter" idx="12"/>
          </p:nvPr>
        </p:nvSpPr>
        <p:spPr/>
        <p:txBody>
          <a:bodyPr/>
          <a:lstStyle/>
          <a:p>
            <a:fld id="{76776152-5B12-B94E-9DAC-3E674CF8328E}" type="slidenum">
              <a:rPr lang="en-US"/>
              <a:t>‹#›</a:t>
            </a:fld>
            <a:endParaRPr lang="en-US"/>
          </a:p>
        </p:txBody>
      </p:sp>
    </p:spTree>
    <p:extLst>
      <p:ext uri="{BB962C8B-B14F-4D97-AF65-F5344CB8AC3E}">
        <p14:creationId xmlns:p14="http://schemas.microsoft.com/office/powerpoint/2010/main" val="95015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EBEB-0D5A-1F4A-9513-F6520FE8FB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6DF640-3AD9-0F4F-8E94-93F632DCE6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383375-63C9-2B42-9B2B-CA64206479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3C0AB4-C673-884C-A2F1-FB18F4747C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460543-D2B6-6849-86E6-B61FF75833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E193AD-B494-2E4E-96D6-9AA6AE706809}"/>
              </a:ext>
            </a:extLst>
          </p:cNvPr>
          <p:cNvSpPr>
            <a:spLocks noGrp="1"/>
          </p:cNvSpPr>
          <p:nvPr>
            <p:ph type="dt" sz="half" idx="10"/>
          </p:nvPr>
        </p:nvSpPr>
        <p:spPr/>
        <p:txBody>
          <a:bodyPr/>
          <a:lstStyle/>
          <a:p>
            <a:fld id="{4DA9B5E3-432F-644E-9249-99D3C6F48DCA}" type="datetimeFigureOut">
              <a:rPr lang="en-US"/>
              <a:t>8/29/2022</a:t>
            </a:fld>
            <a:endParaRPr lang="en-US"/>
          </a:p>
        </p:txBody>
      </p:sp>
      <p:sp>
        <p:nvSpPr>
          <p:cNvPr id="8" name="Footer Placeholder 7">
            <a:extLst>
              <a:ext uri="{FF2B5EF4-FFF2-40B4-BE49-F238E27FC236}">
                <a16:creationId xmlns:a16="http://schemas.microsoft.com/office/drawing/2014/main" id="{F956B70B-8962-6F49-864D-E01DD35A4D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C151DD-B9F1-5B4E-AF1D-DB74BD54A805}"/>
              </a:ext>
            </a:extLst>
          </p:cNvPr>
          <p:cNvSpPr>
            <a:spLocks noGrp="1"/>
          </p:cNvSpPr>
          <p:nvPr>
            <p:ph type="sldNum" sz="quarter" idx="12"/>
          </p:nvPr>
        </p:nvSpPr>
        <p:spPr/>
        <p:txBody>
          <a:bodyPr/>
          <a:lstStyle/>
          <a:p>
            <a:fld id="{76776152-5B12-B94E-9DAC-3E674CF8328E}" type="slidenum">
              <a:rPr lang="en-US"/>
              <a:t>‹#›</a:t>
            </a:fld>
            <a:endParaRPr lang="en-US"/>
          </a:p>
        </p:txBody>
      </p:sp>
    </p:spTree>
    <p:extLst>
      <p:ext uri="{BB962C8B-B14F-4D97-AF65-F5344CB8AC3E}">
        <p14:creationId xmlns:p14="http://schemas.microsoft.com/office/powerpoint/2010/main" val="177261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D3A2-A650-CE47-B5C9-C0D8F81F88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005AB-451F-3148-8F18-6F5700B1A0F2}"/>
              </a:ext>
            </a:extLst>
          </p:cNvPr>
          <p:cNvSpPr>
            <a:spLocks noGrp="1"/>
          </p:cNvSpPr>
          <p:nvPr>
            <p:ph type="dt" sz="half" idx="10"/>
          </p:nvPr>
        </p:nvSpPr>
        <p:spPr/>
        <p:txBody>
          <a:bodyPr/>
          <a:lstStyle/>
          <a:p>
            <a:fld id="{4DA9B5E3-432F-644E-9249-99D3C6F48DCA}" type="datetimeFigureOut">
              <a:rPr lang="en-US"/>
              <a:t>8/29/2022</a:t>
            </a:fld>
            <a:endParaRPr lang="en-US"/>
          </a:p>
        </p:txBody>
      </p:sp>
      <p:sp>
        <p:nvSpPr>
          <p:cNvPr id="4" name="Footer Placeholder 3">
            <a:extLst>
              <a:ext uri="{FF2B5EF4-FFF2-40B4-BE49-F238E27FC236}">
                <a16:creationId xmlns:a16="http://schemas.microsoft.com/office/drawing/2014/main" id="{4545171C-52ED-DE45-BCF0-5BE7D7E00E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E4B21B-5B4A-5B47-A77B-B19288A018A2}"/>
              </a:ext>
            </a:extLst>
          </p:cNvPr>
          <p:cNvSpPr>
            <a:spLocks noGrp="1"/>
          </p:cNvSpPr>
          <p:nvPr>
            <p:ph type="sldNum" sz="quarter" idx="12"/>
          </p:nvPr>
        </p:nvSpPr>
        <p:spPr/>
        <p:txBody>
          <a:bodyPr/>
          <a:lstStyle/>
          <a:p>
            <a:fld id="{76776152-5B12-B94E-9DAC-3E674CF8328E}" type="slidenum">
              <a:rPr lang="en-US"/>
              <a:t>‹#›</a:t>
            </a:fld>
            <a:endParaRPr lang="en-US"/>
          </a:p>
        </p:txBody>
      </p:sp>
    </p:spTree>
    <p:extLst>
      <p:ext uri="{BB962C8B-B14F-4D97-AF65-F5344CB8AC3E}">
        <p14:creationId xmlns:p14="http://schemas.microsoft.com/office/powerpoint/2010/main" val="194401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4152CC-8CF7-D84C-A5B3-A60CC3B964A0}"/>
              </a:ext>
            </a:extLst>
          </p:cNvPr>
          <p:cNvSpPr>
            <a:spLocks noGrp="1"/>
          </p:cNvSpPr>
          <p:nvPr>
            <p:ph type="dt" sz="half" idx="10"/>
          </p:nvPr>
        </p:nvSpPr>
        <p:spPr/>
        <p:txBody>
          <a:bodyPr/>
          <a:lstStyle/>
          <a:p>
            <a:fld id="{4DA9B5E3-432F-644E-9249-99D3C6F48DCA}" type="datetimeFigureOut">
              <a:rPr lang="en-US"/>
              <a:t>8/29/2022</a:t>
            </a:fld>
            <a:endParaRPr lang="en-US"/>
          </a:p>
        </p:txBody>
      </p:sp>
      <p:sp>
        <p:nvSpPr>
          <p:cNvPr id="3" name="Footer Placeholder 2">
            <a:extLst>
              <a:ext uri="{FF2B5EF4-FFF2-40B4-BE49-F238E27FC236}">
                <a16:creationId xmlns:a16="http://schemas.microsoft.com/office/drawing/2014/main" id="{EF388391-8895-5642-B877-B1E24AF36B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164A10-9332-9743-B251-0D1D11C5B39B}"/>
              </a:ext>
            </a:extLst>
          </p:cNvPr>
          <p:cNvSpPr>
            <a:spLocks noGrp="1"/>
          </p:cNvSpPr>
          <p:nvPr>
            <p:ph type="sldNum" sz="quarter" idx="12"/>
          </p:nvPr>
        </p:nvSpPr>
        <p:spPr/>
        <p:txBody>
          <a:bodyPr/>
          <a:lstStyle/>
          <a:p>
            <a:fld id="{76776152-5B12-B94E-9DAC-3E674CF8328E}" type="slidenum">
              <a:rPr lang="en-US"/>
              <a:t>‹#›</a:t>
            </a:fld>
            <a:endParaRPr lang="en-US"/>
          </a:p>
        </p:txBody>
      </p:sp>
    </p:spTree>
    <p:extLst>
      <p:ext uri="{BB962C8B-B14F-4D97-AF65-F5344CB8AC3E}">
        <p14:creationId xmlns:p14="http://schemas.microsoft.com/office/powerpoint/2010/main" val="16409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E45F-11A6-4045-BA4A-B324EECB4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B43309-6F13-AA4F-A96D-80C32E44F6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48CD83-C283-7B46-AD3A-69BE570EF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A206F3-D789-C740-96D6-9F83205416B1}"/>
              </a:ext>
            </a:extLst>
          </p:cNvPr>
          <p:cNvSpPr>
            <a:spLocks noGrp="1"/>
          </p:cNvSpPr>
          <p:nvPr>
            <p:ph type="dt" sz="half" idx="10"/>
          </p:nvPr>
        </p:nvSpPr>
        <p:spPr/>
        <p:txBody>
          <a:bodyPr/>
          <a:lstStyle/>
          <a:p>
            <a:fld id="{4DA9B5E3-432F-644E-9249-99D3C6F48DCA}" type="datetimeFigureOut">
              <a:rPr lang="en-US"/>
              <a:t>8/29/2022</a:t>
            </a:fld>
            <a:endParaRPr lang="en-US"/>
          </a:p>
        </p:txBody>
      </p:sp>
      <p:sp>
        <p:nvSpPr>
          <p:cNvPr id="6" name="Footer Placeholder 5">
            <a:extLst>
              <a:ext uri="{FF2B5EF4-FFF2-40B4-BE49-F238E27FC236}">
                <a16:creationId xmlns:a16="http://schemas.microsoft.com/office/drawing/2014/main" id="{6F0EC10B-D226-824D-87D6-35AB7F190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C9A63-CF52-2F49-B266-A2E7E6FD8B99}"/>
              </a:ext>
            </a:extLst>
          </p:cNvPr>
          <p:cNvSpPr>
            <a:spLocks noGrp="1"/>
          </p:cNvSpPr>
          <p:nvPr>
            <p:ph type="sldNum" sz="quarter" idx="12"/>
          </p:nvPr>
        </p:nvSpPr>
        <p:spPr/>
        <p:txBody>
          <a:bodyPr/>
          <a:lstStyle/>
          <a:p>
            <a:fld id="{76776152-5B12-B94E-9DAC-3E674CF8328E}" type="slidenum">
              <a:rPr lang="en-US"/>
              <a:t>‹#›</a:t>
            </a:fld>
            <a:endParaRPr lang="en-US"/>
          </a:p>
        </p:txBody>
      </p:sp>
    </p:spTree>
    <p:extLst>
      <p:ext uri="{BB962C8B-B14F-4D97-AF65-F5344CB8AC3E}">
        <p14:creationId xmlns:p14="http://schemas.microsoft.com/office/powerpoint/2010/main" val="136163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E615-13C8-1644-81AB-1676AE3EB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F6469B-7DBD-3E4D-9EAB-2DB218D97C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C08F27-A1A7-704F-BA81-F070DF299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8A2D0-7A07-344F-88A0-C9815518941F}"/>
              </a:ext>
            </a:extLst>
          </p:cNvPr>
          <p:cNvSpPr>
            <a:spLocks noGrp="1"/>
          </p:cNvSpPr>
          <p:nvPr>
            <p:ph type="dt" sz="half" idx="10"/>
          </p:nvPr>
        </p:nvSpPr>
        <p:spPr/>
        <p:txBody>
          <a:bodyPr/>
          <a:lstStyle/>
          <a:p>
            <a:fld id="{4DA9B5E3-432F-644E-9249-99D3C6F48DCA}" type="datetimeFigureOut">
              <a:rPr lang="en-US"/>
              <a:t>8/29/2022</a:t>
            </a:fld>
            <a:endParaRPr lang="en-US"/>
          </a:p>
        </p:txBody>
      </p:sp>
      <p:sp>
        <p:nvSpPr>
          <p:cNvPr id="6" name="Footer Placeholder 5">
            <a:extLst>
              <a:ext uri="{FF2B5EF4-FFF2-40B4-BE49-F238E27FC236}">
                <a16:creationId xmlns:a16="http://schemas.microsoft.com/office/drawing/2014/main" id="{52B8C089-ADFF-E84A-B410-C3B31B0827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D775F0-5743-B54D-99DE-E598CD914399}"/>
              </a:ext>
            </a:extLst>
          </p:cNvPr>
          <p:cNvSpPr>
            <a:spLocks noGrp="1"/>
          </p:cNvSpPr>
          <p:nvPr>
            <p:ph type="sldNum" sz="quarter" idx="12"/>
          </p:nvPr>
        </p:nvSpPr>
        <p:spPr/>
        <p:txBody>
          <a:bodyPr/>
          <a:lstStyle/>
          <a:p>
            <a:fld id="{76776152-5B12-B94E-9DAC-3E674CF8328E}" type="slidenum">
              <a:rPr lang="en-US"/>
              <a:t>‹#›</a:t>
            </a:fld>
            <a:endParaRPr lang="en-US"/>
          </a:p>
        </p:txBody>
      </p:sp>
    </p:spTree>
    <p:extLst>
      <p:ext uri="{BB962C8B-B14F-4D97-AF65-F5344CB8AC3E}">
        <p14:creationId xmlns:p14="http://schemas.microsoft.com/office/powerpoint/2010/main" val="240642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1CAB75-B8E0-0F42-A0AD-6CCB252544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C7FB72-A20C-3945-B5AB-B84BA2224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3DD74-E450-7549-BEFB-A36346B9D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9B5E3-432F-644E-9249-99D3C6F48DCA}" type="datetimeFigureOut">
              <a:rPr lang="en-US"/>
              <a:t>8/29/2022</a:t>
            </a:fld>
            <a:endParaRPr lang="en-US"/>
          </a:p>
        </p:txBody>
      </p:sp>
      <p:sp>
        <p:nvSpPr>
          <p:cNvPr id="5" name="Footer Placeholder 4">
            <a:extLst>
              <a:ext uri="{FF2B5EF4-FFF2-40B4-BE49-F238E27FC236}">
                <a16:creationId xmlns:a16="http://schemas.microsoft.com/office/drawing/2014/main" id="{8435B95B-1925-FE41-A585-85D153F93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E1A30A-617A-C541-B0C0-F8C757735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76152-5B12-B94E-9DAC-3E674CF8328E}" type="slidenum">
              <a:rPr lang="en-US"/>
              <a:t>‹#›</a:t>
            </a:fld>
            <a:endParaRPr lang="en-US"/>
          </a:p>
        </p:txBody>
      </p:sp>
    </p:spTree>
    <p:extLst>
      <p:ext uri="{BB962C8B-B14F-4D97-AF65-F5344CB8AC3E}">
        <p14:creationId xmlns:p14="http://schemas.microsoft.com/office/powerpoint/2010/main" val="1853870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inmarketcap.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F781-1DAF-B846-AF99-614C2675843F}"/>
              </a:ext>
            </a:extLst>
          </p:cNvPr>
          <p:cNvSpPr>
            <a:spLocks noGrp="1"/>
          </p:cNvSpPr>
          <p:nvPr>
            <p:ph type="ctrTitle"/>
          </p:nvPr>
        </p:nvSpPr>
        <p:spPr>
          <a:xfrm>
            <a:off x="214312" y="98425"/>
            <a:ext cx="11168062" cy="1187450"/>
          </a:xfrm>
        </p:spPr>
        <p:txBody>
          <a:bodyPr>
            <a:normAutofit/>
          </a:bodyPr>
          <a:lstStyle/>
          <a:p>
            <a:r>
              <a:rPr lang="en-US" sz="3600" b="1" dirty="0"/>
              <a:t>JAWAHARLAL NEHRU TECHNOLOGICAL UNIVERSITY ANANTAPUR,(ANANTHAPURAM)</a:t>
            </a:r>
          </a:p>
        </p:txBody>
      </p:sp>
      <p:sp>
        <p:nvSpPr>
          <p:cNvPr id="3" name="Subtitle 2">
            <a:extLst>
              <a:ext uri="{FF2B5EF4-FFF2-40B4-BE49-F238E27FC236}">
                <a16:creationId xmlns:a16="http://schemas.microsoft.com/office/drawing/2014/main" id="{C1F0F68A-CB58-E041-814C-88992A93F885}"/>
              </a:ext>
            </a:extLst>
          </p:cNvPr>
          <p:cNvSpPr>
            <a:spLocks noGrp="1"/>
          </p:cNvSpPr>
          <p:nvPr>
            <p:ph type="subTitle" idx="1"/>
          </p:nvPr>
        </p:nvSpPr>
        <p:spPr>
          <a:xfrm>
            <a:off x="1059656" y="2711772"/>
            <a:ext cx="10322717" cy="3877713"/>
          </a:xfrm>
        </p:spPr>
        <p:txBody>
          <a:bodyPr>
            <a:normAutofit/>
          </a:bodyPr>
          <a:lstStyle/>
          <a:p>
            <a:r>
              <a:rPr lang="en-US" b="1" dirty="0"/>
              <a:t>  SCHOOL OF MANAGEMENT STUDIES</a:t>
            </a:r>
          </a:p>
          <a:p>
            <a:r>
              <a:rPr lang="en-US" b="1" dirty="0"/>
              <a:t>    A  COMPARATIVE STUDY ON CRYPTOCURRENCY  AND BANKING TRANSACTION </a:t>
            </a:r>
          </a:p>
          <a:p>
            <a:r>
              <a:rPr lang="en-US" b="1" dirty="0"/>
              <a:t>AT </a:t>
            </a:r>
          </a:p>
          <a:p>
            <a:r>
              <a:rPr lang="en-US" b="1" dirty="0"/>
              <a:t>ICICI BANK ANANTAPUR</a:t>
            </a:r>
          </a:p>
          <a:p>
            <a:endParaRPr lang="en-US" dirty="0"/>
          </a:p>
          <a:p>
            <a:pPr algn="l"/>
            <a:r>
              <a:rPr lang="en-US" b="1" u="sng" dirty="0"/>
              <a:t>Submitted By:</a:t>
            </a:r>
            <a:r>
              <a:rPr lang="en-US" dirty="0"/>
              <a:t>                                                                    </a:t>
            </a:r>
            <a:r>
              <a:rPr lang="en-US" b="1" u="sng" dirty="0"/>
              <a:t>Under The Guidance Of :</a:t>
            </a:r>
          </a:p>
          <a:p>
            <a:pPr algn="l"/>
            <a:r>
              <a:rPr lang="en-US" dirty="0"/>
              <a:t>R.NIKHILESWAR                                                                       Dr.B.C.Lakshmannna                                                                                 </a:t>
            </a:r>
          </a:p>
          <a:p>
            <a:pPr algn="l"/>
            <a:r>
              <a:rPr lang="en-US" dirty="0"/>
              <a:t>200A1E0308                                                                             BL, MBA, PhD, </a:t>
            </a:r>
          </a:p>
        </p:txBody>
      </p:sp>
      <p:pic>
        <p:nvPicPr>
          <p:cNvPr id="4" name="Picture 4">
            <a:extLst>
              <a:ext uri="{FF2B5EF4-FFF2-40B4-BE49-F238E27FC236}">
                <a16:creationId xmlns:a16="http://schemas.microsoft.com/office/drawing/2014/main" id="{3B7B8CF4-5A94-DE4D-B95E-37B34A45E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094" y="1264247"/>
            <a:ext cx="1577578" cy="1447526"/>
          </a:xfrm>
          <a:prstGeom prst="rect">
            <a:avLst/>
          </a:prstGeom>
        </p:spPr>
      </p:pic>
    </p:spTree>
    <p:extLst>
      <p:ext uri="{BB962C8B-B14F-4D97-AF65-F5344CB8AC3E}">
        <p14:creationId xmlns:p14="http://schemas.microsoft.com/office/powerpoint/2010/main" val="314566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42D5-ED35-AD79-0D9B-E190959D6AE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INDUSTRY PROFILE</a:t>
            </a:r>
          </a:p>
        </p:txBody>
      </p:sp>
      <p:sp>
        <p:nvSpPr>
          <p:cNvPr id="3" name="Content Placeholder 2">
            <a:extLst>
              <a:ext uri="{FF2B5EF4-FFF2-40B4-BE49-F238E27FC236}">
                <a16:creationId xmlns:a16="http://schemas.microsoft.com/office/drawing/2014/main" id="{CA2C772C-FC02-210B-FF8A-D1604D5C79D7}"/>
              </a:ext>
            </a:extLst>
          </p:cNvPr>
          <p:cNvSpPr>
            <a:spLocks noGrp="1"/>
          </p:cNvSpPr>
          <p:nvPr>
            <p:ph idx="1"/>
          </p:nvPr>
        </p:nvSpPr>
        <p:spPr>
          <a:xfrm>
            <a:off x="838200" y="1690688"/>
            <a:ext cx="10515600" cy="4802187"/>
          </a:xfrm>
        </p:spPr>
        <p:txBody>
          <a:bodyPr>
            <a:normAutofit/>
          </a:bodyPr>
          <a:lstStyle/>
          <a:p>
            <a:r>
              <a:rPr lang="en-US" dirty="0"/>
              <a:t>Banks play a key role in the entire financial system by mobilizing deposits from households spread across the nation and making these funds available for investment, either by lending or buying securities. Today the banking industry has become an integral part of any nation’s economic progress and is critical for the financial wellbeing of individuals, businesses, nations, and the entire globe.</a:t>
            </a:r>
          </a:p>
          <a:p>
            <a:r>
              <a:rPr lang="en-US" dirty="0"/>
              <a:t>The global cryptocurrency market size was valued at $1.49 billion in 2020, and is projected to reach $4.94 billion by 2030, growing at a CAGR of 12.8% from 2021 to 2030. Transparency or distributed ledger technology and growth in venture capital investments are the key factors driving the growth of the  market.</a:t>
            </a:r>
          </a:p>
          <a:p>
            <a:endParaRPr lang="en-IN" dirty="0"/>
          </a:p>
        </p:txBody>
      </p:sp>
    </p:spTree>
    <p:extLst>
      <p:ext uri="{BB962C8B-B14F-4D97-AF65-F5344CB8AC3E}">
        <p14:creationId xmlns:p14="http://schemas.microsoft.com/office/powerpoint/2010/main" val="165200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1C64-DE36-0EF0-28EA-19B822742D13}"/>
              </a:ext>
            </a:extLst>
          </p:cNvPr>
          <p:cNvSpPr>
            <a:spLocks noGrp="1"/>
          </p:cNvSpPr>
          <p:nvPr>
            <p:ph type="title"/>
          </p:nvPr>
        </p:nvSpPr>
        <p:spPr>
          <a:xfrm>
            <a:off x="838200" y="365125"/>
            <a:ext cx="10515600" cy="1073931"/>
          </a:xfrm>
        </p:spPr>
        <p:txBody>
          <a:bodyPr/>
          <a:lstStyle/>
          <a:p>
            <a:r>
              <a:rPr lang="en-IN" sz="4000" b="1" dirty="0">
                <a:latin typeface="Times New Roman" panose="02020603050405020304" pitchFamily="18" charset="0"/>
                <a:cs typeface="Times New Roman" panose="02020603050405020304" pitchFamily="18" charset="0"/>
              </a:rPr>
              <a:t>ICICI BANK COMPANY PROFILE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685DAD-7105-0741-0D29-6CE2D402BBF1}"/>
              </a:ext>
            </a:extLst>
          </p:cNvPr>
          <p:cNvSpPr>
            <a:spLocks noGrp="1"/>
          </p:cNvSpPr>
          <p:nvPr>
            <p:ph idx="1"/>
          </p:nvPr>
        </p:nvSpPr>
        <p:spPr>
          <a:xfrm>
            <a:off x="838200" y="1439056"/>
            <a:ext cx="10515600" cy="5214961"/>
          </a:xfrm>
        </p:spPr>
        <p:txBody>
          <a:bodyPr>
            <a:normAutofit fontScale="92500" lnSpcReduction="20000"/>
          </a:bodyPr>
          <a:lstStyle/>
          <a:p>
            <a:r>
              <a:rPr lang="en-US" dirty="0"/>
              <a:t>Type               	: Public </a:t>
            </a:r>
          </a:p>
          <a:p>
            <a:r>
              <a:rPr lang="en-US" dirty="0"/>
              <a:t>Industry 		: Banking, Financial services </a:t>
            </a:r>
          </a:p>
          <a:p>
            <a:r>
              <a:rPr lang="en-US" dirty="0"/>
              <a:t>Founded 		: 5 January 1994; 26 years ago </a:t>
            </a:r>
          </a:p>
          <a:p>
            <a:r>
              <a:rPr lang="en-US" dirty="0"/>
              <a:t>Area served 	: Worldwide </a:t>
            </a:r>
          </a:p>
          <a:p>
            <a:r>
              <a:rPr lang="en-US" dirty="0"/>
              <a:t>Key people 		: Girish Chandra Chaturvedi (Chairman), Sandeep            			  Bakhshi  (MD &amp;  CEO) </a:t>
            </a:r>
          </a:p>
          <a:p>
            <a:r>
              <a:rPr lang="en-US" dirty="0"/>
              <a:t>Revenue 		: Rs. 91,246.94 crore  </a:t>
            </a:r>
          </a:p>
          <a:p>
            <a:r>
              <a:rPr lang="en-US" dirty="0"/>
              <a:t>Operating Income	: Rs. 20,711 crore </a:t>
            </a:r>
          </a:p>
          <a:p>
            <a:r>
              <a:rPr lang="en-US" dirty="0"/>
              <a:t>Net income 	: Rs. 6,709 crore  </a:t>
            </a:r>
          </a:p>
          <a:p>
            <a:r>
              <a:rPr lang="en-US" dirty="0"/>
              <a:t>Total assets 	: Rs. 1,007,068 crore</a:t>
            </a:r>
          </a:p>
          <a:p>
            <a:r>
              <a:rPr lang="en-US" dirty="0"/>
              <a:t>Turnover		: Rs. 86,374 crore </a:t>
            </a:r>
          </a:p>
          <a:p>
            <a:r>
              <a:rPr lang="en-US" dirty="0"/>
              <a:t>No.of employees   : 84,922 (2019).</a:t>
            </a:r>
            <a:endParaRPr lang="en-IN" dirty="0"/>
          </a:p>
          <a:p>
            <a:r>
              <a:rPr lang="en-US" dirty="0"/>
              <a:t>Website 		: www.icicibank.com</a:t>
            </a:r>
          </a:p>
        </p:txBody>
      </p:sp>
    </p:spTree>
    <p:extLst>
      <p:ext uri="{BB962C8B-B14F-4D97-AF65-F5344CB8AC3E}">
        <p14:creationId xmlns:p14="http://schemas.microsoft.com/office/powerpoint/2010/main" val="3345419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5E0D-BE03-AC46-AC8C-4BD5B687123D}"/>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NEED OF THE STUDY</a:t>
            </a:r>
          </a:p>
        </p:txBody>
      </p:sp>
      <p:sp>
        <p:nvSpPr>
          <p:cNvPr id="3" name="Content Placeholder 2">
            <a:extLst>
              <a:ext uri="{FF2B5EF4-FFF2-40B4-BE49-F238E27FC236}">
                <a16:creationId xmlns:a16="http://schemas.microsoft.com/office/drawing/2014/main" id="{3D12B1B0-87D3-874C-8684-F8B42E67C6A6}"/>
              </a:ext>
            </a:extLst>
          </p:cNvPr>
          <p:cNvSpPr>
            <a:spLocks noGrp="1"/>
          </p:cNvSpPr>
          <p:nvPr>
            <p:ph idx="1"/>
          </p:nvPr>
        </p:nvSpPr>
        <p:spPr/>
        <p:txBody>
          <a:bodyPr>
            <a:normAutofit/>
          </a:bodyPr>
          <a:lstStyle/>
          <a:p>
            <a:pPr marL="0" indent="0" algn="just">
              <a:buNone/>
            </a:pPr>
            <a:r>
              <a:rPr lang="en-US" sz="3600" dirty="0"/>
              <a:t>This Study helps one to understand how cryptocurrency works and benefits of having a decentralized system of monetary management.</a:t>
            </a:r>
          </a:p>
        </p:txBody>
      </p:sp>
    </p:spTree>
    <p:extLst>
      <p:ext uri="{BB962C8B-B14F-4D97-AF65-F5344CB8AC3E}">
        <p14:creationId xmlns:p14="http://schemas.microsoft.com/office/powerpoint/2010/main" val="2727385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CC190-6D62-A247-94DC-57894010542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SCOPE OF THE STUDY</a:t>
            </a:r>
          </a:p>
        </p:txBody>
      </p:sp>
      <p:sp>
        <p:nvSpPr>
          <p:cNvPr id="3" name="Content Placeholder 2">
            <a:extLst>
              <a:ext uri="{FF2B5EF4-FFF2-40B4-BE49-F238E27FC236}">
                <a16:creationId xmlns:a16="http://schemas.microsoft.com/office/drawing/2014/main" id="{74A32976-7D9F-9E4F-B7C1-A00042F18E66}"/>
              </a:ext>
            </a:extLst>
          </p:cNvPr>
          <p:cNvSpPr>
            <a:spLocks noGrp="1"/>
          </p:cNvSpPr>
          <p:nvPr>
            <p:ph idx="1"/>
          </p:nvPr>
        </p:nvSpPr>
        <p:spPr>
          <a:xfrm>
            <a:off x="838200" y="1825625"/>
            <a:ext cx="10164580" cy="4351338"/>
          </a:xfrm>
        </p:spPr>
        <p:txBody>
          <a:bodyPr>
            <a:normAutofit/>
          </a:bodyPr>
          <a:lstStyle/>
          <a:p>
            <a:pPr marL="0" indent="0" algn="just">
              <a:buNone/>
            </a:pPr>
            <a:r>
              <a:rPr lang="en-US" sz="3200" dirty="0"/>
              <a:t>This Study is helpful to know the Advantages and Drawbacks of Cryptocurrency Transaction and Banking Transaction. The Study is limited to Anantapur and covers only last 10 years i.e., (2010-2011) to (2020-2021).</a:t>
            </a:r>
          </a:p>
        </p:txBody>
      </p:sp>
    </p:spTree>
    <p:extLst>
      <p:ext uri="{BB962C8B-B14F-4D97-AF65-F5344CB8AC3E}">
        <p14:creationId xmlns:p14="http://schemas.microsoft.com/office/powerpoint/2010/main" val="657770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6978-E3C1-3341-85C2-19379230FB6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OBJECTIVES OF THE STUDY</a:t>
            </a:r>
          </a:p>
        </p:txBody>
      </p:sp>
      <p:sp>
        <p:nvSpPr>
          <p:cNvPr id="3" name="Content Placeholder 2">
            <a:extLst>
              <a:ext uri="{FF2B5EF4-FFF2-40B4-BE49-F238E27FC236}">
                <a16:creationId xmlns:a16="http://schemas.microsoft.com/office/drawing/2014/main" id="{CCD53A5D-1874-B244-B133-164D5239C717}"/>
              </a:ext>
            </a:extLst>
          </p:cNvPr>
          <p:cNvSpPr>
            <a:spLocks noGrp="1"/>
          </p:cNvSpPr>
          <p:nvPr>
            <p:ph idx="1"/>
          </p:nvPr>
        </p:nvSpPr>
        <p:spPr/>
        <p:txBody>
          <a:bodyPr>
            <a:normAutofit/>
          </a:bodyPr>
          <a:lstStyle/>
          <a:p>
            <a:r>
              <a:rPr lang="en-US" sz="3200" dirty="0"/>
              <a:t>To Study the awareness and perception level of cryptocurrency among people in ICICI Bank.</a:t>
            </a:r>
          </a:p>
          <a:p>
            <a:r>
              <a:rPr lang="en-US" sz="3200" dirty="0"/>
              <a:t>To Identify the various factors which impacts on investors decision making of cryptocurrency  and banking transaction at ICICI Bank.</a:t>
            </a:r>
          </a:p>
          <a:p>
            <a:r>
              <a:rPr lang="en-US" sz="3200" dirty="0"/>
              <a:t>To Calculate the willingness of people to choose Cryptocurrency as an investment tool at ICICI Bank.</a:t>
            </a:r>
          </a:p>
        </p:txBody>
      </p:sp>
    </p:spTree>
    <p:extLst>
      <p:ext uri="{BB962C8B-B14F-4D97-AF65-F5344CB8AC3E}">
        <p14:creationId xmlns:p14="http://schemas.microsoft.com/office/powerpoint/2010/main" val="260933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9329-92A4-2F8C-9DD1-01D09DEC7443}"/>
              </a:ext>
            </a:extLst>
          </p:cNvPr>
          <p:cNvSpPr>
            <a:spLocks noGrp="1"/>
          </p:cNvSpPr>
          <p:nvPr>
            <p:ph type="title"/>
          </p:nvPr>
        </p:nvSpPr>
        <p:spPr/>
        <p:txBody>
          <a:bodyPr/>
          <a:lstStyle/>
          <a:p>
            <a:r>
              <a:rPr lang="en-IN" dirty="0"/>
              <a:t>HYPOTHESIS TESTING</a:t>
            </a:r>
          </a:p>
        </p:txBody>
      </p:sp>
      <p:sp>
        <p:nvSpPr>
          <p:cNvPr id="3" name="Content Placeholder 2">
            <a:extLst>
              <a:ext uri="{FF2B5EF4-FFF2-40B4-BE49-F238E27FC236}">
                <a16:creationId xmlns:a16="http://schemas.microsoft.com/office/drawing/2014/main" id="{77A2C43F-69D2-6F06-A4CE-AFD1EBB5036C}"/>
              </a:ext>
            </a:extLst>
          </p:cNvPr>
          <p:cNvSpPr>
            <a:spLocks noGrp="1"/>
          </p:cNvSpPr>
          <p:nvPr>
            <p:ph idx="1"/>
          </p:nvPr>
        </p:nvSpPr>
        <p:spPr/>
        <p:txBody>
          <a:bodyPr/>
          <a:lstStyle/>
          <a:p>
            <a:pPr marL="0" indent="0">
              <a:buNone/>
            </a:pPr>
            <a:r>
              <a:rPr lang="en-IN" dirty="0"/>
              <a:t>H0 : </a:t>
            </a:r>
          </a:p>
          <a:p>
            <a:pPr marL="0" indent="0">
              <a:buNone/>
            </a:pPr>
            <a:r>
              <a:rPr lang="en-IN" dirty="0"/>
              <a:t>There is no Significant Difference between Banking Transaction and Cryptocurrency Transaction.</a:t>
            </a:r>
          </a:p>
          <a:p>
            <a:pPr marL="0" indent="0">
              <a:buNone/>
            </a:pPr>
            <a:r>
              <a:rPr lang="en-IN" dirty="0"/>
              <a:t>HA :</a:t>
            </a:r>
          </a:p>
          <a:p>
            <a:pPr marL="0" indent="0">
              <a:buNone/>
            </a:pPr>
            <a:r>
              <a:rPr lang="en-IN" dirty="0"/>
              <a:t>There is a Significant Difference between Banking Transaction and Cryptocurrency Transaction.</a:t>
            </a:r>
          </a:p>
          <a:p>
            <a:pPr marL="0" indent="0">
              <a:buNone/>
            </a:pPr>
            <a:endParaRPr lang="en-IN" dirty="0"/>
          </a:p>
        </p:txBody>
      </p:sp>
    </p:spTree>
    <p:extLst>
      <p:ext uri="{BB962C8B-B14F-4D97-AF65-F5344CB8AC3E}">
        <p14:creationId xmlns:p14="http://schemas.microsoft.com/office/powerpoint/2010/main" val="3095025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2945-C487-86D0-D512-E63AB5C652B4}"/>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RESEARCH METHODOLOGY</a:t>
            </a:r>
            <a:endParaRPr lang="en-IN" dirty="0"/>
          </a:p>
        </p:txBody>
      </p:sp>
      <p:sp>
        <p:nvSpPr>
          <p:cNvPr id="3" name="Content Placeholder 2">
            <a:extLst>
              <a:ext uri="{FF2B5EF4-FFF2-40B4-BE49-F238E27FC236}">
                <a16:creationId xmlns:a16="http://schemas.microsoft.com/office/drawing/2014/main" id="{8A523756-B52B-09A5-5D31-A160FC7EB718}"/>
              </a:ext>
            </a:extLst>
          </p:cNvPr>
          <p:cNvSpPr>
            <a:spLocks noGrp="1"/>
          </p:cNvSpPr>
          <p:nvPr>
            <p:ph idx="1"/>
          </p:nvPr>
        </p:nvSpPr>
        <p:spPr/>
        <p:txBody>
          <a:bodyPr>
            <a:normAutofit/>
          </a:bodyPr>
          <a:lstStyle/>
          <a:p>
            <a:pPr algn="just"/>
            <a:r>
              <a:rPr lang="en-US" sz="2800" b="1" dirty="0"/>
              <a:t>Primary Data</a:t>
            </a:r>
            <a:r>
              <a:rPr lang="en-US" sz="2800" dirty="0"/>
              <a:t>:</a:t>
            </a:r>
          </a:p>
          <a:p>
            <a:pPr marL="0" indent="0" algn="just">
              <a:buNone/>
            </a:pPr>
            <a:r>
              <a:rPr lang="en-US" sz="2800" dirty="0"/>
              <a:t>   Primary data is collected through well Structured Questionnaire.</a:t>
            </a:r>
          </a:p>
          <a:p>
            <a:pPr marL="0" indent="0" algn="just">
              <a:buNone/>
            </a:pPr>
            <a:r>
              <a:rPr lang="en-US" dirty="0"/>
              <a:t>   Sampling Method : Snowball  Sampling Method.</a:t>
            </a:r>
          </a:p>
          <a:p>
            <a:pPr marL="0" indent="0" algn="just">
              <a:buNone/>
            </a:pPr>
            <a:r>
              <a:rPr lang="en-US" dirty="0"/>
              <a:t>   The sample size is 108</a:t>
            </a:r>
            <a:endParaRPr lang="en-US" sz="2800" dirty="0"/>
          </a:p>
          <a:p>
            <a:pPr algn="just"/>
            <a:r>
              <a:rPr lang="en-US" sz="2800" b="1" dirty="0"/>
              <a:t>Secondary Data </a:t>
            </a:r>
            <a:r>
              <a:rPr lang="en-US" sz="2800" dirty="0"/>
              <a:t>:</a:t>
            </a:r>
            <a:endParaRPr lang="en-US" dirty="0"/>
          </a:p>
          <a:p>
            <a:pPr marL="0" indent="0" algn="just">
              <a:buNone/>
            </a:pPr>
            <a:r>
              <a:rPr lang="en-US" sz="2800" dirty="0"/>
              <a:t>   </a:t>
            </a:r>
            <a:r>
              <a:rPr lang="en-US" dirty="0"/>
              <a:t>The data was collected through E-journals , Research Articles ,</a:t>
            </a:r>
          </a:p>
          <a:p>
            <a:pPr marL="0" indent="0" algn="just">
              <a:buNone/>
            </a:pPr>
            <a:r>
              <a:rPr lang="en-US" dirty="0"/>
              <a:t>   Reports, Magazines, Broachers, Websites. </a:t>
            </a:r>
          </a:p>
          <a:p>
            <a:pPr marL="0" indent="0" algn="just">
              <a:buNone/>
            </a:pPr>
            <a:r>
              <a:rPr lang="en-US" dirty="0"/>
              <a:t>  </a:t>
            </a:r>
            <a:r>
              <a:rPr lang="en-US" dirty="0">
                <a:hlinkClick r:id="rId3"/>
              </a:rPr>
              <a:t>https://coinmarketcap.com</a:t>
            </a:r>
            <a:r>
              <a:rPr lang="en-US" dirty="0"/>
              <a:t> </a:t>
            </a:r>
          </a:p>
        </p:txBody>
      </p:sp>
    </p:spTree>
    <p:extLst>
      <p:ext uri="{BB962C8B-B14F-4D97-AF65-F5344CB8AC3E}">
        <p14:creationId xmlns:p14="http://schemas.microsoft.com/office/powerpoint/2010/main" val="4237658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8E60-46DB-7C46-B19E-BAEEBD1C4D83}"/>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LIMITATIONS OF THE STUDY</a:t>
            </a:r>
          </a:p>
        </p:txBody>
      </p:sp>
      <p:sp>
        <p:nvSpPr>
          <p:cNvPr id="3" name="Content Placeholder 2">
            <a:extLst>
              <a:ext uri="{FF2B5EF4-FFF2-40B4-BE49-F238E27FC236}">
                <a16:creationId xmlns:a16="http://schemas.microsoft.com/office/drawing/2014/main" id="{F6CF4978-CAB5-7F42-947B-F008AD28D759}"/>
              </a:ext>
            </a:extLst>
          </p:cNvPr>
          <p:cNvSpPr>
            <a:spLocks noGrp="1"/>
          </p:cNvSpPr>
          <p:nvPr>
            <p:ph idx="1"/>
          </p:nvPr>
        </p:nvSpPr>
        <p:spPr/>
        <p:txBody>
          <a:bodyPr/>
          <a:lstStyle/>
          <a:p>
            <a:pPr algn="just"/>
            <a:r>
              <a:rPr lang="en-US" sz="3200" dirty="0"/>
              <a:t>This study is limited to  10 years comparison of cryptocurrency and traditional currency in ICICI Anantapur only.</a:t>
            </a:r>
          </a:p>
          <a:p>
            <a:pPr algn="just"/>
            <a:r>
              <a:rPr lang="en-IN" sz="3200" i="0" dirty="0">
                <a:effectLst/>
                <a:latin typeface="Calibri" panose="020F0502020204030204" pitchFamily="34" charset="0"/>
                <a:cs typeface="Calibri" panose="020F0502020204030204" pitchFamily="34" charset="0"/>
              </a:rPr>
              <a:t>Price volatility in Cryptocurrencies and </a:t>
            </a:r>
            <a:r>
              <a:rPr lang="en-IN" sz="3200" dirty="0">
                <a:latin typeface="Calibri" panose="020F0502020204030204" pitchFamily="34" charset="0"/>
                <a:cs typeface="Calibri" panose="020F0502020204030204" pitchFamily="34" charset="0"/>
              </a:rPr>
              <a:t>B</a:t>
            </a:r>
            <a:r>
              <a:rPr lang="en-IN" sz="3200" i="0" dirty="0">
                <a:effectLst/>
                <a:latin typeface="Calibri" panose="020F0502020204030204" pitchFamily="34" charset="0"/>
                <a:cs typeface="Calibri" panose="020F0502020204030204" pitchFamily="34" charset="0"/>
              </a:rPr>
              <a:t>anking Transaction</a:t>
            </a:r>
          </a:p>
          <a:p>
            <a:pPr algn="just"/>
            <a:endParaRPr lang="en-US" dirty="0"/>
          </a:p>
        </p:txBody>
      </p:sp>
    </p:spTree>
    <p:extLst>
      <p:ext uri="{BB962C8B-B14F-4D97-AF65-F5344CB8AC3E}">
        <p14:creationId xmlns:p14="http://schemas.microsoft.com/office/powerpoint/2010/main" val="1167060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1EB5-4F10-2C41-99DE-63A837A143FC}"/>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TOOLS AND TECHNIQUES</a:t>
            </a:r>
          </a:p>
        </p:txBody>
      </p:sp>
      <p:sp>
        <p:nvSpPr>
          <p:cNvPr id="3" name="Content Placeholder 2">
            <a:extLst>
              <a:ext uri="{FF2B5EF4-FFF2-40B4-BE49-F238E27FC236}">
                <a16:creationId xmlns:a16="http://schemas.microsoft.com/office/drawing/2014/main" id="{DF20418D-148A-0E45-808F-F2C9356929EA}"/>
              </a:ext>
            </a:extLst>
          </p:cNvPr>
          <p:cNvSpPr>
            <a:spLocks noGrp="1"/>
          </p:cNvSpPr>
          <p:nvPr>
            <p:ph idx="1"/>
          </p:nvPr>
        </p:nvSpPr>
        <p:spPr/>
        <p:txBody>
          <a:bodyPr/>
          <a:lstStyle/>
          <a:p>
            <a:pPr marL="0" indent="0">
              <a:buNone/>
            </a:pPr>
            <a:r>
              <a:rPr lang="en-US" b="1" dirty="0"/>
              <a:t>Tools :</a:t>
            </a:r>
            <a:r>
              <a:rPr lang="en-US" dirty="0"/>
              <a:t>	</a:t>
            </a:r>
          </a:p>
          <a:p>
            <a:r>
              <a:rPr lang="en-US" dirty="0"/>
              <a:t>Charts </a:t>
            </a:r>
          </a:p>
          <a:p>
            <a:r>
              <a:rPr lang="en-US" dirty="0"/>
              <a:t>Forms</a:t>
            </a:r>
          </a:p>
          <a:p>
            <a:pPr marL="0" indent="0">
              <a:buNone/>
            </a:pPr>
            <a:r>
              <a:rPr lang="en-US" b="1" dirty="0"/>
              <a:t>Techniques: </a:t>
            </a:r>
          </a:p>
          <a:p>
            <a:r>
              <a:rPr lang="en-US" dirty="0"/>
              <a:t>Correlation </a:t>
            </a:r>
          </a:p>
          <a:p>
            <a:pPr marL="0" indent="0">
              <a:buNone/>
            </a:pPr>
            <a:r>
              <a:rPr lang="en-US" b="1" dirty="0"/>
              <a:t>Software:</a:t>
            </a:r>
          </a:p>
          <a:p>
            <a:r>
              <a:rPr lang="en-US" dirty="0"/>
              <a:t>MS Excel</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57607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D961AB-8BEB-0435-7DC5-9150D1CC16DA}"/>
              </a:ext>
            </a:extLst>
          </p:cNvPr>
          <p:cNvSpPr>
            <a:spLocks noGrp="1"/>
          </p:cNvSpPr>
          <p:nvPr>
            <p:ph idx="1"/>
          </p:nvPr>
        </p:nvSpPr>
        <p:spPr>
          <a:xfrm>
            <a:off x="838200" y="1762538"/>
            <a:ext cx="10515600" cy="4651513"/>
          </a:xfrm>
        </p:spPr>
        <p:txBody>
          <a:bodyPr>
            <a:normAutofit/>
          </a:bodyPr>
          <a:lstStyle/>
          <a:p>
            <a:pPr marL="0" indent="0" algn="ctr">
              <a:buNone/>
            </a:pPr>
            <a:r>
              <a:rPr lang="en-IN" sz="8000" dirty="0"/>
              <a:t>DATA ANALYSIS </a:t>
            </a:r>
          </a:p>
          <a:p>
            <a:pPr marL="0" indent="0" algn="ctr">
              <a:buNone/>
            </a:pPr>
            <a:r>
              <a:rPr lang="en-IN" sz="8000" dirty="0"/>
              <a:t>AND </a:t>
            </a:r>
          </a:p>
          <a:p>
            <a:pPr marL="0" indent="0" algn="ctr">
              <a:buNone/>
            </a:pPr>
            <a:r>
              <a:rPr lang="en-IN" sz="8000" dirty="0"/>
              <a:t>INTERPRETATION</a:t>
            </a:r>
          </a:p>
        </p:txBody>
      </p:sp>
    </p:spTree>
    <p:extLst>
      <p:ext uri="{BB962C8B-B14F-4D97-AF65-F5344CB8AC3E}">
        <p14:creationId xmlns:p14="http://schemas.microsoft.com/office/powerpoint/2010/main" val="283857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629B0-6334-824A-8060-D9F5F6D6D24E}"/>
              </a:ext>
            </a:extLst>
          </p:cNvPr>
          <p:cNvSpPr>
            <a:spLocks noGrp="1"/>
          </p:cNvSpPr>
          <p:nvPr>
            <p:ph type="title"/>
          </p:nvPr>
        </p:nvSpPr>
        <p:spPr>
          <a:xfrm>
            <a:off x="838200" y="365125"/>
            <a:ext cx="10515600" cy="1111983"/>
          </a:xfrm>
        </p:spPr>
        <p:txBody>
          <a:bodyPr>
            <a:norm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E568245-C6C7-EA45-B655-3DCB072FFF64}"/>
              </a:ext>
            </a:extLst>
          </p:cNvPr>
          <p:cNvSpPr>
            <a:spLocks noGrp="1"/>
          </p:cNvSpPr>
          <p:nvPr>
            <p:ph idx="1"/>
          </p:nvPr>
        </p:nvSpPr>
        <p:spPr>
          <a:xfrm>
            <a:off x="838200" y="1477108"/>
            <a:ext cx="10515600" cy="4699855"/>
          </a:xfrm>
        </p:spPr>
        <p:txBody>
          <a:bodyPr>
            <a:normAutofit/>
          </a:bodyPr>
          <a:lstStyle/>
          <a:p>
            <a:pPr algn="just"/>
            <a:r>
              <a:rPr lang="en-US" sz="3200" dirty="0"/>
              <a:t>Banks are controlled and supervised by government, but Cryptocurrency are decentralized and not backed by any government. Sometimes Bank faces single point of failure and cryptocurrency don’t face any single point of failure.</a:t>
            </a:r>
          </a:p>
          <a:p>
            <a:pPr algn="just"/>
            <a:r>
              <a:rPr lang="en-US" sz="3200" dirty="0"/>
              <a:t>The majority of cryptocurrencies are built on a peer-to-peer settlement system and are completely operational 24/7 including holidays and weekends. The prices are cheaper compared with banks, and there is no need for the intermediary.</a:t>
            </a:r>
          </a:p>
        </p:txBody>
      </p:sp>
    </p:spTree>
    <p:extLst>
      <p:ext uri="{BB962C8B-B14F-4D97-AF65-F5344CB8AC3E}">
        <p14:creationId xmlns:p14="http://schemas.microsoft.com/office/powerpoint/2010/main" val="3122645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9E61-0FE2-7903-1CA7-F73EE8F7589A}"/>
              </a:ext>
            </a:extLst>
          </p:cNvPr>
          <p:cNvSpPr>
            <a:spLocks noGrp="1"/>
          </p:cNvSpPr>
          <p:nvPr>
            <p:ph type="title"/>
          </p:nvPr>
        </p:nvSpPr>
        <p:spPr/>
        <p:txBody>
          <a:bodyPr/>
          <a:lstStyle/>
          <a:p>
            <a:r>
              <a:rPr lang="en-IN" dirty="0"/>
              <a:t>DATA ANALYSIS </a:t>
            </a:r>
          </a:p>
        </p:txBody>
      </p:sp>
      <p:sp>
        <p:nvSpPr>
          <p:cNvPr id="3" name="Content Placeholder 2">
            <a:extLst>
              <a:ext uri="{FF2B5EF4-FFF2-40B4-BE49-F238E27FC236}">
                <a16:creationId xmlns:a16="http://schemas.microsoft.com/office/drawing/2014/main" id="{04879F52-E76D-B89C-70B8-22EDF3EB8B3C}"/>
              </a:ext>
            </a:extLst>
          </p:cNvPr>
          <p:cNvSpPr>
            <a:spLocks noGrp="1"/>
          </p:cNvSpPr>
          <p:nvPr>
            <p:ph idx="1"/>
          </p:nvPr>
        </p:nvSpPr>
        <p:spPr/>
        <p:txBody>
          <a:bodyPr/>
          <a:lstStyle/>
          <a:p>
            <a:r>
              <a:rPr lang="en-US" dirty="0"/>
              <a:t>The data analysis includes the processing of all the data collected through survey in form questionnaire, to convert it some usable form, so that required information can be extracted and conclusion can be drawn from that information. </a:t>
            </a:r>
          </a:p>
          <a:p>
            <a:r>
              <a:rPr lang="en-US" dirty="0"/>
              <a:t>The data collected through primary data sources (questionnaire survey method) were tabulated and calculated in percentage form. Analysis were done on the basis of tabulated data. The further analysis of data was done either through bar graph (2D diagram) or Pie Chart and interpretations were carried out on the basis of those graphs. </a:t>
            </a:r>
            <a:endParaRPr lang="en-IN" dirty="0"/>
          </a:p>
        </p:txBody>
      </p:sp>
    </p:spTree>
    <p:extLst>
      <p:ext uri="{BB962C8B-B14F-4D97-AF65-F5344CB8AC3E}">
        <p14:creationId xmlns:p14="http://schemas.microsoft.com/office/powerpoint/2010/main" val="1654617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E078-47AE-7705-E92B-5D2A07C031A4}"/>
              </a:ext>
            </a:extLst>
          </p:cNvPr>
          <p:cNvSpPr>
            <a:spLocks noGrp="1"/>
          </p:cNvSpPr>
          <p:nvPr>
            <p:ph type="title"/>
          </p:nvPr>
        </p:nvSpPr>
        <p:spPr/>
        <p:txBody>
          <a:bodyPr/>
          <a:lstStyle/>
          <a:p>
            <a:r>
              <a:rPr lang="en-IN" dirty="0"/>
              <a:t>Gender of the Respondents</a:t>
            </a:r>
          </a:p>
        </p:txBody>
      </p:sp>
      <p:sp>
        <p:nvSpPr>
          <p:cNvPr id="7" name="TextBox 6">
            <a:extLst>
              <a:ext uri="{FF2B5EF4-FFF2-40B4-BE49-F238E27FC236}">
                <a16:creationId xmlns:a16="http://schemas.microsoft.com/office/drawing/2014/main" id="{1889E212-CE3F-0D65-B42C-A8611625BD22}"/>
              </a:ext>
            </a:extLst>
          </p:cNvPr>
          <p:cNvSpPr txBox="1"/>
          <p:nvPr/>
        </p:nvSpPr>
        <p:spPr>
          <a:xfrm>
            <a:off x="838199" y="4227443"/>
            <a:ext cx="9869557" cy="954107"/>
          </a:xfrm>
          <a:prstGeom prst="rect">
            <a:avLst/>
          </a:prstGeom>
          <a:noFill/>
        </p:spPr>
        <p:txBody>
          <a:bodyPr wrap="square" rtlCol="0">
            <a:spAutoFit/>
          </a:bodyPr>
          <a:lstStyle/>
          <a:p>
            <a:r>
              <a:rPr lang="en-US" sz="2800" dirty="0"/>
              <a:t>Among all the respondents 73 are male, 31 are female and 2 respondents are not in favor of disclosing their gender.</a:t>
            </a:r>
            <a:endParaRPr lang="en-IN" sz="2800" dirty="0"/>
          </a:p>
        </p:txBody>
      </p:sp>
      <p:graphicFrame>
        <p:nvGraphicFramePr>
          <p:cNvPr id="3" name="Table 3">
            <a:extLst>
              <a:ext uri="{FF2B5EF4-FFF2-40B4-BE49-F238E27FC236}">
                <a16:creationId xmlns:a16="http://schemas.microsoft.com/office/drawing/2014/main" id="{94451D98-766D-5528-E7F3-0AFD0FAE5A98}"/>
              </a:ext>
            </a:extLst>
          </p:cNvPr>
          <p:cNvGraphicFramePr>
            <a:graphicFrameLocks noGrp="1"/>
          </p:cNvGraphicFramePr>
          <p:nvPr>
            <p:extLst>
              <p:ext uri="{D42A27DB-BD31-4B8C-83A1-F6EECF244321}">
                <p14:modId xmlns:p14="http://schemas.microsoft.com/office/powerpoint/2010/main" val="1963036775"/>
              </p:ext>
            </p:extLst>
          </p:nvPr>
        </p:nvGraphicFramePr>
        <p:xfrm>
          <a:off x="838199" y="1676450"/>
          <a:ext cx="10342220" cy="2126470"/>
        </p:xfrm>
        <a:graphic>
          <a:graphicData uri="http://schemas.openxmlformats.org/drawingml/2006/table">
            <a:tbl>
              <a:tblPr firstRow="1" bandRow="1">
                <a:tableStyleId>{5940675A-B579-460E-94D1-54222C63F5DA}</a:tableStyleId>
              </a:tblPr>
              <a:tblGrid>
                <a:gridCol w="1744870">
                  <a:extLst>
                    <a:ext uri="{9D8B030D-6E8A-4147-A177-3AD203B41FA5}">
                      <a16:colId xmlns:a16="http://schemas.microsoft.com/office/drawing/2014/main" val="365109783"/>
                    </a:ext>
                  </a:extLst>
                </a:gridCol>
                <a:gridCol w="3426240">
                  <a:extLst>
                    <a:ext uri="{9D8B030D-6E8A-4147-A177-3AD203B41FA5}">
                      <a16:colId xmlns:a16="http://schemas.microsoft.com/office/drawing/2014/main" val="3130105806"/>
                    </a:ext>
                  </a:extLst>
                </a:gridCol>
                <a:gridCol w="2585555">
                  <a:extLst>
                    <a:ext uri="{9D8B030D-6E8A-4147-A177-3AD203B41FA5}">
                      <a16:colId xmlns:a16="http://schemas.microsoft.com/office/drawing/2014/main" val="971099870"/>
                    </a:ext>
                  </a:extLst>
                </a:gridCol>
                <a:gridCol w="2585555">
                  <a:extLst>
                    <a:ext uri="{9D8B030D-6E8A-4147-A177-3AD203B41FA5}">
                      <a16:colId xmlns:a16="http://schemas.microsoft.com/office/drawing/2014/main" val="271169682"/>
                    </a:ext>
                  </a:extLst>
                </a:gridCol>
              </a:tblGrid>
              <a:tr h="425294">
                <a:tc>
                  <a:txBody>
                    <a:bodyPr/>
                    <a:lstStyle/>
                    <a:p>
                      <a:pPr algn="ctr"/>
                      <a:r>
                        <a:rPr lang="en-IN" b="1" dirty="0"/>
                        <a:t>SL.NO</a:t>
                      </a:r>
                    </a:p>
                  </a:txBody>
                  <a:tcPr/>
                </a:tc>
                <a:tc>
                  <a:txBody>
                    <a:bodyPr/>
                    <a:lstStyle/>
                    <a:p>
                      <a:pPr algn="ctr"/>
                      <a:r>
                        <a:rPr lang="en-IN" b="1" dirty="0"/>
                        <a:t>RESPONSE</a:t>
                      </a:r>
                    </a:p>
                  </a:txBody>
                  <a:tcPr/>
                </a:tc>
                <a:tc>
                  <a:txBody>
                    <a:bodyPr/>
                    <a:lstStyle/>
                    <a:p>
                      <a:pPr algn="ctr"/>
                      <a:r>
                        <a:rPr lang="en-IN" b="1" dirty="0"/>
                        <a:t>NO OF RESPONDANTS</a:t>
                      </a:r>
                    </a:p>
                  </a:txBody>
                  <a:tcPr/>
                </a:tc>
                <a:tc>
                  <a:txBody>
                    <a:bodyPr/>
                    <a:lstStyle/>
                    <a:p>
                      <a:pPr algn="ctr"/>
                      <a:r>
                        <a:rPr lang="en-IN" b="1" dirty="0"/>
                        <a:t>PERCENTAGE</a:t>
                      </a:r>
                    </a:p>
                  </a:txBody>
                  <a:tcPr/>
                </a:tc>
                <a:extLst>
                  <a:ext uri="{0D108BD9-81ED-4DB2-BD59-A6C34878D82A}">
                    <a16:rowId xmlns:a16="http://schemas.microsoft.com/office/drawing/2014/main" val="1184165656"/>
                  </a:ext>
                </a:extLst>
              </a:tr>
              <a:tr h="425294">
                <a:tc>
                  <a:txBody>
                    <a:bodyPr/>
                    <a:lstStyle/>
                    <a:p>
                      <a:pPr algn="ctr"/>
                      <a:r>
                        <a:rPr lang="en-IN" dirty="0"/>
                        <a:t>1</a:t>
                      </a:r>
                    </a:p>
                  </a:txBody>
                  <a:tcPr/>
                </a:tc>
                <a:tc>
                  <a:txBody>
                    <a:bodyPr/>
                    <a:lstStyle/>
                    <a:p>
                      <a:pPr algn="ctr"/>
                      <a:r>
                        <a:rPr lang="en-IN" dirty="0"/>
                        <a:t>Male</a:t>
                      </a:r>
                    </a:p>
                  </a:txBody>
                  <a:tcPr/>
                </a:tc>
                <a:tc>
                  <a:txBody>
                    <a:bodyPr/>
                    <a:lstStyle/>
                    <a:p>
                      <a:pPr algn="ctr"/>
                      <a:r>
                        <a:rPr lang="en-IN" dirty="0"/>
                        <a:t>73</a:t>
                      </a:r>
                    </a:p>
                  </a:txBody>
                  <a:tcPr/>
                </a:tc>
                <a:tc>
                  <a:txBody>
                    <a:bodyPr/>
                    <a:lstStyle/>
                    <a:p>
                      <a:pPr algn="ctr"/>
                      <a:r>
                        <a:rPr lang="en-IN" dirty="0"/>
                        <a:t>68.86</a:t>
                      </a:r>
                    </a:p>
                  </a:txBody>
                  <a:tcPr/>
                </a:tc>
                <a:extLst>
                  <a:ext uri="{0D108BD9-81ED-4DB2-BD59-A6C34878D82A}">
                    <a16:rowId xmlns:a16="http://schemas.microsoft.com/office/drawing/2014/main" val="4064221754"/>
                  </a:ext>
                </a:extLst>
              </a:tr>
              <a:tr h="425294">
                <a:tc>
                  <a:txBody>
                    <a:bodyPr/>
                    <a:lstStyle/>
                    <a:p>
                      <a:pPr algn="ctr"/>
                      <a:r>
                        <a:rPr lang="en-IN" dirty="0"/>
                        <a:t>2</a:t>
                      </a:r>
                    </a:p>
                  </a:txBody>
                  <a:tcPr/>
                </a:tc>
                <a:tc>
                  <a:txBody>
                    <a:bodyPr/>
                    <a:lstStyle/>
                    <a:p>
                      <a:pPr algn="ctr"/>
                      <a:r>
                        <a:rPr lang="en-IN" dirty="0"/>
                        <a:t>Female</a:t>
                      </a:r>
                    </a:p>
                  </a:txBody>
                  <a:tcPr/>
                </a:tc>
                <a:tc>
                  <a:txBody>
                    <a:bodyPr/>
                    <a:lstStyle/>
                    <a:p>
                      <a:pPr algn="ctr"/>
                      <a:r>
                        <a:rPr lang="en-IN" dirty="0"/>
                        <a:t>31</a:t>
                      </a:r>
                    </a:p>
                  </a:txBody>
                  <a:tcPr/>
                </a:tc>
                <a:tc>
                  <a:txBody>
                    <a:bodyPr/>
                    <a:lstStyle/>
                    <a:p>
                      <a:pPr algn="ctr"/>
                      <a:r>
                        <a:rPr lang="en-IN" dirty="0"/>
                        <a:t>29.24</a:t>
                      </a:r>
                    </a:p>
                  </a:txBody>
                  <a:tcPr/>
                </a:tc>
                <a:extLst>
                  <a:ext uri="{0D108BD9-81ED-4DB2-BD59-A6C34878D82A}">
                    <a16:rowId xmlns:a16="http://schemas.microsoft.com/office/drawing/2014/main" val="2031358089"/>
                  </a:ext>
                </a:extLst>
              </a:tr>
              <a:tr h="425294">
                <a:tc>
                  <a:txBody>
                    <a:bodyPr/>
                    <a:lstStyle/>
                    <a:p>
                      <a:pPr algn="ctr"/>
                      <a:r>
                        <a:rPr lang="en-IN" dirty="0"/>
                        <a:t>3</a:t>
                      </a:r>
                    </a:p>
                  </a:txBody>
                  <a:tcPr/>
                </a:tc>
                <a:tc>
                  <a:txBody>
                    <a:bodyPr/>
                    <a:lstStyle/>
                    <a:p>
                      <a:pPr algn="ctr"/>
                      <a:r>
                        <a:rPr lang="en-IN" dirty="0"/>
                        <a:t>Prefer not to Say</a:t>
                      </a:r>
                    </a:p>
                  </a:txBody>
                  <a:tcPr/>
                </a:tc>
                <a:tc>
                  <a:txBody>
                    <a:bodyPr/>
                    <a:lstStyle/>
                    <a:p>
                      <a:pPr algn="ctr"/>
                      <a:r>
                        <a:rPr lang="en-IN" dirty="0"/>
                        <a:t>2</a:t>
                      </a:r>
                    </a:p>
                  </a:txBody>
                  <a:tcPr/>
                </a:tc>
                <a:tc>
                  <a:txBody>
                    <a:bodyPr/>
                    <a:lstStyle/>
                    <a:p>
                      <a:pPr algn="ctr"/>
                      <a:r>
                        <a:rPr lang="en-IN" dirty="0"/>
                        <a:t>1.8</a:t>
                      </a:r>
                    </a:p>
                  </a:txBody>
                  <a:tcPr/>
                </a:tc>
                <a:extLst>
                  <a:ext uri="{0D108BD9-81ED-4DB2-BD59-A6C34878D82A}">
                    <a16:rowId xmlns:a16="http://schemas.microsoft.com/office/drawing/2014/main" val="2290792248"/>
                  </a:ext>
                </a:extLst>
              </a:tr>
              <a:tr h="425294">
                <a:tc>
                  <a:txBody>
                    <a:bodyPr/>
                    <a:lstStyle/>
                    <a:p>
                      <a:pPr algn="ctr"/>
                      <a:r>
                        <a:rPr lang="en-IN" dirty="0"/>
                        <a:t>4</a:t>
                      </a:r>
                    </a:p>
                  </a:txBody>
                  <a:tcPr/>
                </a:tc>
                <a:tc>
                  <a:txBody>
                    <a:bodyPr/>
                    <a:lstStyle/>
                    <a:p>
                      <a:pPr algn="ctr"/>
                      <a:r>
                        <a:rPr lang="en-IN" dirty="0"/>
                        <a:t>Total</a:t>
                      </a:r>
                    </a:p>
                  </a:txBody>
                  <a:tcPr/>
                </a:tc>
                <a:tc>
                  <a:txBody>
                    <a:bodyPr/>
                    <a:lstStyle/>
                    <a:p>
                      <a:pPr algn="ctr"/>
                      <a:r>
                        <a:rPr lang="en-IN" dirty="0"/>
                        <a:t>106</a:t>
                      </a:r>
                    </a:p>
                  </a:txBody>
                  <a:tcPr/>
                </a:tc>
                <a:tc>
                  <a:txBody>
                    <a:bodyPr/>
                    <a:lstStyle/>
                    <a:p>
                      <a:pPr algn="ctr"/>
                      <a:r>
                        <a:rPr lang="en-IN" dirty="0"/>
                        <a:t>100</a:t>
                      </a:r>
                    </a:p>
                  </a:txBody>
                  <a:tcPr/>
                </a:tc>
                <a:extLst>
                  <a:ext uri="{0D108BD9-81ED-4DB2-BD59-A6C34878D82A}">
                    <a16:rowId xmlns:a16="http://schemas.microsoft.com/office/drawing/2014/main" val="1739164133"/>
                  </a:ext>
                </a:extLst>
              </a:tr>
            </a:tbl>
          </a:graphicData>
        </a:graphic>
      </p:graphicFrame>
    </p:spTree>
    <p:extLst>
      <p:ext uri="{BB962C8B-B14F-4D97-AF65-F5344CB8AC3E}">
        <p14:creationId xmlns:p14="http://schemas.microsoft.com/office/powerpoint/2010/main" val="3116216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9446F5-6B94-4451-FFA0-EC1CB096BEFD}"/>
              </a:ext>
            </a:extLst>
          </p:cNvPr>
          <p:cNvSpPr>
            <a:spLocks noGrp="1"/>
          </p:cNvSpPr>
          <p:nvPr>
            <p:ph type="title"/>
          </p:nvPr>
        </p:nvSpPr>
        <p:spPr/>
        <p:txBody>
          <a:bodyPr/>
          <a:lstStyle/>
          <a:p>
            <a:r>
              <a:rPr lang="en-IN" dirty="0"/>
              <a:t>INTERPRETATION</a:t>
            </a:r>
          </a:p>
        </p:txBody>
      </p:sp>
      <p:sp>
        <p:nvSpPr>
          <p:cNvPr id="18" name="Content Placeholder 17">
            <a:extLst>
              <a:ext uri="{FF2B5EF4-FFF2-40B4-BE49-F238E27FC236}">
                <a16:creationId xmlns:a16="http://schemas.microsoft.com/office/drawing/2014/main" id="{0D347D2B-063D-B959-C40B-D86DE64EF653}"/>
              </a:ext>
            </a:extLst>
          </p:cNvPr>
          <p:cNvSpPr>
            <a:spLocks noGrp="1"/>
          </p:cNvSpPr>
          <p:nvPr>
            <p:ph sz="half" idx="2"/>
          </p:nvPr>
        </p:nvSpPr>
        <p:spPr/>
        <p:txBody>
          <a:bodyPr/>
          <a:lstStyle/>
          <a:p>
            <a:r>
              <a:rPr lang="en-US" dirty="0"/>
              <a:t>From the above table and graph, it can be observed that, among all the respondents </a:t>
            </a:r>
          </a:p>
          <a:p>
            <a:r>
              <a:rPr lang="en-US" dirty="0"/>
              <a:t>68.9% are male</a:t>
            </a:r>
          </a:p>
          <a:p>
            <a:r>
              <a:rPr lang="en-US" dirty="0"/>
              <a:t>29.24% are female</a:t>
            </a:r>
          </a:p>
          <a:p>
            <a:r>
              <a:rPr lang="en-US" dirty="0"/>
              <a:t>1.8% fall into category who are not willing to disclose their gender. </a:t>
            </a:r>
            <a:endParaRPr lang="en-IN" dirty="0"/>
          </a:p>
        </p:txBody>
      </p:sp>
      <p:pic>
        <p:nvPicPr>
          <p:cNvPr id="19" name="Content Placeholder 9">
            <a:extLst>
              <a:ext uri="{FF2B5EF4-FFF2-40B4-BE49-F238E27FC236}">
                <a16:creationId xmlns:a16="http://schemas.microsoft.com/office/drawing/2014/main" id="{41847F98-96BD-B7EF-1AB0-E6ED174E5F60}"/>
              </a:ext>
            </a:extLst>
          </p:cNvPr>
          <p:cNvPicPr>
            <a:picLocks noGrp="1" noChangeAspect="1"/>
          </p:cNvPicPr>
          <p:nvPr>
            <p:ph sz="half" idx="1"/>
          </p:nvPr>
        </p:nvPicPr>
        <p:blipFill>
          <a:blip r:embed="rId2"/>
          <a:stretch>
            <a:fillRect/>
          </a:stretch>
        </p:blipFill>
        <p:spPr>
          <a:xfrm>
            <a:off x="838199" y="1825625"/>
            <a:ext cx="5006009" cy="4351337"/>
          </a:xfrm>
        </p:spPr>
      </p:pic>
    </p:spTree>
    <p:extLst>
      <p:ext uri="{BB962C8B-B14F-4D97-AF65-F5344CB8AC3E}">
        <p14:creationId xmlns:p14="http://schemas.microsoft.com/office/powerpoint/2010/main" val="1077446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40FAB-A5C9-F035-10C5-7E5E55ECEE7E}"/>
              </a:ext>
            </a:extLst>
          </p:cNvPr>
          <p:cNvSpPr>
            <a:spLocks noGrp="1"/>
          </p:cNvSpPr>
          <p:nvPr>
            <p:ph type="title"/>
          </p:nvPr>
        </p:nvSpPr>
        <p:spPr/>
        <p:txBody>
          <a:bodyPr/>
          <a:lstStyle/>
          <a:p>
            <a:r>
              <a:rPr lang="en-IN" dirty="0"/>
              <a:t>AGE CATEGORY</a:t>
            </a:r>
          </a:p>
        </p:txBody>
      </p:sp>
      <p:sp>
        <p:nvSpPr>
          <p:cNvPr id="6" name="TextBox 5">
            <a:extLst>
              <a:ext uri="{FF2B5EF4-FFF2-40B4-BE49-F238E27FC236}">
                <a16:creationId xmlns:a16="http://schemas.microsoft.com/office/drawing/2014/main" id="{2CD6ED24-5F2C-5554-1D6A-BD680B0436A0}"/>
              </a:ext>
            </a:extLst>
          </p:cNvPr>
          <p:cNvSpPr txBox="1"/>
          <p:nvPr/>
        </p:nvSpPr>
        <p:spPr>
          <a:xfrm>
            <a:off x="838201" y="4810539"/>
            <a:ext cx="10515600" cy="1384995"/>
          </a:xfrm>
          <a:prstGeom prst="rect">
            <a:avLst/>
          </a:prstGeom>
          <a:noFill/>
        </p:spPr>
        <p:txBody>
          <a:bodyPr wrap="square" rtlCol="0">
            <a:spAutoFit/>
          </a:bodyPr>
          <a:lstStyle/>
          <a:p>
            <a:r>
              <a:rPr lang="en-US" sz="2800" dirty="0"/>
              <a:t>Among all respondents, 14 belong to the age category of 20-30 years, 61 belong to the 30-40 years age category, 28 belong to the 40-50 years of age category and only 3 belong to the above 50 years.</a:t>
            </a:r>
            <a:endParaRPr lang="en-IN" sz="2800" dirty="0"/>
          </a:p>
        </p:txBody>
      </p:sp>
      <p:graphicFrame>
        <p:nvGraphicFramePr>
          <p:cNvPr id="3" name="Table 3">
            <a:extLst>
              <a:ext uri="{FF2B5EF4-FFF2-40B4-BE49-F238E27FC236}">
                <a16:creationId xmlns:a16="http://schemas.microsoft.com/office/drawing/2014/main" id="{F7F98E9A-55F2-410A-9479-BF14A58B715E}"/>
              </a:ext>
            </a:extLst>
          </p:cNvPr>
          <p:cNvGraphicFramePr>
            <a:graphicFrameLocks noGrp="1"/>
          </p:cNvGraphicFramePr>
          <p:nvPr>
            <p:extLst>
              <p:ext uri="{D42A27DB-BD31-4B8C-83A1-F6EECF244321}">
                <p14:modId xmlns:p14="http://schemas.microsoft.com/office/powerpoint/2010/main" val="3454561630"/>
              </p:ext>
            </p:extLst>
          </p:nvPr>
        </p:nvGraphicFramePr>
        <p:xfrm>
          <a:off x="980661" y="1690688"/>
          <a:ext cx="10508973" cy="2576510"/>
        </p:xfrm>
        <a:graphic>
          <a:graphicData uri="http://schemas.openxmlformats.org/drawingml/2006/table">
            <a:tbl>
              <a:tblPr firstRow="1" bandRow="1">
                <a:tableStyleId>{5940675A-B579-460E-94D1-54222C63F5DA}</a:tableStyleId>
              </a:tblPr>
              <a:tblGrid>
                <a:gridCol w="1117959">
                  <a:extLst>
                    <a:ext uri="{9D8B030D-6E8A-4147-A177-3AD203B41FA5}">
                      <a16:colId xmlns:a16="http://schemas.microsoft.com/office/drawing/2014/main" val="1032344357"/>
                    </a:ext>
                  </a:extLst>
                </a:gridCol>
                <a:gridCol w="3130338">
                  <a:extLst>
                    <a:ext uri="{9D8B030D-6E8A-4147-A177-3AD203B41FA5}">
                      <a16:colId xmlns:a16="http://schemas.microsoft.com/office/drawing/2014/main" val="2849755787"/>
                    </a:ext>
                  </a:extLst>
                </a:gridCol>
                <a:gridCol w="3130338">
                  <a:extLst>
                    <a:ext uri="{9D8B030D-6E8A-4147-A177-3AD203B41FA5}">
                      <a16:colId xmlns:a16="http://schemas.microsoft.com/office/drawing/2014/main" val="3943527018"/>
                    </a:ext>
                  </a:extLst>
                </a:gridCol>
                <a:gridCol w="3130338">
                  <a:extLst>
                    <a:ext uri="{9D8B030D-6E8A-4147-A177-3AD203B41FA5}">
                      <a16:colId xmlns:a16="http://schemas.microsoft.com/office/drawing/2014/main" val="1151489670"/>
                    </a:ext>
                  </a:extLst>
                </a:gridCol>
              </a:tblGrid>
              <a:tr h="430401">
                <a:tc>
                  <a:txBody>
                    <a:bodyPr/>
                    <a:lstStyle/>
                    <a:p>
                      <a:r>
                        <a:rPr lang="en-IN" b="1" dirty="0"/>
                        <a:t>SL.NO</a:t>
                      </a:r>
                    </a:p>
                  </a:txBody>
                  <a:tcPr/>
                </a:tc>
                <a:tc>
                  <a:txBody>
                    <a:bodyPr/>
                    <a:lstStyle/>
                    <a:p>
                      <a:r>
                        <a:rPr lang="en-IN" b="1" dirty="0"/>
                        <a:t>RESPONSE</a:t>
                      </a:r>
                    </a:p>
                  </a:txBody>
                  <a:tcPr/>
                </a:tc>
                <a:tc>
                  <a:txBody>
                    <a:bodyPr/>
                    <a:lstStyle/>
                    <a:p>
                      <a:r>
                        <a:rPr lang="en-IN" b="1" dirty="0"/>
                        <a:t>NO OF RESPONDANTS</a:t>
                      </a:r>
                    </a:p>
                  </a:txBody>
                  <a:tcPr/>
                </a:tc>
                <a:tc>
                  <a:txBody>
                    <a:bodyPr/>
                    <a:lstStyle/>
                    <a:p>
                      <a:r>
                        <a:rPr lang="en-IN" b="1" dirty="0"/>
                        <a:t>PERCENTAGE</a:t>
                      </a:r>
                    </a:p>
                  </a:txBody>
                  <a:tcPr/>
                </a:tc>
                <a:extLst>
                  <a:ext uri="{0D108BD9-81ED-4DB2-BD59-A6C34878D82A}">
                    <a16:rowId xmlns:a16="http://schemas.microsoft.com/office/drawing/2014/main" val="1395183770"/>
                  </a:ext>
                </a:extLst>
              </a:tr>
              <a:tr h="430401">
                <a:tc>
                  <a:txBody>
                    <a:bodyPr/>
                    <a:lstStyle/>
                    <a:p>
                      <a:r>
                        <a:rPr lang="en-IN" dirty="0"/>
                        <a:t>1</a:t>
                      </a:r>
                    </a:p>
                  </a:txBody>
                  <a:tcPr/>
                </a:tc>
                <a:tc>
                  <a:txBody>
                    <a:bodyPr/>
                    <a:lstStyle/>
                    <a:p>
                      <a:r>
                        <a:rPr lang="en-IN" dirty="0"/>
                        <a:t>20-30 Years</a:t>
                      </a:r>
                    </a:p>
                  </a:txBody>
                  <a:tcPr/>
                </a:tc>
                <a:tc>
                  <a:txBody>
                    <a:bodyPr/>
                    <a:lstStyle/>
                    <a:p>
                      <a:r>
                        <a:rPr lang="en-IN" dirty="0"/>
                        <a:t>14</a:t>
                      </a:r>
                    </a:p>
                  </a:txBody>
                  <a:tcPr/>
                </a:tc>
                <a:tc>
                  <a:txBody>
                    <a:bodyPr/>
                    <a:lstStyle/>
                    <a:p>
                      <a:r>
                        <a:rPr lang="en-IN" dirty="0"/>
                        <a:t>13.2</a:t>
                      </a:r>
                    </a:p>
                  </a:txBody>
                  <a:tcPr/>
                </a:tc>
                <a:extLst>
                  <a:ext uri="{0D108BD9-81ED-4DB2-BD59-A6C34878D82A}">
                    <a16:rowId xmlns:a16="http://schemas.microsoft.com/office/drawing/2014/main" val="1901571268"/>
                  </a:ext>
                </a:extLst>
              </a:tr>
              <a:tr h="430401">
                <a:tc>
                  <a:txBody>
                    <a:bodyPr/>
                    <a:lstStyle/>
                    <a:p>
                      <a:r>
                        <a:rPr lang="en-IN" dirty="0"/>
                        <a:t>2</a:t>
                      </a:r>
                    </a:p>
                  </a:txBody>
                  <a:tcPr/>
                </a:tc>
                <a:tc>
                  <a:txBody>
                    <a:bodyPr/>
                    <a:lstStyle/>
                    <a:p>
                      <a:r>
                        <a:rPr lang="en-IN" dirty="0"/>
                        <a:t>30-40 Years</a:t>
                      </a:r>
                    </a:p>
                  </a:txBody>
                  <a:tcPr/>
                </a:tc>
                <a:tc>
                  <a:txBody>
                    <a:bodyPr/>
                    <a:lstStyle/>
                    <a:p>
                      <a:r>
                        <a:rPr lang="en-IN" dirty="0"/>
                        <a:t>61</a:t>
                      </a:r>
                    </a:p>
                  </a:txBody>
                  <a:tcPr/>
                </a:tc>
                <a:tc>
                  <a:txBody>
                    <a:bodyPr/>
                    <a:lstStyle/>
                    <a:p>
                      <a:r>
                        <a:rPr lang="en-IN" dirty="0"/>
                        <a:t>57.54</a:t>
                      </a:r>
                    </a:p>
                  </a:txBody>
                  <a:tcPr/>
                </a:tc>
                <a:extLst>
                  <a:ext uri="{0D108BD9-81ED-4DB2-BD59-A6C34878D82A}">
                    <a16:rowId xmlns:a16="http://schemas.microsoft.com/office/drawing/2014/main" val="266891050"/>
                  </a:ext>
                </a:extLst>
              </a:tr>
              <a:tr h="424505">
                <a:tc>
                  <a:txBody>
                    <a:bodyPr/>
                    <a:lstStyle/>
                    <a:p>
                      <a:r>
                        <a:rPr lang="en-IN" dirty="0"/>
                        <a:t>3</a:t>
                      </a:r>
                    </a:p>
                  </a:txBody>
                  <a:tcPr/>
                </a:tc>
                <a:tc>
                  <a:txBody>
                    <a:bodyPr/>
                    <a:lstStyle/>
                    <a:p>
                      <a:r>
                        <a:rPr lang="en-IN" dirty="0"/>
                        <a:t>40-50 Years</a:t>
                      </a:r>
                    </a:p>
                  </a:txBody>
                  <a:tcPr/>
                </a:tc>
                <a:tc>
                  <a:txBody>
                    <a:bodyPr/>
                    <a:lstStyle/>
                    <a:p>
                      <a:r>
                        <a:rPr lang="en-IN" dirty="0"/>
                        <a:t>28</a:t>
                      </a:r>
                    </a:p>
                  </a:txBody>
                  <a:tcPr/>
                </a:tc>
                <a:tc>
                  <a:txBody>
                    <a:bodyPr/>
                    <a:lstStyle/>
                    <a:p>
                      <a:r>
                        <a:rPr lang="en-IN" dirty="0"/>
                        <a:t>26.21</a:t>
                      </a:r>
                    </a:p>
                  </a:txBody>
                  <a:tcPr/>
                </a:tc>
                <a:extLst>
                  <a:ext uri="{0D108BD9-81ED-4DB2-BD59-A6C34878D82A}">
                    <a16:rowId xmlns:a16="http://schemas.microsoft.com/office/drawing/2014/main" val="2068608943"/>
                  </a:ext>
                </a:extLst>
              </a:tr>
              <a:tr h="430401">
                <a:tc>
                  <a:txBody>
                    <a:bodyPr/>
                    <a:lstStyle/>
                    <a:p>
                      <a:r>
                        <a:rPr lang="en-IN" dirty="0"/>
                        <a:t>4</a:t>
                      </a:r>
                    </a:p>
                  </a:txBody>
                  <a:tcPr/>
                </a:tc>
                <a:tc>
                  <a:txBody>
                    <a:bodyPr/>
                    <a:lstStyle/>
                    <a:p>
                      <a:r>
                        <a:rPr lang="en-IN" dirty="0"/>
                        <a:t>Above 50 Years</a:t>
                      </a:r>
                    </a:p>
                  </a:txBody>
                  <a:tcPr/>
                </a:tc>
                <a:tc>
                  <a:txBody>
                    <a:bodyPr/>
                    <a:lstStyle/>
                    <a:p>
                      <a:r>
                        <a:rPr lang="en-IN" dirty="0"/>
                        <a:t>3 </a:t>
                      </a:r>
                    </a:p>
                  </a:txBody>
                  <a:tcPr/>
                </a:tc>
                <a:tc>
                  <a:txBody>
                    <a:bodyPr/>
                    <a:lstStyle/>
                    <a:p>
                      <a:r>
                        <a:rPr lang="en-IN" dirty="0"/>
                        <a:t>2.83</a:t>
                      </a:r>
                    </a:p>
                  </a:txBody>
                  <a:tcPr/>
                </a:tc>
                <a:extLst>
                  <a:ext uri="{0D108BD9-81ED-4DB2-BD59-A6C34878D82A}">
                    <a16:rowId xmlns:a16="http://schemas.microsoft.com/office/drawing/2014/main" val="2589847168"/>
                  </a:ext>
                </a:extLst>
              </a:tr>
              <a:tr h="430401">
                <a:tc>
                  <a:txBody>
                    <a:bodyPr/>
                    <a:lstStyle/>
                    <a:p>
                      <a:r>
                        <a:rPr lang="en-IN" dirty="0"/>
                        <a:t>5</a:t>
                      </a:r>
                    </a:p>
                  </a:txBody>
                  <a:tcPr/>
                </a:tc>
                <a:tc>
                  <a:txBody>
                    <a:bodyPr/>
                    <a:lstStyle/>
                    <a:p>
                      <a:r>
                        <a:rPr lang="en-IN" dirty="0"/>
                        <a:t>Total</a:t>
                      </a:r>
                    </a:p>
                  </a:txBody>
                  <a:tcPr/>
                </a:tc>
                <a:tc>
                  <a:txBody>
                    <a:bodyPr/>
                    <a:lstStyle/>
                    <a:p>
                      <a:r>
                        <a:rPr lang="en-IN" dirty="0"/>
                        <a:t>106</a:t>
                      </a:r>
                    </a:p>
                  </a:txBody>
                  <a:tcPr/>
                </a:tc>
                <a:tc>
                  <a:txBody>
                    <a:bodyPr/>
                    <a:lstStyle/>
                    <a:p>
                      <a:r>
                        <a:rPr lang="en-IN" dirty="0"/>
                        <a:t>100</a:t>
                      </a:r>
                    </a:p>
                  </a:txBody>
                  <a:tcPr/>
                </a:tc>
                <a:extLst>
                  <a:ext uri="{0D108BD9-81ED-4DB2-BD59-A6C34878D82A}">
                    <a16:rowId xmlns:a16="http://schemas.microsoft.com/office/drawing/2014/main" val="2943650832"/>
                  </a:ext>
                </a:extLst>
              </a:tr>
            </a:tbl>
          </a:graphicData>
        </a:graphic>
      </p:graphicFrame>
    </p:spTree>
    <p:extLst>
      <p:ext uri="{BB962C8B-B14F-4D97-AF65-F5344CB8AC3E}">
        <p14:creationId xmlns:p14="http://schemas.microsoft.com/office/powerpoint/2010/main" val="2861106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A846-B4B4-4C4D-0F8F-98CDA8F1D342}"/>
              </a:ext>
            </a:extLst>
          </p:cNvPr>
          <p:cNvSpPr>
            <a:spLocks noGrp="1"/>
          </p:cNvSpPr>
          <p:nvPr>
            <p:ph type="title"/>
          </p:nvPr>
        </p:nvSpPr>
        <p:spPr/>
        <p:txBody>
          <a:bodyPr/>
          <a:lstStyle/>
          <a:p>
            <a:r>
              <a:rPr lang="en-IN" dirty="0"/>
              <a:t>INTERPRETATION</a:t>
            </a:r>
          </a:p>
        </p:txBody>
      </p:sp>
      <p:pic>
        <p:nvPicPr>
          <p:cNvPr id="7" name="Content Placeholder 6">
            <a:extLst>
              <a:ext uri="{FF2B5EF4-FFF2-40B4-BE49-F238E27FC236}">
                <a16:creationId xmlns:a16="http://schemas.microsoft.com/office/drawing/2014/main" id="{F48AF1C3-A648-71CE-C3BE-3194A6F6163B}"/>
              </a:ext>
            </a:extLst>
          </p:cNvPr>
          <p:cNvPicPr>
            <a:picLocks noGrp="1" noChangeAspect="1"/>
          </p:cNvPicPr>
          <p:nvPr>
            <p:ph sz="half" idx="1"/>
          </p:nvPr>
        </p:nvPicPr>
        <p:blipFill>
          <a:blip r:embed="rId2"/>
          <a:stretch>
            <a:fillRect/>
          </a:stretch>
        </p:blipFill>
        <p:spPr>
          <a:xfrm>
            <a:off x="742121" y="1825625"/>
            <a:ext cx="5009321" cy="4351337"/>
          </a:xfrm>
        </p:spPr>
      </p:pic>
      <p:sp>
        <p:nvSpPr>
          <p:cNvPr id="5" name="Content Placeholder 4">
            <a:extLst>
              <a:ext uri="{FF2B5EF4-FFF2-40B4-BE49-F238E27FC236}">
                <a16:creationId xmlns:a16="http://schemas.microsoft.com/office/drawing/2014/main" id="{95E10B96-5DF2-463A-92B0-050858741CFC}"/>
              </a:ext>
            </a:extLst>
          </p:cNvPr>
          <p:cNvSpPr>
            <a:spLocks noGrp="1"/>
          </p:cNvSpPr>
          <p:nvPr>
            <p:ph sz="half" idx="2"/>
          </p:nvPr>
        </p:nvSpPr>
        <p:spPr/>
        <p:txBody>
          <a:bodyPr/>
          <a:lstStyle/>
          <a:p>
            <a:r>
              <a:rPr lang="en-US" dirty="0"/>
              <a:t>From the above Table and Graph, it can be observed that among all respondents </a:t>
            </a:r>
          </a:p>
          <a:p>
            <a:r>
              <a:rPr lang="en-US" dirty="0"/>
              <a:t>13.2 % belongs to 20-30 years of age group</a:t>
            </a:r>
          </a:p>
          <a:p>
            <a:r>
              <a:rPr lang="en-US" dirty="0"/>
              <a:t>57.54% in 30- 40 years</a:t>
            </a:r>
          </a:p>
          <a:p>
            <a:r>
              <a:rPr lang="en-US" dirty="0"/>
              <a:t>26.41% in 40-50 years </a:t>
            </a:r>
          </a:p>
          <a:p>
            <a:r>
              <a:rPr lang="en-US" dirty="0"/>
              <a:t>2.83% fall in above 50 years of age.</a:t>
            </a:r>
            <a:endParaRPr lang="en-IN" dirty="0"/>
          </a:p>
        </p:txBody>
      </p:sp>
    </p:spTree>
    <p:extLst>
      <p:ext uri="{BB962C8B-B14F-4D97-AF65-F5344CB8AC3E}">
        <p14:creationId xmlns:p14="http://schemas.microsoft.com/office/powerpoint/2010/main" val="2824767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5CD1F-5086-DC9C-4858-212CB3462057}"/>
              </a:ext>
            </a:extLst>
          </p:cNvPr>
          <p:cNvSpPr>
            <a:spLocks noGrp="1"/>
          </p:cNvSpPr>
          <p:nvPr>
            <p:ph type="title"/>
          </p:nvPr>
        </p:nvSpPr>
        <p:spPr/>
        <p:txBody>
          <a:bodyPr/>
          <a:lstStyle/>
          <a:p>
            <a:r>
              <a:rPr lang="en-IN" dirty="0"/>
              <a:t>EDUCATIONAL QUALIFICATION</a:t>
            </a:r>
          </a:p>
        </p:txBody>
      </p:sp>
      <p:sp>
        <p:nvSpPr>
          <p:cNvPr id="7" name="TextBox 6">
            <a:extLst>
              <a:ext uri="{FF2B5EF4-FFF2-40B4-BE49-F238E27FC236}">
                <a16:creationId xmlns:a16="http://schemas.microsoft.com/office/drawing/2014/main" id="{2942675A-E9A9-58D4-E706-E462E2DAD2D1}"/>
              </a:ext>
            </a:extLst>
          </p:cNvPr>
          <p:cNvSpPr txBox="1"/>
          <p:nvPr/>
        </p:nvSpPr>
        <p:spPr>
          <a:xfrm>
            <a:off x="838198" y="5075583"/>
            <a:ext cx="10515601" cy="1200329"/>
          </a:xfrm>
          <a:prstGeom prst="rect">
            <a:avLst/>
          </a:prstGeom>
          <a:noFill/>
        </p:spPr>
        <p:txBody>
          <a:bodyPr wrap="square" rtlCol="0">
            <a:spAutoFit/>
          </a:bodyPr>
          <a:lstStyle/>
          <a:p>
            <a:r>
              <a:rPr lang="en-US" sz="2400" dirty="0"/>
              <a:t>Among all the respondents, only 1 respondent has Senior Secondary as Educational Qualification, 25 respondents have Bachelor Degree and 78 respondents have Master Degree as their Educational Qualification. </a:t>
            </a:r>
            <a:endParaRPr lang="en-IN" sz="2400" dirty="0"/>
          </a:p>
        </p:txBody>
      </p:sp>
      <p:pic>
        <p:nvPicPr>
          <p:cNvPr id="13" name="Picture 12">
            <a:extLst>
              <a:ext uri="{FF2B5EF4-FFF2-40B4-BE49-F238E27FC236}">
                <a16:creationId xmlns:a16="http://schemas.microsoft.com/office/drawing/2014/main" id="{B8E1E30B-CADA-FE79-C9C2-92F8AFF2E0F4}"/>
              </a:ext>
            </a:extLst>
          </p:cNvPr>
          <p:cNvPicPr>
            <a:picLocks noChangeAspect="1"/>
          </p:cNvPicPr>
          <p:nvPr/>
        </p:nvPicPr>
        <p:blipFill rotWithShape="1">
          <a:blip r:embed="rId2"/>
          <a:srcRect r="51169"/>
          <a:stretch/>
        </p:blipFill>
        <p:spPr>
          <a:xfrm>
            <a:off x="838198" y="1925614"/>
            <a:ext cx="10647442" cy="2752403"/>
          </a:xfrm>
          <a:prstGeom prst="rect">
            <a:avLst/>
          </a:prstGeom>
        </p:spPr>
      </p:pic>
    </p:spTree>
    <p:extLst>
      <p:ext uri="{BB962C8B-B14F-4D97-AF65-F5344CB8AC3E}">
        <p14:creationId xmlns:p14="http://schemas.microsoft.com/office/powerpoint/2010/main" val="839649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A419-92A6-87A4-9190-3A345E492891}"/>
              </a:ext>
            </a:extLst>
          </p:cNvPr>
          <p:cNvSpPr>
            <a:spLocks noGrp="1"/>
          </p:cNvSpPr>
          <p:nvPr>
            <p:ph type="title"/>
          </p:nvPr>
        </p:nvSpPr>
        <p:spPr/>
        <p:txBody>
          <a:bodyPr/>
          <a:lstStyle/>
          <a:p>
            <a:r>
              <a:rPr lang="en-IN" dirty="0"/>
              <a:t>INTERPRETATION</a:t>
            </a:r>
          </a:p>
        </p:txBody>
      </p:sp>
      <p:pic>
        <p:nvPicPr>
          <p:cNvPr id="6" name="Content Placeholder 5">
            <a:extLst>
              <a:ext uri="{FF2B5EF4-FFF2-40B4-BE49-F238E27FC236}">
                <a16:creationId xmlns:a16="http://schemas.microsoft.com/office/drawing/2014/main" id="{623479C7-AAB2-7E0C-E2EE-3F24E52523F9}"/>
              </a:ext>
            </a:extLst>
          </p:cNvPr>
          <p:cNvPicPr>
            <a:picLocks noGrp="1" noChangeAspect="1"/>
          </p:cNvPicPr>
          <p:nvPr>
            <p:ph sz="half" idx="1"/>
          </p:nvPr>
        </p:nvPicPr>
        <p:blipFill>
          <a:blip r:embed="rId2"/>
          <a:stretch>
            <a:fillRect/>
          </a:stretch>
        </p:blipFill>
        <p:spPr>
          <a:xfrm>
            <a:off x="838200" y="1825625"/>
            <a:ext cx="5181600" cy="4351338"/>
          </a:xfrm>
        </p:spPr>
      </p:pic>
      <p:sp>
        <p:nvSpPr>
          <p:cNvPr id="4" name="Content Placeholder 3">
            <a:extLst>
              <a:ext uri="{FF2B5EF4-FFF2-40B4-BE49-F238E27FC236}">
                <a16:creationId xmlns:a16="http://schemas.microsoft.com/office/drawing/2014/main" id="{8BF60F30-282F-68E1-D8F8-16ADF65295B7}"/>
              </a:ext>
            </a:extLst>
          </p:cNvPr>
          <p:cNvSpPr>
            <a:spLocks noGrp="1"/>
          </p:cNvSpPr>
          <p:nvPr>
            <p:ph sz="half" idx="2"/>
          </p:nvPr>
        </p:nvSpPr>
        <p:spPr/>
        <p:txBody>
          <a:bodyPr/>
          <a:lstStyle/>
          <a:p>
            <a:r>
              <a:rPr lang="en-US" dirty="0"/>
              <a:t>From the above table and Graph, it can be observed that among all respondents </a:t>
            </a:r>
          </a:p>
          <a:p>
            <a:r>
              <a:rPr lang="en-US" dirty="0"/>
              <a:t>0% belongs to High School, </a:t>
            </a:r>
          </a:p>
          <a:p>
            <a:r>
              <a:rPr lang="en-US" dirty="0"/>
              <a:t>0.96% belongs to Senior Secondary</a:t>
            </a:r>
          </a:p>
          <a:p>
            <a:r>
              <a:rPr lang="en-US" dirty="0"/>
              <a:t>24.04% belong to Bachelor degree</a:t>
            </a:r>
          </a:p>
          <a:p>
            <a:r>
              <a:rPr lang="en-US" dirty="0"/>
              <a:t>75% belong to Master degree.</a:t>
            </a:r>
            <a:endParaRPr lang="en-IN" dirty="0"/>
          </a:p>
        </p:txBody>
      </p:sp>
    </p:spTree>
    <p:extLst>
      <p:ext uri="{BB962C8B-B14F-4D97-AF65-F5344CB8AC3E}">
        <p14:creationId xmlns:p14="http://schemas.microsoft.com/office/powerpoint/2010/main" val="3435514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B740-C275-AA57-C7E7-ACA104C23FCB}"/>
              </a:ext>
            </a:extLst>
          </p:cNvPr>
          <p:cNvSpPr>
            <a:spLocks noGrp="1"/>
          </p:cNvSpPr>
          <p:nvPr>
            <p:ph type="title"/>
          </p:nvPr>
        </p:nvSpPr>
        <p:spPr/>
        <p:txBody>
          <a:bodyPr/>
          <a:lstStyle/>
          <a:p>
            <a:r>
              <a:rPr lang="en-IN" dirty="0"/>
              <a:t>OCCUPATION</a:t>
            </a:r>
          </a:p>
        </p:txBody>
      </p:sp>
      <p:sp>
        <p:nvSpPr>
          <p:cNvPr id="6" name="TextBox 5">
            <a:extLst>
              <a:ext uri="{FF2B5EF4-FFF2-40B4-BE49-F238E27FC236}">
                <a16:creationId xmlns:a16="http://schemas.microsoft.com/office/drawing/2014/main" id="{A9B4F11A-3B0B-5E97-C23C-1740F692A6EA}"/>
              </a:ext>
            </a:extLst>
          </p:cNvPr>
          <p:cNvSpPr txBox="1"/>
          <p:nvPr/>
        </p:nvSpPr>
        <p:spPr>
          <a:xfrm>
            <a:off x="838201" y="4850296"/>
            <a:ext cx="9962322" cy="954107"/>
          </a:xfrm>
          <a:prstGeom prst="rect">
            <a:avLst/>
          </a:prstGeom>
          <a:noFill/>
        </p:spPr>
        <p:txBody>
          <a:bodyPr wrap="square" rtlCol="0">
            <a:spAutoFit/>
          </a:bodyPr>
          <a:lstStyle/>
          <a:p>
            <a:r>
              <a:rPr lang="en-US" sz="2800" dirty="0"/>
              <a:t>Among all respondents, 3 are Business persons, 92 respondents are employed in various sectors, 4 are students and 7 are unemployed.</a:t>
            </a:r>
            <a:endParaRPr lang="en-IN" sz="2800" dirty="0"/>
          </a:p>
        </p:txBody>
      </p:sp>
      <p:pic>
        <p:nvPicPr>
          <p:cNvPr id="7" name="Picture 6">
            <a:extLst>
              <a:ext uri="{FF2B5EF4-FFF2-40B4-BE49-F238E27FC236}">
                <a16:creationId xmlns:a16="http://schemas.microsoft.com/office/drawing/2014/main" id="{A71F82FA-DFE0-F737-33E2-F09815C8239A}"/>
              </a:ext>
            </a:extLst>
          </p:cNvPr>
          <p:cNvPicPr>
            <a:picLocks noChangeAspect="1"/>
          </p:cNvPicPr>
          <p:nvPr/>
        </p:nvPicPr>
        <p:blipFill rotWithShape="1">
          <a:blip r:embed="rId2"/>
          <a:srcRect l="1253" r="51460" b="11981"/>
          <a:stretch/>
        </p:blipFill>
        <p:spPr>
          <a:xfrm>
            <a:off x="838201" y="1563757"/>
            <a:ext cx="9962322" cy="2902226"/>
          </a:xfrm>
          <a:prstGeom prst="rect">
            <a:avLst/>
          </a:prstGeom>
        </p:spPr>
      </p:pic>
    </p:spTree>
    <p:extLst>
      <p:ext uri="{BB962C8B-B14F-4D97-AF65-F5344CB8AC3E}">
        <p14:creationId xmlns:p14="http://schemas.microsoft.com/office/powerpoint/2010/main" val="1150058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0D0E-8246-1EB5-7FE4-750E42D3DE5A}"/>
              </a:ext>
            </a:extLst>
          </p:cNvPr>
          <p:cNvSpPr>
            <a:spLocks noGrp="1"/>
          </p:cNvSpPr>
          <p:nvPr>
            <p:ph type="title"/>
          </p:nvPr>
        </p:nvSpPr>
        <p:spPr/>
        <p:txBody>
          <a:bodyPr/>
          <a:lstStyle/>
          <a:p>
            <a:r>
              <a:rPr lang="en-IN" dirty="0"/>
              <a:t>INTERPRETATION</a:t>
            </a:r>
          </a:p>
        </p:txBody>
      </p:sp>
      <p:pic>
        <p:nvPicPr>
          <p:cNvPr id="6" name="Content Placeholder 5">
            <a:extLst>
              <a:ext uri="{FF2B5EF4-FFF2-40B4-BE49-F238E27FC236}">
                <a16:creationId xmlns:a16="http://schemas.microsoft.com/office/drawing/2014/main" id="{98325D8E-C5F4-8D51-0EA6-AA58D38BBC5A}"/>
              </a:ext>
            </a:extLst>
          </p:cNvPr>
          <p:cNvPicPr>
            <a:picLocks noGrp="1" noChangeAspect="1"/>
          </p:cNvPicPr>
          <p:nvPr>
            <p:ph sz="half" idx="1"/>
          </p:nvPr>
        </p:nvPicPr>
        <p:blipFill>
          <a:blip r:embed="rId2"/>
          <a:stretch>
            <a:fillRect/>
          </a:stretch>
        </p:blipFill>
        <p:spPr>
          <a:xfrm>
            <a:off x="838200" y="1825625"/>
            <a:ext cx="4939748" cy="4351338"/>
          </a:xfrm>
        </p:spPr>
      </p:pic>
      <p:sp>
        <p:nvSpPr>
          <p:cNvPr id="4" name="Content Placeholder 3">
            <a:extLst>
              <a:ext uri="{FF2B5EF4-FFF2-40B4-BE49-F238E27FC236}">
                <a16:creationId xmlns:a16="http://schemas.microsoft.com/office/drawing/2014/main" id="{A51F18FC-0A92-7DD5-F985-A6C4E02F8E68}"/>
              </a:ext>
            </a:extLst>
          </p:cNvPr>
          <p:cNvSpPr>
            <a:spLocks noGrp="1"/>
          </p:cNvSpPr>
          <p:nvPr>
            <p:ph sz="half" idx="2"/>
          </p:nvPr>
        </p:nvSpPr>
        <p:spPr/>
        <p:txBody>
          <a:bodyPr/>
          <a:lstStyle/>
          <a:p>
            <a:r>
              <a:rPr lang="en-US" dirty="0"/>
              <a:t>From the above Table and Graph, it is observed that among all respondents </a:t>
            </a:r>
          </a:p>
          <a:p>
            <a:r>
              <a:rPr lang="en-US" dirty="0"/>
              <a:t>86.79% are employed (public/private/educational institution), </a:t>
            </a:r>
          </a:p>
          <a:p>
            <a:r>
              <a:rPr lang="en-US" dirty="0"/>
              <a:t>6.6% are unemployed</a:t>
            </a:r>
          </a:p>
          <a:p>
            <a:r>
              <a:rPr lang="en-US" dirty="0"/>
              <a:t>3.77% are students and 2.83% are business persons.</a:t>
            </a:r>
            <a:endParaRPr lang="en-IN" dirty="0"/>
          </a:p>
        </p:txBody>
      </p:sp>
    </p:spTree>
    <p:extLst>
      <p:ext uri="{BB962C8B-B14F-4D97-AF65-F5344CB8AC3E}">
        <p14:creationId xmlns:p14="http://schemas.microsoft.com/office/powerpoint/2010/main" val="170359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B26D-A4FE-1632-74E0-7137A3703AEE}"/>
              </a:ext>
            </a:extLst>
          </p:cNvPr>
          <p:cNvSpPr>
            <a:spLocks noGrp="1"/>
          </p:cNvSpPr>
          <p:nvPr>
            <p:ph type="title"/>
          </p:nvPr>
        </p:nvSpPr>
        <p:spPr/>
        <p:txBody>
          <a:bodyPr/>
          <a:lstStyle/>
          <a:p>
            <a:r>
              <a:rPr lang="en-IN" dirty="0"/>
              <a:t>ANNUAL INCOME</a:t>
            </a:r>
          </a:p>
        </p:txBody>
      </p:sp>
      <p:sp>
        <p:nvSpPr>
          <p:cNvPr id="6" name="TextBox 5">
            <a:extLst>
              <a:ext uri="{FF2B5EF4-FFF2-40B4-BE49-F238E27FC236}">
                <a16:creationId xmlns:a16="http://schemas.microsoft.com/office/drawing/2014/main" id="{6D9DA045-6957-734B-79E0-1921FF0E284C}"/>
              </a:ext>
            </a:extLst>
          </p:cNvPr>
          <p:cNvSpPr txBox="1"/>
          <p:nvPr/>
        </p:nvSpPr>
        <p:spPr>
          <a:xfrm>
            <a:off x="967409" y="5102087"/>
            <a:ext cx="10386391" cy="1384995"/>
          </a:xfrm>
          <a:prstGeom prst="rect">
            <a:avLst/>
          </a:prstGeom>
          <a:noFill/>
        </p:spPr>
        <p:txBody>
          <a:bodyPr wrap="square" rtlCol="0">
            <a:spAutoFit/>
          </a:bodyPr>
          <a:lstStyle/>
          <a:p>
            <a:r>
              <a:rPr lang="en-US" sz="2800" dirty="0"/>
              <a:t>Among all respondents, 17 earn in-between 1-5 lakhs of annual income, 21 respondents earn in-between 5-10 lakhs and 62 respondents earn more than 10 Lakhs</a:t>
            </a:r>
            <a:endParaRPr lang="en-IN" sz="2800" dirty="0"/>
          </a:p>
        </p:txBody>
      </p:sp>
      <p:pic>
        <p:nvPicPr>
          <p:cNvPr id="7" name="Picture 6">
            <a:extLst>
              <a:ext uri="{FF2B5EF4-FFF2-40B4-BE49-F238E27FC236}">
                <a16:creationId xmlns:a16="http://schemas.microsoft.com/office/drawing/2014/main" id="{8C7327DC-7276-DD61-B644-7F069C8DFB01}"/>
              </a:ext>
            </a:extLst>
          </p:cNvPr>
          <p:cNvPicPr>
            <a:picLocks noChangeAspect="1"/>
          </p:cNvPicPr>
          <p:nvPr/>
        </p:nvPicPr>
        <p:blipFill rotWithShape="1">
          <a:blip r:embed="rId2"/>
          <a:srcRect r="51711" b="15636"/>
          <a:stretch/>
        </p:blipFill>
        <p:spPr>
          <a:xfrm>
            <a:off x="967409" y="2001078"/>
            <a:ext cx="9647582" cy="2491409"/>
          </a:xfrm>
          <a:prstGeom prst="rect">
            <a:avLst/>
          </a:prstGeom>
        </p:spPr>
      </p:pic>
    </p:spTree>
    <p:extLst>
      <p:ext uri="{BB962C8B-B14F-4D97-AF65-F5344CB8AC3E}">
        <p14:creationId xmlns:p14="http://schemas.microsoft.com/office/powerpoint/2010/main" val="2509537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32654D-E4EA-3B26-F852-37A0287A2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56" y="221028"/>
            <a:ext cx="10283687" cy="6199594"/>
          </a:xfrm>
          <a:prstGeom prst="rect">
            <a:avLst/>
          </a:prstGeom>
        </p:spPr>
      </p:pic>
    </p:spTree>
    <p:extLst>
      <p:ext uri="{BB962C8B-B14F-4D97-AF65-F5344CB8AC3E}">
        <p14:creationId xmlns:p14="http://schemas.microsoft.com/office/powerpoint/2010/main" val="1730641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E4F20-9E1F-9D8A-B01C-FF5EAD964EE7}"/>
              </a:ext>
            </a:extLst>
          </p:cNvPr>
          <p:cNvSpPr>
            <a:spLocks noGrp="1"/>
          </p:cNvSpPr>
          <p:nvPr>
            <p:ph type="title"/>
          </p:nvPr>
        </p:nvSpPr>
        <p:spPr/>
        <p:txBody>
          <a:bodyPr/>
          <a:lstStyle/>
          <a:p>
            <a:r>
              <a:rPr lang="en-IN" sz="4400" kern="1200" dirty="0">
                <a:solidFill>
                  <a:srgbClr val="000000"/>
                </a:solidFill>
                <a:effectLst/>
                <a:latin typeface="Calibri Light" panose="020F0302020204030204" pitchFamily="34" charset="0"/>
                <a:ea typeface="+mj-ea"/>
                <a:cs typeface="+mj-cs"/>
              </a:rPr>
              <a:t>INTERPRETATION</a:t>
            </a:r>
            <a:endParaRPr lang="en-IN" dirty="0"/>
          </a:p>
        </p:txBody>
      </p:sp>
      <p:pic>
        <p:nvPicPr>
          <p:cNvPr id="6" name="Content Placeholder 5">
            <a:extLst>
              <a:ext uri="{FF2B5EF4-FFF2-40B4-BE49-F238E27FC236}">
                <a16:creationId xmlns:a16="http://schemas.microsoft.com/office/drawing/2014/main" id="{FA9B36EB-7AE1-02C7-5250-5B7F10BD3D7E}"/>
              </a:ext>
            </a:extLst>
          </p:cNvPr>
          <p:cNvPicPr>
            <a:picLocks noGrp="1" noChangeAspect="1"/>
          </p:cNvPicPr>
          <p:nvPr>
            <p:ph sz="half" idx="1"/>
          </p:nvPr>
        </p:nvPicPr>
        <p:blipFill>
          <a:blip r:embed="rId2"/>
          <a:stretch>
            <a:fillRect/>
          </a:stretch>
        </p:blipFill>
        <p:spPr>
          <a:xfrm>
            <a:off x="838200" y="1825625"/>
            <a:ext cx="4860235" cy="4351338"/>
          </a:xfrm>
        </p:spPr>
      </p:pic>
      <p:sp>
        <p:nvSpPr>
          <p:cNvPr id="4" name="Content Placeholder 3">
            <a:extLst>
              <a:ext uri="{FF2B5EF4-FFF2-40B4-BE49-F238E27FC236}">
                <a16:creationId xmlns:a16="http://schemas.microsoft.com/office/drawing/2014/main" id="{3E9A6960-D298-FF76-33D7-8626A34EEE0C}"/>
              </a:ext>
            </a:extLst>
          </p:cNvPr>
          <p:cNvSpPr>
            <a:spLocks noGrp="1"/>
          </p:cNvSpPr>
          <p:nvPr>
            <p:ph sz="half" idx="2"/>
          </p:nvPr>
        </p:nvSpPr>
        <p:spPr/>
        <p:txBody>
          <a:bodyPr/>
          <a:lstStyle/>
          <a:p>
            <a:r>
              <a:rPr lang="en-US" dirty="0"/>
              <a:t>From the above Table and graph, it can be observed that among all respondents </a:t>
            </a:r>
          </a:p>
          <a:p>
            <a:r>
              <a:rPr lang="en-US" dirty="0"/>
              <a:t>62% earn above</a:t>
            </a:r>
            <a:r>
              <a:rPr lang="en-IN" dirty="0"/>
              <a:t> 10 lakhs</a:t>
            </a:r>
          </a:p>
          <a:p>
            <a:r>
              <a:rPr lang="en-IN" dirty="0"/>
              <a:t>21% fall under 5-10 lakhs</a:t>
            </a:r>
          </a:p>
          <a:p>
            <a:r>
              <a:rPr lang="en-IN" dirty="0"/>
              <a:t>17%  are in between 1-5 lakhs</a:t>
            </a:r>
            <a:endParaRPr lang="en-US" dirty="0"/>
          </a:p>
        </p:txBody>
      </p:sp>
    </p:spTree>
    <p:extLst>
      <p:ext uri="{BB962C8B-B14F-4D97-AF65-F5344CB8AC3E}">
        <p14:creationId xmlns:p14="http://schemas.microsoft.com/office/powerpoint/2010/main" val="357820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AD15-4EAF-CBA4-8490-DC209ADD7558}"/>
              </a:ext>
            </a:extLst>
          </p:cNvPr>
          <p:cNvSpPr>
            <a:spLocks noGrp="1"/>
          </p:cNvSpPr>
          <p:nvPr>
            <p:ph type="title"/>
          </p:nvPr>
        </p:nvSpPr>
        <p:spPr/>
        <p:txBody>
          <a:bodyPr/>
          <a:lstStyle/>
          <a:p>
            <a:r>
              <a:rPr lang="en-IN" dirty="0"/>
              <a:t>FAVOURITATE INVESTMENT TOOL </a:t>
            </a:r>
          </a:p>
        </p:txBody>
      </p:sp>
      <p:graphicFrame>
        <p:nvGraphicFramePr>
          <p:cNvPr id="4" name="Table 4">
            <a:extLst>
              <a:ext uri="{FF2B5EF4-FFF2-40B4-BE49-F238E27FC236}">
                <a16:creationId xmlns:a16="http://schemas.microsoft.com/office/drawing/2014/main" id="{13152FE7-1CDC-ECB1-C2C2-C0459B16E2BC}"/>
              </a:ext>
            </a:extLst>
          </p:cNvPr>
          <p:cNvGraphicFramePr>
            <a:graphicFrameLocks noGrp="1"/>
          </p:cNvGraphicFramePr>
          <p:nvPr>
            <p:ph idx="1"/>
            <p:extLst>
              <p:ext uri="{D42A27DB-BD31-4B8C-83A1-F6EECF244321}">
                <p14:modId xmlns:p14="http://schemas.microsoft.com/office/powerpoint/2010/main" val="2283483814"/>
              </p:ext>
            </p:extLst>
          </p:nvPr>
        </p:nvGraphicFramePr>
        <p:xfrm>
          <a:off x="838200" y="1690688"/>
          <a:ext cx="10412895" cy="2740920"/>
        </p:xfrm>
        <a:graphic>
          <a:graphicData uri="http://schemas.openxmlformats.org/drawingml/2006/table">
            <a:tbl>
              <a:tblPr firstRow="1">
                <a:tableStyleId>{5940675A-B579-460E-94D1-54222C63F5DA}</a:tableStyleId>
              </a:tblPr>
              <a:tblGrid>
                <a:gridCol w="1532080">
                  <a:extLst>
                    <a:ext uri="{9D8B030D-6E8A-4147-A177-3AD203B41FA5}">
                      <a16:colId xmlns:a16="http://schemas.microsoft.com/office/drawing/2014/main" val="4073165471"/>
                    </a:ext>
                  </a:extLst>
                </a:gridCol>
                <a:gridCol w="3674367">
                  <a:extLst>
                    <a:ext uri="{9D8B030D-6E8A-4147-A177-3AD203B41FA5}">
                      <a16:colId xmlns:a16="http://schemas.microsoft.com/office/drawing/2014/main" val="1919373523"/>
                    </a:ext>
                  </a:extLst>
                </a:gridCol>
                <a:gridCol w="2603224">
                  <a:extLst>
                    <a:ext uri="{9D8B030D-6E8A-4147-A177-3AD203B41FA5}">
                      <a16:colId xmlns:a16="http://schemas.microsoft.com/office/drawing/2014/main" val="3734078747"/>
                    </a:ext>
                  </a:extLst>
                </a:gridCol>
                <a:gridCol w="2603224">
                  <a:extLst>
                    <a:ext uri="{9D8B030D-6E8A-4147-A177-3AD203B41FA5}">
                      <a16:colId xmlns:a16="http://schemas.microsoft.com/office/drawing/2014/main" val="1864022596"/>
                    </a:ext>
                  </a:extLst>
                </a:gridCol>
              </a:tblGrid>
              <a:tr h="568438">
                <a:tc>
                  <a:txBody>
                    <a:bodyPr/>
                    <a:lstStyle/>
                    <a:p>
                      <a:pPr algn="ctr"/>
                      <a:r>
                        <a:rPr lang="en-IN" b="1" dirty="0">
                          <a:latin typeface="Times New Roman" panose="02020603050405020304" pitchFamily="18" charset="0"/>
                          <a:cs typeface="Times New Roman" panose="02020603050405020304" pitchFamily="18" charset="0"/>
                        </a:rPr>
                        <a:t>SL.NO</a:t>
                      </a:r>
                    </a:p>
                  </a:txBody>
                  <a:tcPr/>
                </a:tc>
                <a:tc>
                  <a:txBody>
                    <a:bodyPr/>
                    <a:lstStyle/>
                    <a:p>
                      <a:pPr algn="ctr"/>
                      <a:r>
                        <a:rPr lang="en-IN" b="1" dirty="0">
                          <a:latin typeface="Times New Roman" panose="02020603050405020304" pitchFamily="18" charset="0"/>
                          <a:cs typeface="Times New Roman" panose="02020603050405020304" pitchFamily="18" charset="0"/>
                        </a:rPr>
                        <a:t>RESPONSE</a:t>
                      </a:r>
                    </a:p>
                  </a:txBody>
                  <a:tcPr/>
                </a:tc>
                <a:tc>
                  <a:txBody>
                    <a:bodyPr/>
                    <a:lstStyle/>
                    <a:p>
                      <a:pPr algn="ctr"/>
                      <a:r>
                        <a:rPr lang="en-IN" b="1" dirty="0">
                          <a:latin typeface="Times New Roman" panose="02020603050405020304" pitchFamily="18" charset="0"/>
                          <a:cs typeface="Times New Roman" panose="02020603050405020304" pitchFamily="18" charset="0"/>
                        </a:rPr>
                        <a:t>NO. OF RESPONDANTS</a:t>
                      </a:r>
                    </a:p>
                  </a:txBody>
                  <a:tcPr/>
                </a:tc>
                <a:tc>
                  <a:txBody>
                    <a:bodyPr/>
                    <a:lstStyle/>
                    <a:p>
                      <a:pPr algn="ctr"/>
                      <a:r>
                        <a:rPr lang="en-IN" b="1" dirty="0">
                          <a:latin typeface="Times New Roman" panose="02020603050405020304" pitchFamily="18" charset="0"/>
                          <a:cs typeface="Times New Roman" panose="02020603050405020304" pitchFamily="18" charset="0"/>
                        </a:rPr>
                        <a:t>PERCENTAGE(%)</a:t>
                      </a:r>
                    </a:p>
                  </a:txBody>
                  <a:tcPr/>
                </a:tc>
                <a:extLst>
                  <a:ext uri="{0D108BD9-81ED-4DB2-BD59-A6C34878D82A}">
                    <a16:rowId xmlns:a16="http://schemas.microsoft.com/office/drawing/2014/main" val="748712457"/>
                  </a:ext>
                </a:extLst>
              </a:tr>
              <a:tr h="420168">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Mutual funds</a:t>
                      </a:r>
                    </a:p>
                  </a:txBody>
                  <a:tcPr/>
                </a:tc>
                <a:tc>
                  <a:txBody>
                    <a:bodyPr/>
                    <a:lstStyle/>
                    <a:p>
                      <a:pPr algn="ctr"/>
                      <a:r>
                        <a:rPr lang="en-IN" dirty="0">
                          <a:latin typeface="Times New Roman" panose="02020603050405020304" pitchFamily="18" charset="0"/>
                          <a:cs typeface="Times New Roman" panose="02020603050405020304" pitchFamily="18" charset="0"/>
                        </a:rPr>
                        <a:t>56</a:t>
                      </a:r>
                    </a:p>
                  </a:txBody>
                  <a:tcPr/>
                </a:tc>
                <a:tc>
                  <a:txBody>
                    <a:bodyPr/>
                    <a:lstStyle/>
                    <a:p>
                      <a:pPr algn="ctr"/>
                      <a:r>
                        <a:rPr lang="en-IN" dirty="0">
                          <a:latin typeface="Times New Roman" panose="02020603050405020304" pitchFamily="18" charset="0"/>
                          <a:cs typeface="Times New Roman" panose="02020603050405020304" pitchFamily="18" charset="0"/>
                        </a:rPr>
                        <a:t>52.83</a:t>
                      </a:r>
                    </a:p>
                  </a:txBody>
                  <a:tcPr/>
                </a:tc>
                <a:extLst>
                  <a:ext uri="{0D108BD9-81ED-4DB2-BD59-A6C34878D82A}">
                    <a16:rowId xmlns:a16="http://schemas.microsoft.com/office/drawing/2014/main" val="1232959174"/>
                  </a:ext>
                </a:extLst>
              </a:tr>
              <a:tr h="420168">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algn="ctr"/>
                      <a:r>
                        <a:rPr lang="en-IN" dirty="0">
                          <a:latin typeface="Times New Roman" panose="02020603050405020304" pitchFamily="18" charset="0"/>
                          <a:cs typeface="Times New Roman" panose="02020603050405020304" pitchFamily="18" charset="0"/>
                        </a:rPr>
                        <a:t>Equity</a:t>
                      </a:r>
                    </a:p>
                  </a:txBody>
                  <a:tcPr/>
                </a:tc>
                <a:tc>
                  <a:txBody>
                    <a:bodyPr/>
                    <a:lstStyle/>
                    <a:p>
                      <a:pPr algn="ctr"/>
                      <a:r>
                        <a:rPr lang="en-IN" dirty="0">
                          <a:latin typeface="Times New Roman" panose="02020603050405020304" pitchFamily="18" charset="0"/>
                          <a:cs typeface="Times New Roman" panose="02020603050405020304" pitchFamily="18" charset="0"/>
                        </a:rPr>
                        <a:t>18</a:t>
                      </a:r>
                    </a:p>
                  </a:txBody>
                  <a:tcPr/>
                </a:tc>
                <a:tc>
                  <a:txBody>
                    <a:bodyPr/>
                    <a:lstStyle/>
                    <a:p>
                      <a:pPr algn="ctr"/>
                      <a:r>
                        <a:rPr lang="en-IN" dirty="0">
                          <a:latin typeface="Times New Roman" panose="02020603050405020304" pitchFamily="18" charset="0"/>
                          <a:cs typeface="Times New Roman" panose="02020603050405020304" pitchFamily="18" charset="0"/>
                        </a:rPr>
                        <a:t>16.98</a:t>
                      </a:r>
                    </a:p>
                  </a:txBody>
                  <a:tcPr/>
                </a:tc>
                <a:extLst>
                  <a:ext uri="{0D108BD9-81ED-4DB2-BD59-A6C34878D82A}">
                    <a16:rowId xmlns:a16="http://schemas.microsoft.com/office/drawing/2014/main" val="1470656230"/>
                  </a:ext>
                </a:extLst>
              </a:tr>
              <a:tr h="420168">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algn="ctr"/>
                      <a:r>
                        <a:rPr lang="en-IN" dirty="0">
                          <a:latin typeface="Times New Roman" panose="02020603050405020304" pitchFamily="18" charset="0"/>
                          <a:cs typeface="Times New Roman" panose="02020603050405020304" pitchFamily="18" charset="0"/>
                        </a:rPr>
                        <a:t>Cryptocurrency</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0.94</a:t>
                      </a:r>
                    </a:p>
                  </a:txBody>
                  <a:tcPr/>
                </a:tc>
                <a:extLst>
                  <a:ext uri="{0D108BD9-81ED-4DB2-BD59-A6C34878D82A}">
                    <a16:rowId xmlns:a16="http://schemas.microsoft.com/office/drawing/2014/main" val="3744670369"/>
                  </a:ext>
                </a:extLst>
              </a:tr>
              <a:tr h="420168">
                <a:tc>
                  <a:txBody>
                    <a:bodyPr/>
                    <a:lstStyle/>
                    <a:p>
                      <a:pPr algn="ctr"/>
                      <a:r>
                        <a:rPr lang="en-IN" dirty="0">
                          <a:latin typeface="Times New Roman" panose="02020603050405020304" pitchFamily="18" charset="0"/>
                          <a:cs typeface="Times New Roman" panose="02020603050405020304" pitchFamily="18" charset="0"/>
                        </a:rPr>
                        <a:t>4</a:t>
                      </a:r>
                    </a:p>
                  </a:txBody>
                  <a:tcPr/>
                </a:tc>
                <a:tc>
                  <a:txBody>
                    <a:bodyPr/>
                    <a:lstStyle/>
                    <a:p>
                      <a:pPr algn="ctr"/>
                      <a:r>
                        <a:rPr lang="en-IN" dirty="0">
                          <a:latin typeface="Times New Roman" panose="02020603050405020304" pitchFamily="18" charset="0"/>
                          <a:cs typeface="Times New Roman" panose="02020603050405020304" pitchFamily="18" charset="0"/>
                        </a:rPr>
                        <a:t>Real estate/ Gold</a:t>
                      </a:r>
                    </a:p>
                  </a:txBody>
                  <a:tcPr/>
                </a:tc>
                <a:tc>
                  <a:txBody>
                    <a:bodyPr/>
                    <a:lstStyle/>
                    <a:p>
                      <a:pPr algn="ctr"/>
                      <a:r>
                        <a:rPr lang="en-IN" dirty="0">
                          <a:latin typeface="Times New Roman" panose="02020603050405020304" pitchFamily="18" charset="0"/>
                          <a:cs typeface="Times New Roman" panose="02020603050405020304" pitchFamily="18" charset="0"/>
                        </a:rPr>
                        <a:t>31</a:t>
                      </a:r>
                    </a:p>
                  </a:txBody>
                  <a:tcPr/>
                </a:tc>
                <a:tc>
                  <a:txBody>
                    <a:bodyPr/>
                    <a:lstStyle/>
                    <a:p>
                      <a:pPr algn="ctr"/>
                      <a:r>
                        <a:rPr lang="en-IN" dirty="0">
                          <a:latin typeface="Times New Roman" panose="02020603050405020304" pitchFamily="18" charset="0"/>
                          <a:cs typeface="Times New Roman" panose="02020603050405020304" pitchFamily="18" charset="0"/>
                        </a:rPr>
                        <a:t>29.24</a:t>
                      </a:r>
                    </a:p>
                  </a:txBody>
                  <a:tcPr/>
                </a:tc>
                <a:extLst>
                  <a:ext uri="{0D108BD9-81ED-4DB2-BD59-A6C34878D82A}">
                    <a16:rowId xmlns:a16="http://schemas.microsoft.com/office/drawing/2014/main" val="3908963825"/>
                  </a:ext>
                </a:extLst>
              </a:tr>
              <a:tr h="420168">
                <a:tc>
                  <a:txBody>
                    <a:bodyPr/>
                    <a:lstStyle/>
                    <a:p>
                      <a:pPr algn="ctr"/>
                      <a:r>
                        <a:rPr lang="en-IN" dirty="0">
                          <a:latin typeface="Times New Roman" panose="02020603050405020304" pitchFamily="18" charset="0"/>
                          <a:cs typeface="Times New Roman" panose="02020603050405020304" pitchFamily="18" charset="0"/>
                        </a:rPr>
                        <a:t>5 </a:t>
                      </a:r>
                    </a:p>
                  </a:txBody>
                  <a:tcPr/>
                </a:tc>
                <a:tc>
                  <a:txBody>
                    <a:bodyPr/>
                    <a:lstStyle/>
                    <a:p>
                      <a:pPr algn="ctr"/>
                      <a:r>
                        <a:rPr lang="en-IN" dirty="0">
                          <a:latin typeface="Times New Roman" panose="02020603050405020304" pitchFamily="18" charset="0"/>
                          <a:cs typeface="Times New Roman" panose="02020603050405020304" pitchFamily="18" charset="0"/>
                        </a:rPr>
                        <a:t>Total</a:t>
                      </a:r>
                    </a:p>
                  </a:txBody>
                  <a:tcPr/>
                </a:tc>
                <a:tc>
                  <a:txBody>
                    <a:bodyPr/>
                    <a:lstStyle/>
                    <a:p>
                      <a:pPr algn="ctr"/>
                      <a:r>
                        <a:rPr lang="en-IN" dirty="0">
                          <a:latin typeface="Times New Roman" panose="02020603050405020304" pitchFamily="18" charset="0"/>
                          <a:cs typeface="Times New Roman" panose="02020603050405020304" pitchFamily="18" charset="0"/>
                        </a:rPr>
                        <a:t>106 </a:t>
                      </a:r>
                    </a:p>
                  </a:txBody>
                  <a:tcPr/>
                </a:tc>
                <a:tc>
                  <a:txBody>
                    <a:bodyPr/>
                    <a:lstStyle/>
                    <a:p>
                      <a:pPr algn="ctr"/>
                      <a:r>
                        <a:rPr lang="en-IN" dirty="0">
                          <a:latin typeface="Times New Roman" panose="02020603050405020304" pitchFamily="18" charset="0"/>
                          <a:cs typeface="Times New Roman" panose="02020603050405020304" pitchFamily="18" charset="0"/>
                        </a:rPr>
                        <a:t>100 </a:t>
                      </a:r>
                    </a:p>
                  </a:txBody>
                  <a:tcPr/>
                </a:tc>
                <a:extLst>
                  <a:ext uri="{0D108BD9-81ED-4DB2-BD59-A6C34878D82A}">
                    <a16:rowId xmlns:a16="http://schemas.microsoft.com/office/drawing/2014/main" val="819062082"/>
                  </a:ext>
                </a:extLst>
              </a:tr>
            </a:tbl>
          </a:graphicData>
        </a:graphic>
      </p:graphicFrame>
      <p:sp>
        <p:nvSpPr>
          <p:cNvPr id="5" name="TextBox 4">
            <a:extLst>
              <a:ext uri="{FF2B5EF4-FFF2-40B4-BE49-F238E27FC236}">
                <a16:creationId xmlns:a16="http://schemas.microsoft.com/office/drawing/2014/main" id="{B378E5A7-6187-6882-0F2A-DE1711D0A533}"/>
              </a:ext>
            </a:extLst>
          </p:cNvPr>
          <p:cNvSpPr txBox="1"/>
          <p:nvPr/>
        </p:nvSpPr>
        <p:spPr>
          <a:xfrm>
            <a:off x="838200" y="4850296"/>
            <a:ext cx="10515600" cy="1569660"/>
          </a:xfrm>
          <a:prstGeom prst="rect">
            <a:avLst/>
          </a:prstGeom>
          <a:noFill/>
        </p:spPr>
        <p:txBody>
          <a:bodyPr wrap="square" rtlCol="0">
            <a:spAutoFit/>
          </a:bodyPr>
          <a:lstStyle/>
          <a:p>
            <a:r>
              <a:rPr lang="en-US" sz="2400" dirty="0"/>
              <a:t>Among all the respondents, 56 respondents favored the Mutual Funds as their favorite investment tool. 18 respondents favored Equity, 31 favored Real Estate/Gold as their investment tool and only one responded in favor of Cryptocurrency.</a:t>
            </a:r>
            <a:endParaRPr lang="en-IN" sz="2400" dirty="0"/>
          </a:p>
        </p:txBody>
      </p:sp>
    </p:spTree>
    <p:extLst>
      <p:ext uri="{BB962C8B-B14F-4D97-AF65-F5344CB8AC3E}">
        <p14:creationId xmlns:p14="http://schemas.microsoft.com/office/powerpoint/2010/main" val="3935986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E6C6-E78A-ED52-C172-24FFEDF7C250}"/>
              </a:ext>
            </a:extLst>
          </p:cNvPr>
          <p:cNvSpPr>
            <a:spLocks noGrp="1"/>
          </p:cNvSpPr>
          <p:nvPr>
            <p:ph type="title"/>
          </p:nvPr>
        </p:nvSpPr>
        <p:spPr/>
        <p:txBody>
          <a:bodyPr/>
          <a:lstStyle/>
          <a:p>
            <a:r>
              <a:rPr lang="en-IN" dirty="0"/>
              <a:t>INTERPRETATION</a:t>
            </a:r>
          </a:p>
        </p:txBody>
      </p:sp>
      <p:pic>
        <p:nvPicPr>
          <p:cNvPr id="6" name="Content Placeholder 5">
            <a:extLst>
              <a:ext uri="{FF2B5EF4-FFF2-40B4-BE49-F238E27FC236}">
                <a16:creationId xmlns:a16="http://schemas.microsoft.com/office/drawing/2014/main" id="{A0B5658A-EAD5-D79B-0E39-8D9098B5558D}"/>
              </a:ext>
            </a:extLst>
          </p:cNvPr>
          <p:cNvPicPr>
            <a:picLocks noGrp="1" noChangeAspect="1"/>
          </p:cNvPicPr>
          <p:nvPr>
            <p:ph sz="half" idx="1"/>
          </p:nvPr>
        </p:nvPicPr>
        <p:blipFill>
          <a:blip r:embed="rId2"/>
          <a:stretch>
            <a:fillRect/>
          </a:stretch>
        </p:blipFill>
        <p:spPr>
          <a:xfrm>
            <a:off x="1056944" y="1825626"/>
            <a:ext cx="4853526" cy="4351338"/>
          </a:xfrm>
        </p:spPr>
      </p:pic>
      <p:sp>
        <p:nvSpPr>
          <p:cNvPr id="4" name="Content Placeholder 3">
            <a:extLst>
              <a:ext uri="{FF2B5EF4-FFF2-40B4-BE49-F238E27FC236}">
                <a16:creationId xmlns:a16="http://schemas.microsoft.com/office/drawing/2014/main" id="{A2978358-51D9-6240-DC9D-EBDBA19F5AAF}"/>
              </a:ext>
            </a:extLst>
          </p:cNvPr>
          <p:cNvSpPr>
            <a:spLocks noGrp="1"/>
          </p:cNvSpPr>
          <p:nvPr>
            <p:ph sz="half" idx="2"/>
          </p:nvPr>
        </p:nvSpPr>
        <p:spPr/>
        <p:txBody>
          <a:bodyPr>
            <a:normAutofit/>
          </a:bodyPr>
          <a:lstStyle/>
          <a:p>
            <a:r>
              <a:rPr lang="en-US" dirty="0"/>
              <a:t>From the above Table and Graph, it can be observed that</a:t>
            </a:r>
          </a:p>
          <a:p>
            <a:r>
              <a:rPr lang="en-US" dirty="0"/>
              <a:t> 52.83% respondents have responded for Mutual Funds</a:t>
            </a:r>
          </a:p>
          <a:p>
            <a:r>
              <a:rPr lang="en-US" dirty="0"/>
              <a:t>29.24% as Real Estate/ Gold</a:t>
            </a:r>
          </a:p>
          <a:p>
            <a:r>
              <a:rPr lang="en-US" dirty="0"/>
              <a:t>16.98% as Equity</a:t>
            </a:r>
          </a:p>
          <a:p>
            <a:r>
              <a:rPr lang="en-US" dirty="0"/>
              <a:t>0.94% have chosen cryptocurrency as their preferred investment tool.</a:t>
            </a:r>
            <a:endParaRPr lang="en-IN" dirty="0"/>
          </a:p>
        </p:txBody>
      </p:sp>
    </p:spTree>
    <p:extLst>
      <p:ext uri="{BB962C8B-B14F-4D97-AF65-F5344CB8AC3E}">
        <p14:creationId xmlns:p14="http://schemas.microsoft.com/office/powerpoint/2010/main" val="3454981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2CB8-4B74-93AE-2CC3-5B512FAEA757}"/>
              </a:ext>
            </a:extLst>
          </p:cNvPr>
          <p:cNvSpPr>
            <a:spLocks noGrp="1"/>
          </p:cNvSpPr>
          <p:nvPr>
            <p:ph type="title"/>
          </p:nvPr>
        </p:nvSpPr>
        <p:spPr/>
        <p:txBody>
          <a:bodyPr/>
          <a:lstStyle/>
          <a:p>
            <a:r>
              <a:rPr lang="en-IN" dirty="0"/>
              <a:t>AWARENESS OF CRYPTOCURRENCY.</a:t>
            </a:r>
          </a:p>
        </p:txBody>
      </p:sp>
      <p:sp>
        <p:nvSpPr>
          <p:cNvPr id="6" name="TextBox 5">
            <a:extLst>
              <a:ext uri="{FF2B5EF4-FFF2-40B4-BE49-F238E27FC236}">
                <a16:creationId xmlns:a16="http://schemas.microsoft.com/office/drawing/2014/main" id="{16436EFC-B13C-F7F9-4DCF-3F4167E127DA}"/>
              </a:ext>
            </a:extLst>
          </p:cNvPr>
          <p:cNvSpPr txBox="1"/>
          <p:nvPr/>
        </p:nvSpPr>
        <p:spPr>
          <a:xfrm>
            <a:off x="993913" y="4691270"/>
            <a:ext cx="10204174" cy="1569660"/>
          </a:xfrm>
          <a:prstGeom prst="rect">
            <a:avLst/>
          </a:prstGeom>
          <a:noFill/>
        </p:spPr>
        <p:txBody>
          <a:bodyPr wrap="square" rtlCol="0">
            <a:spAutoFit/>
          </a:bodyPr>
          <a:lstStyle/>
          <a:p>
            <a:r>
              <a:rPr lang="en-US" sz="3200" dirty="0"/>
              <a:t>The maximum number of respondents, i.e. 74 are aware about cryptocurrency, 23 respondents are not aware at all and 9 are not sure about it.</a:t>
            </a:r>
            <a:endParaRPr lang="en-IN" sz="3200" dirty="0"/>
          </a:p>
        </p:txBody>
      </p:sp>
      <p:pic>
        <p:nvPicPr>
          <p:cNvPr id="9" name="Picture 8">
            <a:extLst>
              <a:ext uri="{FF2B5EF4-FFF2-40B4-BE49-F238E27FC236}">
                <a16:creationId xmlns:a16="http://schemas.microsoft.com/office/drawing/2014/main" id="{12D1863F-8296-00DD-7686-74062907801F}"/>
              </a:ext>
            </a:extLst>
          </p:cNvPr>
          <p:cNvPicPr>
            <a:picLocks noChangeAspect="1"/>
          </p:cNvPicPr>
          <p:nvPr/>
        </p:nvPicPr>
        <p:blipFill rotWithShape="1">
          <a:blip r:embed="rId2"/>
          <a:srcRect r="50000" b="19460"/>
          <a:stretch/>
        </p:blipFill>
        <p:spPr>
          <a:xfrm>
            <a:off x="993913" y="1789043"/>
            <a:ext cx="10204174" cy="2491409"/>
          </a:xfrm>
          <a:prstGeom prst="rect">
            <a:avLst/>
          </a:prstGeom>
        </p:spPr>
      </p:pic>
    </p:spTree>
    <p:extLst>
      <p:ext uri="{BB962C8B-B14F-4D97-AF65-F5344CB8AC3E}">
        <p14:creationId xmlns:p14="http://schemas.microsoft.com/office/powerpoint/2010/main" val="1026587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00CD8-6E4B-4BAB-E26A-9E0C9ACA373A}"/>
              </a:ext>
            </a:extLst>
          </p:cNvPr>
          <p:cNvSpPr>
            <a:spLocks noGrp="1"/>
          </p:cNvSpPr>
          <p:nvPr>
            <p:ph type="title"/>
          </p:nvPr>
        </p:nvSpPr>
        <p:spPr/>
        <p:txBody>
          <a:bodyPr/>
          <a:lstStyle/>
          <a:p>
            <a:r>
              <a:rPr lang="en-IN" dirty="0"/>
              <a:t>INTERPRETATION</a:t>
            </a:r>
          </a:p>
        </p:txBody>
      </p:sp>
      <p:pic>
        <p:nvPicPr>
          <p:cNvPr id="11" name="Content Placeholder 10">
            <a:extLst>
              <a:ext uri="{FF2B5EF4-FFF2-40B4-BE49-F238E27FC236}">
                <a16:creationId xmlns:a16="http://schemas.microsoft.com/office/drawing/2014/main" id="{643790A4-6691-D3FA-30D8-50D1C4B270E7}"/>
              </a:ext>
            </a:extLst>
          </p:cNvPr>
          <p:cNvPicPr>
            <a:picLocks noGrp="1" noChangeAspect="1"/>
          </p:cNvPicPr>
          <p:nvPr>
            <p:ph sz="half" idx="1"/>
          </p:nvPr>
        </p:nvPicPr>
        <p:blipFill>
          <a:blip r:embed="rId2"/>
          <a:stretch>
            <a:fillRect/>
          </a:stretch>
        </p:blipFill>
        <p:spPr>
          <a:xfrm>
            <a:off x="838201" y="1825625"/>
            <a:ext cx="5181600" cy="4351338"/>
          </a:xfrm>
        </p:spPr>
      </p:pic>
      <p:sp>
        <p:nvSpPr>
          <p:cNvPr id="9" name="Content Placeholder 8">
            <a:extLst>
              <a:ext uri="{FF2B5EF4-FFF2-40B4-BE49-F238E27FC236}">
                <a16:creationId xmlns:a16="http://schemas.microsoft.com/office/drawing/2014/main" id="{D067770E-EF5B-00D3-7971-53B1610953FF}"/>
              </a:ext>
            </a:extLst>
          </p:cNvPr>
          <p:cNvSpPr>
            <a:spLocks noGrp="1"/>
          </p:cNvSpPr>
          <p:nvPr>
            <p:ph sz="half" idx="2"/>
          </p:nvPr>
        </p:nvSpPr>
        <p:spPr/>
        <p:txBody>
          <a:bodyPr/>
          <a:lstStyle/>
          <a:p>
            <a:r>
              <a:rPr lang="en-US" dirty="0"/>
              <a:t>From the above Table and Graph, it is observed that</a:t>
            </a:r>
          </a:p>
          <a:p>
            <a:r>
              <a:rPr lang="en-US" dirty="0"/>
              <a:t>69.81% respondents are aware of Cryptocurrency</a:t>
            </a:r>
          </a:p>
          <a:p>
            <a:r>
              <a:rPr lang="en-US" dirty="0"/>
              <a:t>21.69% do not know about it</a:t>
            </a:r>
          </a:p>
          <a:p>
            <a:r>
              <a:rPr lang="en-US" dirty="0"/>
              <a:t>8.49% are not sure about Cryptocurrency.</a:t>
            </a:r>
            <a:endParaRPr lang="en-IN" dirty="0"/>
          </a:p>
        </p:txBody>
      </p:sp>
    </p:spTree>
    <p:extLst>
      <p:ext uri="{BB962C8B-B14F-4D97-AF65-F5344CB8AC3E}">
        <p14:creationId xmlns:p14="http://schemas.microsoft.com/office/powerpoint/2010/main" val="2574078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F1607-D1EF-3E1C-62C6-5338D9B8C699}"/>
              </a:ext>
            </a:extLst>
          </p:cNvPr>
          <p:cNvSpPr>
            <a:spLocks noGrp="1"/>
          </p:cNvSpPr>
          <p:nvPr>
            <p:ph type="title"/>
          </p:nvPr>
        </p:nvSpPr>
        <p:spPr/>
        <p:txBody>
          <a:bodyPr/>
          <a:lstStyle/>
          <a:p>
            <a:r>
              <a:rPr lang="en-IN" dirty="0"/>
              <a:t>KNOWLEDGE OF CRYPTOCURRENCY</a:t>
            </a:r>
          </a:p>
        </p:txBody>
      </p:sp>
      <p:sp>
        <p:nvSpPr>
          <p:cNvPr id="6" name="TextBox 5">
            <a:extLst>
              <a:ext uri="{FF2B5EF4-FFF2-40B4-BE49-F238E27FC236}">
                <a16:creationId xmlns:a16="http://schemas.microsoft.com/office/drawing/2014/main" id="{D54E13F3-4FBC-D047-9E59-B07B1A1AFBD6}"/>
              </a:ext>
            </a:extLst>
          </p:cNvPr>
          <p:cNvSpPr txBox="1"/>
          <p:nvPr/>
        </p:nvSpPr>
        <p:spPr>
          <a:xfrm>
            <a:off x="838200" y="4558748"/>
            <a:ext cx="10515599" cy="1815882"/>
          </a:xfrm>
          <a:prstGeom prst="rect">
            <a:avLst/>
          </a:prstGeom>
          <a:noFill/>
        </p:spPr>
        <p:txBody>
          <a:bodyPr wrap="square" rtlCol="0">
            <a:spAutoFit/>
          </a:bodyPr>
          <a:lstStyle/>
          <a:p>
            <a:r>
              <a:rPr lang="en-US" sz="2800" dirty="0"/>
              <a:t>Among all the respondents, 31 respondents know the basic framework of Cryptocurrency, 8 respondents have detailed knowledge about cryptocurrency and 52 respondents have only some idea about cryptocurrency.</a:t>
            </a:r>
            <a:endParaRPr lang="en-IN" sz="2800" dirty="0"/>
          </a:p>
        </p:txBody>
      </p:sp>
      <p:pic>
        <p:nvPicPr>
          <p:cNvPr id="7" name="Picture 6">
            <a:extLst>
              <a:ext uri="{FF2B5EF4-FFF2-40B4-BE49-F238E27FC236}">
                <a16:creationId xmlns:a16="http://schemas.microsoft.com/office/drawing/2014/main" id="{B9980D73-CCD5-C556-48AA-8DFBD47F2D09}"/>
              </a:ext>
            </a:extLst>
          </p:cNvPr>
          <p:cNvPicPr>
            <a:picLocks noChangeAspect="1"/>
          </p:cNvPicPr>
          <p:nvPr/>
        </p:nvPicPr>
        <p:blipFill rotWithShape="1">
          <a:blip r:embed="rId2"/>
          <a:srcRect r="50000" b="18079"/>
          <a:stretch/>
        </p:blipFill>
        <p:spPr>
          <a:xfrm>
            <a:off x="838200" y="1828799"/>
            <a:ext cx="10515599" cy="2332383"/>
          </a:xfrm>
          <a:prstGeom prst="rect">
            <a:avLst/>
          </a:prstGeom>
        </p:spPr>
      </p:pic>
    </p:spTree>
    <p:extLst>
      <p:ext uri="{BB962C8B-B14F-4D97-AF65-F5344CB8AC3E}">
        <p14:creationId xmlns:p14="http://schemas.microsoft.com/office/powerpoint/2010/main" val="2450505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266D704-68EB-3945-4EAE-0E4C76789C58}"/>
              </a:ext>
            </a:extLst>
          </p:cNvPr>
          <p:cNvSpPr>
            <a:spLocks noGrp="1"/>
          </p:cNvSpPr>
          <p:nvPr>
            <p:ph type="title"/>
          </p:nvPr>
        </p:nvSpPr>
        <p:spPr/>
        <p:txBody>
          <a:bodyPr/>
          <a:lstStyle/>
          <a:p>
            <a:r>
              <a:rPr lang="en-IN" dirty="0"/>
              <a:t>INTERPRETATION</a:t>
            </a:r>
          </a:p>
        </p:txBody>
      </p:sp>
      <p:pic>
        <p:nvPicPr>
          <p:cNvPr id="11" name="Content Placeholder 10">
            <a:extLst>
              <a:ext uri="{FF2B5EF4-FFF2-40B4-BE49-F238E27FC236}">
                <a16:creationId xmlns:a16="http://schemas.microsoft.com/office/drawing/2014/main" id="{B3A33008-C94D-DBEA-67C4-9DFFEEFA540B}"/>
              </a:ext>
            </a:extLst>
          </p:cNvPr>
          <p:cNvPicPr>
            <a:picLocks noGrp="1" noChangeAspect="1"/>
          </p:cNvPicPr>
          <p:nvPr>
            <p:ph sz="half" idx="1"/>
          </p:nvPr>
        </p:nvPicPr>
        <p:blipFill>
          <a:blip r:embed="rId2"/>
          <a:stretch>
            <a:fillRect/>
          </a:stretch>
        </p:blipFill>
        <p:spPr>
          <a:xfrm>
            <a:off x="838200" y="1825625"/>
            <a:ext cx="5181601" cy="4455905"/>
          </a:xfrm>
        </p:spPr>
      </p:pic>
      <p:sp>
        <p:nvSpPr>
          <p:cNvPr id="9" name="Content Placeholder 8">
            <a:extLst>
              <a:ext uri="{FF2B5EF4-FFF2-40B4-BE49-F238E27FC236}">
                <a16:creationId xmlns:a16="http://schemas.microsoft.com/office/drawing/2014/main" id="{6A921A4D-0F1C-6664-D2FA-28B5F65EDC55}"/>
              </a:ext>
            </a:extLst>
          </p:cNvPr>
          <p:cNvSpPr>
            <a:spLocks noGrp="1"/>
          </p:cNvSpPr>
          <p:nvPr>
            <p:ph sz="half" idx="2"/>
          </p:nvPr>
        </p:nvSpPr>
        <p:spPr/>
        <p:txBody>
          <a:bodyPr/>
          <a:lstStyle/>
          <a:p>
            <a:r>
              <a:rPr lang="en-US" dirty="0"/>
              <a:t>From the above Table and Graph, it is observed that </a:t>
            </a:r>
          </a:p>
          <a:p>
            <a:r>
              <a:rPr lang="en-US" dirty="0"/>
              <a:t>57.14% respondents have an idea about Cryptocurrency, </a:t>
            </a:r>
          </a:p>
          <a:p>
            <a:r>
              <a:rPr lang="en-US" dirty="0"/>
              <a:t>34.06% respondents know about its basic framework </a:t>
            </a:r>
          </a:p>
          <a:p>
            <a:r>
              <a:rPr lang="en-US" dirty="0"/>
              <a:t>8.79% are well knowledgeable in Cryptocurrency.</a:t>
            </a:r>
            <a:endParaRPr lang="en-IN" dirty="0"/>
          </a:p>
        </p:txBody>
      </p:sp>
    </p:spTree>
    <p:extLst>
      <p:ext uri="{BB962C8B-B14F-4D97-AF65-F5344CB8AC3E}">
        <p14:creationId xmlns:p14="http://schemas.microsoft.com/office/powerpoint/2010/main" val="408692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9A9B-C251-DC92-7588-0C0373BAF11F}"/>
              </a:ext>
            </a:extLst>
          </p:cNvPr>
          <p:cNvSpPr>
            <a:spLocks noGrp="1"/>
          </p:cNvSpPr>
          <p:nvPr>
            <p:ph type="title"/>
          </p:nvPr>
        </p:nvSpPr>
        <p:spPr/>
        <p:txBody>
          <a:bodyPr/>
          <a:lstStyle/>
          <a:p>
            <a:r>
              <a:rPr lang="en-IN" dirty="0"/>
              <a:t>PREFERENCE TO CHOOSE CRYPTOCURRENCY</a:t>
            </a:r>
          </a:p>
        </p:txBody>
      </p:sp>
      <p:sp>
        <p:nvSpPr>
          <p:cNvPr id="7" name="TextBox 6">
            <a:extLst>
              <a:ext uri="{FF2B5EF4-FFF2-40B4-BE49-F238E27FC236}">
                <a16:creationId xmlns:a16="http://schemas.microsoft.com/office/drawing/2014/main" id="{AE5E9DE7-98A4-8204-BD0C-67CB14FE937B}"/>
              </a:ext>
            </a:extLst>
          </p:cNvPr>
          <p:cNvSpPr txBox="1"/>
          <p:nvPr/>
        </p:nvSpPr>
        <p:spPr>
          <a:xfrm>
            <a:off x="838200" y="4359965"/>
            <a:ext cx="10515598" cy="1569660"/>
          </a:xfrm>
          <a:prstGeom prst="rect">
            <a:avLst/>
          </a:prstGeom>
          <a:noFill/>
        </p:spPr>
        <p:txBody>
          <a:bodyPr wrap="square" rtlCol="0">
            <a:spAutoFit/>
          </a:bodyPr>
          <a:lstStyle/>
          <a:p>
            <a:r>
              <a:rPr lang="en-US" sz="3200" dirty="0"/>
              <a:t>Among all the respondents, 35 respondents prefer to see cryptocurrency as Currency form and 57 respondents prefer it to be like Investment tool.</a:t>
            </a:r>
            <a:endParaRPr lang="en-IN" sz="3200" dirty="0"/>
          </a:p>
        </p:txBody>
      </p:sp>
      <p:pic>
        <p:nvPicPr>
          <p:cNvPr id="8" name="Picture 7">
            <a:extLst>
              <a:ext uri="{FF2B5EF4-FFF2-40B4-BE49-F238E27FC236}">
                <a16:creationId xmlns:a16="http://schemas.microsoft.com/office/drawing/2014/main" id="{87B2F0CA-7386-B229-C450-D32D258EA24B}"/>
              </a:ext>
            </a:extLst>
          </p:cNvPr>
          <p:cNvPicPr>
            <a:picLocks noChangeAspect="1"/>
          </p:cNvPicPr>
          <p:nvPr/>
        </p:nvPicPr>
        <p:blipFill rotWithShape="1">
          <a:blip r:embed="rId2"/>
          <a:srcRect t="-4226" r="48576" b="19663"/>
          <a:stretch/>
        </p:blipFill>
        <p:spPr>
          <a:xfrm>
            <a:off x="838197" y="1690689"/>
            <a:ext cx="10515600" cy="2165694"/>
          </a:xfrm>
          <a:prstGeom prst="rect">
            <a:avLst/>
          </a:prstGeom>
        </p:spPr>
      </p:pic>
    </p:spTree>
    <p:extLst>
      <p:ext uri="{BB962C8B-B14F-4D97-AF65-F5344CB8AC3E}">
        <p14:creationId xmlns:p14="http://schemas.microsoft.com/office/powerpoint/2010/main" val="3255406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075E2-26F7-AC4B-841E-90A503F06EF9}"/>
              </a:ext>
            </a:extLst>
          </p:cNvPr>
          <p:cNvSpPr>
            <a:spLocks noGrp="1"/>
          </p:cNvSpPr>
          <p:nvPr>
            <p:ph type="title"/>
          </p:nvPr>
        </p:nvSpPr>
        <p:spPr/>
        <p:txBody>
          <a:bodyPr/>
          <a:lstStyle/>
          <a:p>
            <a:r>
              <a:rPr lang="en-IN" dirty="0"/>
              <a:t>INTERPRETATION</a:t>
            </a:r>
          </a:p>
        </p:txBody>
      </p:sp>
      <p:pic>
        <p:nvPicPr>
          <p:cNvPr id="6" name="Content Placeholder 5">
            <a:extLst>
              <a:ext uri="{FF2B5EF4-FFF2-40B4-BE49-F238E27FC236}">
                <a16:creationId xmlns:a16="http://schemas.microsoft.com/office/drawing/2014/main" id="{76670B34-F76F-12AC-F7DD-3D89BDA87B54}"/>
              </a:ext>
            </a:extLst>
          </p:cNvPr>
          <p:cNvPicPr>
            <a:picLocks noGrp="1" noChangeAspect="1"/>
          </p:cNvPicPr>
          <p:nvPr>
            <p:ph sz="half" idx="1"/>
          </p:nvPr>
        </p:nvPicPr>
        <p:blipFill>
          <a:blip r:embed="rId2"/>
          <a:stretch>
            <a:fillRect/>
          </a:stretch>
        </p:blipFill>
        <p:spPr>
          <a:xfrm>
            <a:off x="838200" y="1825625"/>
            <a:ext cx="5181600" cy="4351338"/>
          </a:xfrm>
        </p:spPr>
      </p:pic>
      <p:sp>
        <p:nvSpPr>
          <p:cNvPr id="4" name="Content Placeholder 3">
            <a:extLst>
              <a:ext uri="{FF2B5EF4-FFF2-40B4-BE49-F238E27FC236}">
                <a16:creationId xmlns:a16="http://schemas.microsoft.com/office/drawing/2014/main" id="{37A30461-B489-A1AB-94DF-270337F0EE62}"/>
              </a:ext>
            </a:extLst>
          </p:cNvPr>
          <p:cNvSpPr>
            <a:spLocks noGrp="1"/>
          </p:cNvSpPr>
          <p:nvPr>
            <p:ph sz="half" idx="2"/>
          </p:nvPr>
        </p:nvSpPr>
        <p:spPr/>
        <p:txBody>
          <a:bodyPr/>
          <a:lstStyle/>
          <a:p>
            <a:r>
              <a:rPr lang="en-US" dirty="0"/>
              <a:t>From the above Table and Chart, it is observed that </a:t>
            </a:r>
          </a:p>
          <a:p>
            <a:r>
              <a:rPr lang="en-US" dirty="0"/>
              <a:t>38.04% of respondents want to see Cryptocurrency as Currency</a:t>
            </a:r>
          </a:p>
          <a:p>
            <a:r>
              <a:rPr lang="en-US" dirty="0"/>
              <a:t>Rest 61.95% are in favor of Investment tool.</a:t>
            </a:r>
            <a:endParaRPr lang="en-IN" dirty="0"/>
          </a:p>
        </p:txBody>
      </p:sp>
    </p:spTree>
    <p:extLst>
      <p:ext uri="{BB962C8B-B14F-4D97-AF65-F5344CB8AC3E}">
        <p14:creationId xmlns:p14="http://schemas.microsoft.com/office/powerpoint/2010/main" val="1898494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5785-D5E1-A1D0-1659-D41AF62CEB54}"/>
              </a:ext>
            </a:extLst>
          </p:cNvPr>
          <p:cNvSpPr>
            <a:spLocks noGrp="1"/>
          </p:cNvSpPr>
          <p:nvPr>
            <p:ph type="title"/>
          </p:nvPr>
        </p:nvSpPr>
        <p:spPr/>
        <p:txBody>
          <a:bodyPr>
            <a:normAutofit/>
          </a:bodyPr>
          <a:lstStyle/>
          <a:p>
            <a:r>
              <a:rPr lang="en-US" sz="3600" dirty="0"/>
              <a:t>WHETHER TO INVEST IN CRYPTOCURRENCY OR NOT.</a:t>
            </a:r>
            <a:endParaRPr lang="en-IN" sz="3600" dirty="0"/>
          </a:p>
        </p:txBody>
      </p:sp>
      <p:sp>
        <p:nvSpPr>
          <p:cNvPr id="6" name="TextBox 5">
            <a:extLst>
              <a:ext uri="{FF2B5EF4-FFF2-40B4-BE49-F238E27FC236}">
                <a16:creationId xmlns:a16="http://schemas.microsoft.com/office/drawing/2014/main" id="{711ED053-EB40-1A0B-9995-C089CE1FB255}"/>
              </a:ext>
            </a:extLst>
          </p:cNvPr>
          <p:cNvSpPr txBox="1"/>
          <p:nvPr/>
        </p:nvSpPr>
        <p:spPr>
          <a:xfrm>
            <a:off x="838201" y="5035825"/>
            <a:ext cx="10515600" cy="1200329"/>
          </a:xfrm>
          <a:prstGeom prst="rect">
            <a:avLst/>
          </a:prstGeom>
          <a:noFill/>
        </p:spPr>
        <p:txBody>
          <a:bodyPr wrap="square" rtlCol="0">
            <a:spAutoFit/>
          </a:bodyPr>
          <a:lstStyle/>
          <a:p>
            <a:r>
              <a:rPr lang="en-US" sz="2400" dirty="0"/>
              <a:t>Among all the respondents, 20 respondents have shown their interest to invest in Cryptocurrency, 51 respondents are not in favor of investing in Cryptocurrency and 35 respondents are not sure about investing in Cryptocurrency.</a:t>
            </a:r>
            <a:endParaRPr lang="en-IN" sz="2400" dirty="0"/>
          </a:p>
        </p:txBody>
      </p:sp>
      <p:pic>
        <p:nvPicPr>
          <p:cNvPr id="7" name="Picture 6">
            <a:extLst>
              <a:ext uri="{FF2B5EF4-FFF2-40B4-BE49-F238E27FC236}">
                <a16:creationId xmlns:a16="http://schemas.microsoft.com/office/drawing/2014/main" id="{B9E0A756-AE2D-B7D2-55B7-F4BD8F757352}"/>
              </a:ext>
            </a:extLst>
          </p:cNvPr>
          <p:cNvPicPr>
            <a:picLocks noChangeAspect="1"/>
          </p:cNvPicPr>
          <p:nvPr/>
        </p:nvPicPr>
        <p:blipFill rotWithShape="1">
          <a:blip r:embed="rId2"/>
          <a:srcRect r="50000" b="14504"/>
          <a:stretch/>
        </p:blipFill>
        <p:spPr>
          <a:xfrm>
            <a:off x="967409" y="1690687"/>
            <a:ext cx="10386391" cy="2656026"/>
          </a:xfrm>
          <a:prstGeom prst="rect">
            <a:avLst/>
          </a:prstGeom>
        </p:spPr>
      </p:pic>
    </p:spTree>
    <p:extLst>
      <p:ext uri="{BB962C8B-B14F-4D97-AF65-F5344CB8AC3E}">
        <p14:creationId xmlns:p14="http://schemas.microsoft.com/office/powerpoint/2010/main" val="324909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82B56-2F35-4A41-B83E-FB6EBD882B4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MEANING AND DEFINITION</a:t>
            </a:r>
          </a:p>
        </p:txBody>
      </p:sp>
      <p:sp>
        <p:nvSpPr>
          <p:cNvPr id="3" name="Content Placeholder 2">
            <a:extLst>
              <a:ext uri="{FF2B5EF4-FFF2-40B4-BE49-F238E27FC236}">
                <a16:creationId xmlns:a16="http://schemas.microsoft.com/office/drawing/2014/main" id="{746AFC8E-FF8A-E54D-BF73-1449A3456ACE}"/>
              </a:ext>
            </a:extLst>
          </p:cNvPr>
          <p:cNvSpPr>
            <a:spLocks noGrp="1"/>
          </p:cNvSpPr>
          <p:nvPr>
            <p:ph idx="1"/>
          </p:nvPr>
        </p:nvSpPr>
        <p:spPr>
          <a:xfrm>
            <a:off x="838200" y="1690688"/>
            <a:ext cx="10515600" cy="4486275"/>
          </a:xfrm>
        </p:spPr>
        <p:txBody>
          <a:bodyPr>
            <a:normAutofit fontScale="92500" lnSpcReduction="20000"/>
          </a:bodyPr>
          <a:lstStyle/>
          <a:p>
            <a:pPr algn="just"/>
            <a:r>
              <a:rPr lang="en-US" sz="3200" dirty="0"/>
              <a:t>Banking is one of the most sensitive and vulnerable areas of the financial sector to cyber threats. Several banks throughout the world have reported major cyber threats in recent years, including direct attacks on centralized systems that resulted in billions of dollars in losses.</a:t>
            </a:r>
          </a:p>
          <a:p>
            <a:pPr algn="just"/>
            <a:r>
              <a:rPr lang="en-US" sz="3200" dirty="0"/>
              <a:t>Cryptocurrency is a digital payment system that doesn't rely on banks to verify transactions. It’s a peer-to-peer system that can enable anyone anywhere to send and receive payments. Instead of being physical money carried around and exchanged in the real world, cryptocurrency payments exist purely as digital entries to an online database describing specific transactions. When you transfer cryptocurrency funds, the transactions are recorded in a public ledger.</a:t>
            </a:r>
          </a:p>
        </p:txBody>
      </p:sp>
    </p:spTree>
    <p:extLst>
      <p:ext uri="{BB962C8B-B14F-4D97-AF65-F5344CB8AC3E}">
        <p14:creationId xmlns:p14="http://schemas.microsoft.com/office/powerpoint/2010/main" val="408750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512D-1165-2913-56C4-2804C43A13A2}"/>
              </a:ext>
            </a:extLst>
          </p:cNvPr>
          <p:cNvSpPr>
            <a:spLocks noGrp="1"/>
          </p:cNvSpPr>
          <p:nvPr>
            <p:ph type="title"/>
          </p:nvPr>
        </p:nvSpPr>
        <p:spPr/>
        <p:txBody>
          <a:bodyPr/>
          <a:lstStyle/>
          <a:p>
            <a:r>
              <a:rPr lang="en-IN" dirty="0"/>
              <a:t>INTERPRETATION</a:t>
            </a:r>
          </a:p>
        </p:txBody>
      </p:sp>
      <p:pic>
        <p:nvPicPr>
          <p:cNvPr id="6" name="Content Placeholder 5">
            <a:extLst>
              <a:ext uri="{FF2B5EF4-FFF2-40B4-BE49-F238E27FC236}">
                <a16:creationId xmlns:a16="http://schemas.microsoft.com/office/drawing/2014/main" id="{FB6B1F78-28D8-B316-1C8B-66FC19AA9FAB}"/>
              </a:ext>
            </a:extLst>
          </p:cNvPr>
          <p:cNvPicPr>
            <a:picLocks noGrp="1" noChangeAspect="1"/>
          </p:cNvPicPr>
          <p:nvPr>
            <p:ph sz="half" idx="1"/>
          </p:nvPr>
        </p:nvPicPr>
        <p:blipFill>
          <a:blip r:embed="rId2"/>
          <a:stretch>
            <a:fillRect/>
          </a:stretch>
        </p:blipFill>
        <p:spPr>
          <a:xfrm>
            <a:off x="838201" y="1825624"/>
            <a:ext cx="5181600" cy="4351337"/>
          </a:xfrm>
        </p:spPr>
      </p:pic>
      <p:sp>
        <p:nvSpPr>
          <p:cNvPr id="4" name="Content Placeholder 3">
            <a:extLst>
              <a:ext uri="{FF2B5EF4-FFF2-40B4-BE49-F238E27FC236}">
                <a16:creationId xmlns:a16="http://schemas.microsoft.com/office/drawing/2014/main" id="{41A73B1D-8F22-0E83-E6CC-3C500E56ACAB}"/>
              </a:ext>
            </a:extLst>
          </p:cNvPr>
          <p:cNvSpPr>
            <a:spLocks noGrp="1"/>
          </p:cNvSpPr>
          <p:nvPr>
            <p:ph sz="half" idx="2"/>
          </p:nvPr>
        </p:nvSpPr>
        <p:spPr/>
        <p:txBody>
          <a:bodyPr/>
          <a:lstStyle/>
          <a:p>
            <a:r>
              <a:rPr lang="en-US" dirty="0"/>
              <a:t>From the above Table and Pie chart, it can be observed that 18.87% respondents are agree to invest in Cryptocurrency</a:t>
            </a:r>
          </a:p>
          <a:p>
            <a:r>
              <a:rPr lang="en-US" dirty="0"/>
              <a:t> 48.11% respondents are not in favour of investment in Cryptocurrency </a:t>
            </a:r>
          </a:p>
          <a:p>
            <a:r>
              <a:rPr lang="en-US" dirty="0"/>
              <a:t>33.02% are not sure about it.</a:t>
            </a:r>
            <a:endParaRPr lang="en-IN" dirty="0"/>
          </a:p>
        </p:txBody>
      </p:sp>
    </p:spTree>
    <p:extLst>
      <p:ext uri="{BB962C8B-B14F-4D97-AF65-F5344CB8AC3E}">
        <p14:creationId xmlns:p14="http://schemas.microsoft.com/office/powerpoint/2010/main" val="3485607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D2AD-E9D8-922C-F652-6D29438CC2FB}"/>
              </a:ext>
            </a:extLst>
          </p:cNvPr>
          <p:cNvSpPr>
            <a:spLocks noGrp="1"/>
          </p:cNvSpPr>
          <p:nvPr>
            <p:ph type="title"/>
          </p:nvPr>
        </p:nvSpPr>
        <p:spPr/>
        <p:txBody>
          <a:bodyPr/>
          <a:lstStyle/>
          <a:p>
            <a:r>
              <a:rPr lang="en-IN" dirty="0"/>
              <a:t>INVESTMENT % IN CRYPTOCURRENCY</a:t>
            </a:r>
          </a:p>
        </p:txBody>
      </p:sp>
      <p:sp>
        <p:nvSpPr>
          <p:cNvPr id="6" name="TextBox 5">
            <a:extLst>
              <a:ext uri="{FF2B5EF4-FFF2-40B4-BE49-F238E27FC236}">
                <a16:creationId xmlns:a16="http://schemas.microsoft.com/office/drawing/2014/main" id="{A8CB3E94-1F04-28EC-7388-6EAF98FDCC69}"/>
              </a:ext>
            </a:extLst>
          </p:cNvPr>
          <p:cNvSpPr txBox="1"/>
          <p:nvPr/>
        </p:nvSpPr>
        <p:spPr>
          <a:xfrm>
            <a:off x="838201" y="4863548"/>
            <a:ext cx="10515600" cy="1815882"/>
          </a:xfrm>
          <a:prstGeom prst="rect">
            <a:avLst/>
          </a:prstGeom>
          <a:noFill/>
        </p:spPr>
        <p:txBody>
          <a:bodyPr wrap="square" rtlCol="0">
            <a:spAutoFit/>
          </a:bodyPr>
          <a:lstStyle/>
          <a:p>
            <a:r>
              <a:rPr lang="en-US" sz="2800" dirty="0"/>
              <a:t>Among all the respondents, 41 are ready to invest less than 5% of their annual income, 13 respondents are interested in investing 5-10% of their annual income and only 4 respondents have shown interest to invest more than 10% of their annual income.</a:t>
            </a:r>
            <a:endParaRPr lang="en-IN" sz="2800" dirty="0"/>
          </a:p>
        </p:txBody>
      </p:sp>
      <p:pic>
        <p:nvPicPr>
          <p:cNvPr id="9" name="Picture 8">
            <a:extLst>
              <a:ext uri="{FF2B5EF4-FFF2-40B4-BE49-F238E27FC236}">
                <a16:creationId xmlns:a16="http://schemas.microsoft.com/office/drawing/2014/main" id="{926DA451-72B9-BC5A-785A-C88545AD8B7D}"/>
              </a:ext>
            </a:extLst>
          </p:cNvPr>
          <p:cNvPicPr>
            <a:picLocks noChangeAspect="1"/>
          </p:cNvPicPr>
          <p:nvPr/>
        </p:nvPicPr>
        <p:blipFill rotWithShape="1">
          <a:blip r:embed="rId2"/>
          <a:srcRect r="50000" b="16256"/>
          <a:stretch/>
        </p:blipFill>
        <p:spPr>
          <a:xfrm>
            <a:off x="838201" y="1828799"/>
            <a:ext cx="10055086" cy="2610679"/>
          </a:xfrm>
          <a:prstGeom prst="rect">
            <a:avLst/>
          </a:prstGeom>
        </p:spPr>
      </p:pic>
    </p:spTree>
    <p:extLst>
      <p:ext uri="{BB962C8B-B14F-4D97-AF65-F5344CB8AC3E}">
        <p14:creationId xmlns:p14="http://schemas.microsoft.com/office/powerpoint/2010/main" val="1997114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8434F-0A64-9151-C22F-49F7044241E7}"/>
              </a:ext>
            </a:extLst>
          </p:cNvPr>
          <p:cNvSpPr>
            <a:spLocks noGrp="1"/>
          </p:cNvSpPr>
          <p:nvPr>
            <p:ph type="title"/>
          </p:nvPr>
        </p:nvSpPr>
        <p:spPr/>
        <p:txBody>
          <a:bodyPr/>
          <a:lstStyle/>
          <a:p>
            <a:r>
              <a:rPr lang="en-IN" dirty="0"/>
              <a:t>INTERPRETATION</a:t>
            </a:r>
          </a:p>
        </p:txBody>
      </p:sp>
      <p:pic>
        <p:nvPicPr>
          <p:cNvPr id="6" name="Content Placeholder 5">
            <a:extLst>
              <a:ext uri="{FF2B5EF4-FFF2-40B4-BE49-F238E27FC236}">
                <a16:creationId xmlns:a16="http://schemas.microsoft.com/office/drawing/2014/main" id="{B27BF407-F2A7-9D3F-2501-53C40CD311EE}"/>
              </a:ext>
            </a:extLst>
          </p:cNvPr>
          <p:cNvPicPr>
            <a:picLocks noGrp="1" noChangeAspect="1"/>
          </p:cNvPicPr>
          <p:nvPr>
            <p:ph sz="half" idx="1"/>
          </p:nvPr>
        </p:nvPicPr>
        <p:blipFill>
          <a:blip r:embed="rId2"/>
          <a:stretch>
            <a:fillRect/>
          </a:stretch>
        </p:blipFill>
        <p:spPr>
          <a:xfrm>
            <a:off x="838200" y="1825625"/>
            <a:ext cx="5181599" cy="4351337"/>
          </a:xfrm>
        </p:spPr>
      </p:pic>
      <p:sp>
        <p:nvSpPr>
          <p:cNvPr id="4" name="Content Placeholder 3">
            <a:extLst>
              <a:ext uri="{FF2B5EF4-FFF2-40B4-BE49-F238E27FC236}">
                <a16:creationId xmlns:a16="http://schemas.microsoft.com/office/drawing/2014/main" id="{CAF90C6A-4D31-7246-EF48-47DE1C276268}"/>
              </a:ext>
            </a:extLst>
          </p:cNvPr>
          <p:cNvSpPr>
            <a:spLocks noGrp="1"/>
          </p:cNvSpPr>
          <p:nvPr>
            <p:ph sz="half" idx="2"/>
          </p:nvPr>
        </p:nvSpPr>
        <p:spPr/>
        <p:txBody>
          <a:bodyPr>
            <a:normAutofit lnSpcReduction="10000"/>
          </a:bodyPr>
          <a:lstStyle/>
          <a:p>
            <a:r>
              <a:rPr lang="en-US" dirty="0"/>
              <a:t>From the above Table and Chart, it is observed that </a:t>
            </a:r>
          </a:p>
          <a:p>
            <a:r>
              <a:rPr lang="en-US" dirty="0"/>
              <a:t>38.68% would like to invest in Cryptocurrency but less than 5% of their total annual income</a:t>
            </a:r>
          </a:p>
          <a:p>
            <a:r>
              <a:rPr lang="en-US" dirty="0"/>
              <a:t>22.41% would like to invest in the range of 5-10% of their annual income </a:t>
            </a:r>
          </a:p>
          <a:p>
            <a:r>
              <a:rPr lang="en-US" dirty="0"/>
              <a:t>6.91% respondents would like to invest more than 10% of their annual income.</a:t>
            </a:r>
            <a:endParaRPr lang="en-IN" dirty="0"/>
          </a:p>
        </p:txBody>
      </p:sp>
    </p:spTree>
    <p:extLst>
      <p:ext uri="{BB962C8B-B14F-4D97-AF65-F5344CB8AC3E}">
        <p14:creationId xmlns:p14="http://schemas.microsoft.com/office/powerpoint/2010/main" val="899771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7C8E-F4CC-2E5C-FA7F-16F4E5FDDAB5}"/>
              </a:ext>
            </a:extLst>
          </p:cNvPr>
          <p:cNvSpPr>
            <a:spLocks noGrp="1"/>
          </p:cNvSpPr>
          <p:nvPr>
            <p:ph type="title"/>
          </p:nvPr>
        </p:nvSpPr>
        <p:spPr/>
        <p:txBody>
          <a:bodyPr>
            <a:normAutofit/>
          </a:bodyPr>
          <a:lstStyle/>
          <a:p>
            <a:r>
              <a:rPr lang="en-US" sz="4000" dirty="0"/>
              <a:t>RETURN ON INVESTMENT IN CRYPTOCURRENCY</a:t>
            </a:r>
            <a:endParaRPr lang="en-IN" sz="4000" dirty="0"/>
          </a:p>
        </p:txBody>
      </p:sp>
      <p:sp>
        <p:nvSpPr>
          <p:cNvPr id="6" name="TextBox 5">
            <a:extLst>
              <a:ext uri="{FF2B5EF4-FFF2-40B4-BE49-F238E27FC236}">
                <a16:creationId xmlns:a16="http://schemas.microsoft.com/office/drawing/2014/main" id="{729BC1B9-203C-277C-8C80-F590BE3F5D08}"/>
              </a:ext>
            </a:extLst>
          </p:cNvPr>
          <p:cNvSpPr txBox="1"/>
          <p:nvPr/>
        </p:nvSpPr>
        <p:spPr>
          <a:xfrm>
            <a:off x="954157" y="4174435"/>
            <a:ext cx="10296939" cy="1938992"/>
          </a:xfrm>
          <a:prstGeom prst="rect">
            <a:avLst/>
          </a:prstGeom>
          <a:noFill/>
        </p:spPr>
        <p:txBody>
          <a:bodyPr wrap="square" rtlCol="0">
            <a:spAutoFit/>
          </a:bodyPr>
          <a:lstStyle/>
          <a:p>
            <a:r>
              <a:rPr lang="en-US" sz="2400" dirty="0"/>
              <a:t>Very less number of respondents have invested in Cryptocurrency. So number of responses are very less. So among all the responses, 19 respondents have got less than 5% of return on investment in Cryptocurrency. 3 respondents have got in between 5-10% of return on investment in cryptocurrency and 5 respondents have got more than 10% of return on investment in Cryptocurrency.</a:t>
            </a:r>
            <a:endParaRPr lang="en-IN" sz="2400" dirty="0"/>
          </a:p>
        </p:txBody>
      </p:sp>
      <p:pic>
        <p:nvPicPr>
          <p:cNvPr id="7" name="Picture 6">
            <a:extLst>
              <a:ext uri="{FF2B5EF4-FFF2-40B4-BE49-F238E27FC236}">
                <a16:creationId xmlns:a16="http://schemas.microsoft.com/office/drawing/2014/main" id="{03EFCE53-F4EB-C7BF-EC78-2D998F2C53EA}"/>
              </a:ext>
            </a:extLst>
          </p:cNvPr>
          <p:cNvPicPr>
            <a:picLocks noChangeAspect="1"/>
          </p:cNvPicPr>
          <p:nvPr/>
        </p:nvPicPr>
        <p:blipFill rotWithShape="1">
          <a:blip r:embed="rId2"/>
          <a:srcRect r="50000" b="16133"/>
          <a:stretch/>
        </p:blipFill>
        <p:spPr>
          <a:xfrm>
            <a:off x="954157" y="1802295"/>
            <a:ext cx="10399643" cy="2093843"/>
          </a:xfrm>
          <a:prstGeom prst="rect">
            <a:avLst/>
          </a:prstGeom>
        </p:spPr>
      </p:pic>
    </p:spTree>
    <p:extLst>
      <p:ext uri="{BB962C8B-B14F-4D97-AF65-F5344CB8AC3E}">
        <p14:creationId xmlns:p14="http://schemas.microsoft.com/office/powerpoint/2010/main" val="1127441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5942-BD94-DABF-DCCE-529CA04AE0F0}"/>
              </a:ext>
            </a:extLst>
          </p:cNvPr>
          <p:cNvSpPr>
            <a:spLocks noGrp="1"/>
          </p:cNvSpPr>
          <p:nvPr>
            <p:ph type="title"/>
          </p:nvPr>
        </p:nvSpPr>
        <p:spPr/>
        <p:txBody>
          <a:bodyPr/>
          <a:lstStyle/>
          <a:p>
            <a:r>
              <a:rPr lang="en-IN" dirty="0"/>
              <a:t>INTERPRETATION</a:t>
            </a:r>
          </a:p>
        </p:txBody>
      </p:sp>
      <p:pic>
        <p:nvPicPr>
          <p:cNvPr id="6" name="Content Placeholder 5">
            <a:extLst>
              <a:ext uri="{FF2B5EF4-FFF2-40B4-BE49-F238E27FC236}">
                <a16:creationId xmlns:a16="http://schemas.microsoft.com/office/drawing/2014/main" id="{970E5284-5A68-C0D2-00CC-5D6E7E428860}"/>
              </a:ext>
            </a:extLst>
          </p:cNvPr>
          <p:cNvPicPr>
            <a:picLocks noGrp="1" noChangeAspect="1"/>
          </p:cNvPicPr>
          <p:nvPr>
            <p:ph sz="half" idx="1"/>
          </p:nvPr>
        </p:nvPicPr>
        <p:blipFill>
          <a:blip r:embed="rId2"/>
          <a:stretch>
            <a:fillRect/>
          </a:stretch>
        </p:blipFill>
        <p:spPr>
          <a:xfrm>
            <a:off x="838200" y="1825624"/>
            <a:ext cx="5181601" cy="4351337"/>
          </a:xfrm>
        </p:spPr>
      </p:pic>
      <p:sp>
        <p:nvSpPr>
          <p:cNvPr id="4" name="Content Placeholder 3">
            <a:extLst>
              <a:ext uri="{FF2B5EF4-FFF2-40B4-BE49-F238E27FC236}">
                <a16:creationId xmlns:a16="http://schemas.microsoft.com/office/drawing/2014/main" id="{1C09F2AC-3C4B-00D1-3163-F0E256FB7250}"/>
              </a:ext>
            </a:extLst>
          </p:cNvPr>
          <p:cNvSpPr>
            <a:spLocks noGrp="1"/>
          </p:cNvSpPr>
          <p:nvPr>
            <p:ph sz="half" idx="2"/>
          </p:nvPr>
        </p:nvSpPr>
        <p:spPr/>
        <p:txBody>
          <a:bodyPr/>
          <a:lstStyle/>
          <a:p>
            <a:r>
              <a:rPr lang="en-US" dirty="0"/>
              <a:t>From the above Table and Chart, it is observed that </a:t>
            </a:r>
          </a:p>
          <a:p>
            <a:r>
              <a:rPr lang="en-US" dirty="0"/>
              <a:t>70.37% respondents got less than 5% of return on investment in cryptocurrency</a:t>
            </a:r>
          </a:p>
          <a:p>
            <a:r>
              <a:rPr lang="en-US" dirty="0"/>
              <a:t>11.11% got in between the range of 5-10% of return </a:t>
            </a:r>
          </a:p>
          <a:p>
            <a:r>
              <a:rPr lang="en-US" dirty="0"/>
              <a:t>18.52% got more than 10% of return on investment in Cryptocurrency.</a:t>
            </a:r>
            <a:endParaRPr lang="en-IN" dirty="0"/>
          </a:p>
        </p:txBody>
      </p:sp>
    </p:spTree>
    <p:extLst>
      <p:ext uri="{BB962C8B-B14F-4D97-AF65-F5344CB8AC3E}">
        <p14:creationId xmlns:p14="http://schemas.microsoft.com/office/powerpoint/2010/main" val="3434037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CDC3-A605-AC46-B4E2-D340119BE666}"/>
              </a:ext>
            </a:extLst>
          </p:cNvPr>
          <p:cNvSpPr>
            <a:spLocks noGrp="1"/>
          </p:cNvSpPr>
          <p:nvPr>
            <p:ph type="title"/>
          </p:nvPr>
        </p:nvSpPr>
        <p:spPr/>
        <p:txBody>
          <a:bodyPr/>
          <a:lstStyle/>
          <a:p>
            <a:r>
              <a:rPr lang="en-IN" dirty="0"/>
              <a:t>INDIFFERENCE TOWARDS CRYPTOCURRENCY.</a:t>
            </a:r>
          </a:p>
        </p:txBody>
      </p:sp>
      <p:sp>
        <p:nvSpPr>
          <p:cNvPr id="6" name="TextBox 5">
            <a:extLst>
              <a:ext uri="{FF2B5EF4-FFF2-40B4-BE49-F238E27FC236}">
                <a16:creationId xmlns:a16="http://schemas.microsoft.com/office/drawing/2014/main" id="{B587A947-EE39-EE38-2C9A-FA2089BDF1D2}"/>
              </a:ext>
            </a:extLst>
          </p:cNvPr>
          <p:cNvSpPr txBox="1"/>
          <p:nvPr/>
        </p:nvSpPr>
        <p:spPr>
          <a:xfrm>
            <a:off x="838200" y="4240696"/>
            <a:ext cx="10515599" cy="2308324"/>
          </a:xfrm>
          <a:prstGeom prst="rect">
            <a:avLst/>
          </a:prstGeom>
          <a:noFill/>
        </p:spPr>
        <p:txBody>
          <a:bodyPr wrap="square" rtlCol="0">
            <a:spAutoFit/>
          </a:bodyPr>
          <a:lstStyle/>
          <a:p>
            <a:r>
              <a:rPr lang="en-US" sz="2400" dirty="0"/>
              <a:t>Among all the respondents, 12 respondents have sought the reason as legal issues attached with cryptocurrency as their indifference towards cryptocurrency, 42 respondents have shown that they do not have confidence in cryptocurrency, 6 respondents sought the reason as security issues related with cryptocurrency as their indifference towards it and 15 respondents have given the high volatile nature of cryptocurrency as their indifference towards cryptocurrency.</a:t>
            </a:r>
            <a:endParaRPr lang="en-IN" sz="2400" dirty="0"/>
          </a:p>
        </p:txBody>
      </p:sp>
      <p:pic>
        <p:nvPicPr>
          <p:cNvPr id="8" name="Picture 7">
            <a:extLst>
              <a:ext uri="{FF2B5EF4-FFF2-40B4-BE49-F238E27FC236}">
                <a16:creationId xmlns:a16="http://schemas.microsoft.com/office/drawing/2014/main" id="{F289AA8F-6222-E519-EC43-2A8C74842BC4}"/>
              </a:ext>
            </a:extLst>
          </p:cNvPr>
          <p:cNvPicPr>
            <a:picLocks noChangeAspect="1"/>
          </p:cNvPicPr>
          <p:nvPr/>
        </p:nvPicPr>
        <p:blipFill rotWithShape="1">
          <a:blip r:embed="rId2"/>
          <a:srcRect r="51490" b="9279"/>
          <a:stretch/>
        </p:blipFill>
        <p:spPr>
          <a:xfrm>
            <a:off x="838201" y="1524000"/>
            <a:ext cx="10515598" cy="2308324"/>
          </a:xfrm>
          <a:prstGeom prst="rect">
            <a:avLst/>
          </a:prstGeom>
        </p:spPr>
      </p:pic>
    </p:spTree>
    <p:extLst>
      <p:ext uri="{BB962C8B-B14F-4D97-AF65-F5344CB8AC3E}">
        <p14:creationId xmlns:p14="http://schemas.microsoft.com/office/powerpoint/2010/main" val="25995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03B94-4F65-BDDC-63BF-431633E2C867}"/>
              </a:ext>
            </a:extLst>
          </p:cNvPr>
          <p:cNvSpPr>
            <a:spLocks noGrp="1"/>
          </p:cNvSpPr>
          <p:nvPr>
            <p:ph type="title"/>
          </p:nvPr>
        </p:nvSpPr>
        <p:spPr>
          <a:xfrm>
            <a:off x="838200" y="365125"/>
            <a:ext cx="10515600" cy="1158875"/>
          </a:xfrm>
        </p:spPr>
        <p:txBody>
          <a:bodyPr/>
          <a:lstStyle/>
          <a:p>
            <a:r>
              <a:rPr lang="en-IN" dirty="0"/>
              <a:t>INTERPRETATION</a:t>
            </a:r>
          </a:p>
        </p:txBody>
      </p:sp>
      <p:pic>
        <p:nvPicPr>
          <p:cNvPr id="6" name="Content Placeholder 5">
            <a:extLst>
              <a:ext uri="{FF2B5EF4-FFF2-40B4-BE49-F238E27FC236}">
                <a16:creationId xmlns:a16="http://schemas.microsoft.com/office/drawing/2014/main" id="{E3D3643D-094E-6B38-2559-0877E9A68FA4}"/>
              </a:ext>
            </a:extLst>
          </p:cNvPr>
          <p:cNvPicPr>
            <a:picLocks noGrp="1" noChangeAspect="1"/>
          </p:cNvPicPr>
          <p:nvPr>
            <p:ph sz="half" idx="1"/>
          </p:nvPr>
        </p:nvPicPr>
        <p:blipFill>
          <a:blip r:embed="rId2"/>
          <a:stretch>
            <a:fillRect/>
          </a:stretch>
        </p:blipFill>
        <p:spPr>
          <a:xfrm>
            <a:off x="838200" y="1577009"/>
            <a:ext cx="5181600" cy="4599954"/>
          </a:xfrm>
        </p:spPr>
      </p:pic>
      <p:sp>
        <p:nvSpPr>
          <p:cNvPr id="4" name="Content Placeholder 3">
            <a:extLst>
              <a:ext uri="{FF2B5EF4-FFF2-40B4-BE49-F238E27FC236}">
                <a16:creationId xmlns:a16="http://schemas.microsoft.com/office/drawing/2014/main" id="{F674BE64-0895-1458-CF38-B42FB463C0B1}"/>
              </a:ext>
            </a:extLst>
          </p:cNvPr>
          <p:cNvSpPr>
            <a:spLocks noGrp="1"/>
          </p:cNvSpPr>
          <p:nvPr>
            <p:ph sz="half" idx="2"/>
          </p:nvPr>
        </p:nvSpPr>
        <p:spPr>
          <a:xfrm>
            <a:off x="6172200" y="1470991"/>
            <a:ext cx="5181600" cy="5021884"/>
          </a:xfrm>
        </p:spPr>
        <p:txBody>
          <a:bodyPr>
            <a:normAutofit fontScale="92500" lnSpcReduction="10000"/>
          </a:bodyPr>
          <a:lstStyle/>
          <a:p>
            <a:r>
              <a:rPr lang="en-US" dirty="0"/>
              <a:t>From the above Table and Chart, it is observed that </a:t>
            </a:r>
          </a:p>
          <a:p>
            <a:r>
              <a:rPr lang="en-US" dirty="0"/>
              <a:t>16% respondents have shown their disinterest towards Cryptocurrency due to legal issues</a:t>
            </a:r>
          </a:p>
          <a:p>
            <a:r>
              <a:rPr lang="en-US" dirty="0"/>
              <a:t>56% have shown their lack of confidence in Cryptocurrency, </a:t>
            </a:r>
          </a:p>
          <a:p>
            <a:r>
              <a:rPr lang="en-US" dirty="0"/>
              <a:t>8% see security reasons as their lack of interest towards cryptocurrency  </a:t>
            </a:r>
          </a:p>
          <a:p>
            <a:r>
              <a:rPr lang="en-US" dirty="0"/>
              <a:t>20% sought the reason of disinterest as volatile nature of Cryptocurrency</a:t>
            </a:r>
            <a:endParaRPr lang="en-IN" dirty="0"/>
          </a:p>
        </p:txBody>
      </p:sp>
    </p:spTree>
    <p:extLst>
      <p:ext uri="{BB962C8B-B14F-4D97-AF65-F5344CB8AC3E}">
        <p14:creationId xmlns:p14="http://schemas.microsoft.com/office/powerpoint/2010/main" val="2285851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27435-E1CA-BF2E-E923-7A8A6BE43FD0}"/>
              </a:ext>
            </a:extLst>
          </p:cNvPr>
          <p:cNvSpPr>
            <a:spLocks noGrp="1"/>
          </p:cNvSpPr>
          <p:nvPr>
            <p:ph type="title"/>
          </p:nvPr>
        </p:nvSpPr>
        <p:spPr/>
        <p:txBody>
          <a:bodyPr/>
          <a:lstStyle/>
          <a:p>
            <a:r>
              <a:rPr lang="en-US" dirty="0"/>
              <a:t>VIEW ON REGULATION OF CRYPTOCURRENCY</a:t>
            </a:r>
            <a:endParaRPr lang="en-IN" dirty="0"/>
          </a:p>
        </p:txBody>
      </p:sp>
      <p:sp>
        <p:nvSpPr>
          <p:cNvPr id="6" name="TextBox 5">
            <a:extLst>
              <a:ext uri="{FF2B5EF4-FFF2-40B4-BE49-F238E27FC236}">
                <a16:creationId xmlns:a16="http://schemas.microsoft.com/office/drawing/2014/main" id="{44106680-6301-F5F9-7CEC-CF6887AC58D4}"/>
              </a:ext>
            </a:extLst>
          </p:cNvPr>
          <p:cNvSpPr txBox="1"/>
          <p:nvPr/>
        </p:nvSpPr>
        <p:spPr>
          <a:xfrm>
            <a:off x="838201" y="4373217"/>
            <a:ext cx="10515600" cy="1938992"/>
          </a:xfrm>
          <a:prstGeom prst="rect">
            <a:avLst/>
          </a:prstGeom>
          <a:noFill/>
        </p:spPr>
        <p:txBody>
          <a:bodyPr wrap="square" rtlCol="0">
            <a:spAutoFit/>
          </a:bodyPr>
          <a:lstStyle/>
          <a:p>
            <a:r>
              <a:rPr lang="en-US" sz="2400" dirty="0"/>
              <a:t>Among all the respondents, 23 respondents are strongly disagreeing for regulation of cryptocurrency, 11 respondents are disagreeing with its regulation, 29 respondents are in neutral position, 18 respondents are in agreement with the regulation of cryptocurrency and 25 respondents are strongly agreeing with the regulation of cryptocurrency.</a:t>
            </a:r>
            <a:endParaRPr lang="en-IN" sz="2400" dirty="0"/>
          </a:p>
        </p:txBody>
      </p:sp>
      <p:pic>
        <p:nvPicPr>
          <p:cNvPr id="7" name="Picture 6">
            <a:extLst>
              <a:ext uri="{FF2B5EF4-FFF2-40B4-BE49-F238E27FC236}">
                <a16:creationId xmlns:a16="http://schemas.microsoft.com/office/drawing/2014/main" id="{0E87BCBC-DE92-A92E-1CE5-29ED1AED3E25}"/>
              </a:ext>
            </a:extLst>
          </p:cNvPr>
          <p:cNvPicPr>
            <a:picLocks noChangeAspect="1"/>
          </p:cNvPicPr>
          <p:nvPr/>
        </p:nvPicPr>
        <p:blipFill rotWithShape="1">
          <a:blip r:embed="rId2"/>
          <a:srcRect r="51027" b="13339"/>
          <a:stretch/>
        </p:blipFill>
        <p:spPr>
          <a:xfrm>
            <a:off x="838201" y="1690688"/>
            <a:ext cx="9657522" cy="2324721"/>
          </a:xfrm>
          <a:prstGeom prst="rect">
            <a:avLst/>
          </a:prstGeom>
        </p:spPr>
      </p:pic>
    </p:spTree>
    <p:extLst>
      <p:ext uri="{BB962C8B-B14F-4D97-AF65-F5344CB8AC3E}">
        <p14:creationId xmlns:p14="http://schemas.microsoft.com/office/powerpoint/2010/main" val="15585078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2959-17FD-BA83-BD06-3FE4D6199DF2}"/>
              </a:ext>
            </a:extLst>
          </p:cNvPr>
          <p:cNvSpPr>
            <a:spLocks noGrp="1"/>
          </p:cNvSpPr>
          <p:nvPr>
            <p:ph type="title"/>
          </p:nvPr>
        </p:nvSpPr>
        <p:spPr/>
        <p:txBody>
          <a:bodyPr/>
          <a:lstStyle/>
          <a:p>
            <a:r>
              <a:rPr lang="en-IN" dirty="0"/>
              <a:t>INTERPRETATION</a:t>
            </a:r>
          </a:p>
        </p:txBody>
      </p:sp>
      <p:pic>
        <p:nvPicPr>
          <p:cNvPr id="6" name="Content Placeholder 5">
            <a:extLst>
              <a:ext uri="{FF2B5EF4-FFF2-40B4-BE49-F238E27FC236}">
                <a16:creationId xmlns:a16="http://schemas.microsoft.com/office/drawing/2014/main" id="{A3DABAEA-A8F6-9C7E-848D-BAECBDFCACA3}"/>
              </a:ext>
            </a:extLst>
          </p:cNvPr>
          <p:cNvPicPr>
            <a:picLocks noGrp="1" noChangeAspect="1"/>
          </p:cNvPicPr>
          <p:nvPr>
            <p:ph sz="half" idx="1"/>
          </p:nvPr>
        </p:nvPicPr>
        <p:blipFill>
          <a:blip r:embed="rId2"/>
          <a:stretch>
            <a:fillRect/>
          </a:stretch>
        </p:blipFill>
        <p:spPr>
          <a:xfrm>
            <a:off x="838200" y="1825625"/>
            <a:ext cx="5257800" cy="4351338"/>
          </a:xfrm>
        </p:spPr>
      </p:pic>
      <p:sp>
        <p:nvSpPr>
          <p:cNvPr id="4" name="Content Placeholder 3">
            <a:extLst>
              <a:ext uri="{FF2B5EF4-FFF2-40B4-BE49-F238E27FC236}">
                <a16:creationId xmlns:a16="http://schemas.microsoft.com/office/drawing/2014/main" id="{C4147A77-4D1D-5C94-0547-79B7C993ABAC}"/>
              </a:ext>
            </a:extLst>
          </p:cNvPr>
          <p:cNvSpPr>
            <a:spLocks noGrp="1"/>
          </p:cNvSpPr>
          <p:nvPr>
            <p:ph sz="half" idx="2"/>
          </p:nvPr>
        </p:nvSpPr>
        <p:spPr/>
        <p:txBody>
          <a:bodyPr>
            <a:normAutofit fontScale="92500" lnSpcReduction="10000"/>
          </a:bodyPr>
          <a:lstStyle/>
          <a:p>
            <a:r>
              <a:rPr lang="en-US" dirty="0"/>
              <a:t>From the above Table and chart, it is observed that, the Government of India and other Regulatory Authorities of India should regularize it or not, so for this </a:t>
            </a:r>
          </a:p>
          <a:p>
            <a:r>
              <a:rPr lang="en-US" dirty="0"/>
              <a:t>21.70% have shown their strong disagreement</a:t>
            </a:r>
          </a:p>
          <a:p>
            <a:r>
              <a:rPr lang="en-US" dirty="0"/>
              <a:t>10.38% have shown disagreement</a:t>
            </a:r>
          </a:p>
          <a:p>
            <a:r>
              <a:rPr lang="en-US" dirty="0"/>
              <a:t>27.36% are in no opinion category</a:t>
            </a:r>
          </a:p>
          <a:p>
            <a:r>
              <a:rPr lang="en-US" dirty="0"/>
              <a:t>16.98% are in agreement and</a:t>
            </a:r>
          </a:p>
          <a:p>
            <a:r>
              <a:rPr lang="en-US" dirty="0"/>
              <a:t>23.58% are in strong agreement.</a:t>
            </a:r>
            <a:endParaRPr lang="en-IN" dirty="0"/>
          </a:p>
        </p:txBody>
      </p:sp>
    </p:spTree>
    <p:extLst>
      <p:ext uri="{BB962C8B-B14F-4D97-AF65-F5344CB8AC3E}">
        <p14:creationId xmlns:p14="http://schemas.microsoft.com/office/powerpoint/2010/main" val="900707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950E-4CBE-9446-3228-BA99E89EFE8D}"/>
              </a:ext>
            </a:extLst>
          </p:cNvPr>
          <p:cNvSpPr>
            <a:spLocks noGrp="1"/>
          </p:cNvSpPr>
          <p:nvPr>
            <p:ph type="title"/>
          </p:nvPr>
        </p:nvSpPr>
        <p:spPr/>
        <p:txBody>
          <a:bodyPr>
            <a:noAutofit/>
          </a:bodyPr>
          <a:lstStyle/>
          <a:p>
            <a:r>
              <a:rPr lang="en-US" sz="3600" dirty="0"/>
              <a:t>CURRENT REGULATORY AND INFRASTRUCTURAL SUPPORT FOR CRYPTOCURRENCY IN THE COUNTRY.</a:t>
            </a:r>
            <a:endParaRPr lang="en-IN" sz="3600" dirty="0"/>
          </a:p>
        </p:txBody>
      </p:sp>
      <p:sp>
        <p:nvSpPr>
          <p:cNvPr id="6" name="TextBox 5">
            <a:extLst>
              <a:ext uri="{FF2B5EF4-FFF2-40B4-BE49-F238E27FC236}">
                <a16:creationId xmlns:a16="http://schemas.microsoft.com/office/drawing/2014/main" id="{E6F455CF-0676-189E-B416-A7E0AC1903C9}"/>
              </a:ext>
            </a:extLst>
          </p:cNvPr>
          <p:cNvSpPr txBox="1"/>
          <p:nvPr/>
        </p:nvSpPr>
        <p:spPr>
          <a:xfrm>
            <a:off x="838200" y="4691270"/>
            <a:ext cx="10515600" cy="2062103"/>
          </a:xfrm>
          <a:prstGeom prst="rect">
            <a:avLst/>
          </a:prstGeom>
          <a:noFill/>
        </p:spPr>
        <p:txBody>
          <a:bodyPr wrap="square" rtlCol="0">
            <a:spAutoFit/>
          </a:bodyPr>
          <a:lstStyle/>
          <a:p>
            <a:r>
              <a:rPr lang="en-US" sz="3200" dirty="0"/>
              <a:t>Among all the respondents, 3 think that we have all the regulatory and infrastructural support, 68 respondents are in view that we do not have regulatory and infrastructural support and 23 are not sure about it.</a:t>
            </a:r>
            <a:endParaRPr lang="en-IN" sz="3200" dirty="0"/>
          </a:p>
        </p:txBody>
      </p:sp>
      <p:pic>
        <p:nvPicPr>
          <p:cNvPr id="7" name="Picture 6">
            <a:extLst>
              <a:ext uri="{FF2B5EF4-FFF2-40B4-BE49-F238E27FC236}">
                <a16:creationId xmlns:a16="http://schemas.microsoft.com/office/drawing/2014/main" id="{6BC32F33-8F96-38EE-F0C2-55E2395D424A}"/>
              </a:ext>
            </a:extLst>
          </p:cNvPr>
          <p:cNvPicPr>
            <a:picLocks noChangeAspect="1"/>
          </p:cNvPicPr>
          <p:nvPr/>
        </p:nvPicPr>
        <p:blipFill rotWithShape="1">
          <a:blip r:embed="rId2"/>
          <a:srcRect r="50000" b="17450"/>
          <a:stretch/>
        </p:blipFill>
        <p:spPr>
          <a:xfrm>
            <a:off x="838199" y="1776853"/>
            <a:ext cx="10515599" cy="2662625"/>
          </a:xfrm>
          <a:prstGeom prst="rect">
            <a:avLst/>
          </a:prstGeom>
        </p:spPr>
      </p:pic>
    </p:spTree>
    <p:extLst>
      <p:ext uri="{BB962C8B-B14F-4D97-AF65-F5344CB8AC3E}">
        <p14:creationId xmlns:p14="http://schemas.microsoft.com/office/powerpoint/2010/main" val="404871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D565B90-3203-F018-0C24-346AA288FB24}"/>
              </a:ext>
            </a:extLst>
          </p:cNvPr>
          <p:cNvSpPr>
            <a:spLocks noGrp="1"/>
          </p:cNvSpPr>
          <p:nvPr>
            <p:ph type="title"/>
          </p:nvPr>
        </p:nvSpPr>
        <p:spPr/>
        <p:txBody>
          <a:bodyPr/>
          <a:lstStyle/>
          <a:p>
            <a:r>
              <a:rPr lang="en-IN" dirty="0"/>
              <a:t>BANKING TRANSACTION</a:t>
            </a:r>
          </a:p>
        </p:txBody>
      </p:sp>
      <p:sp>
        <p:nvSpPr>
          <p:cNvPr id="7" name="Content Placeholder 6">
            <a:extLst>
              <a:ext uri="{FF2B5EF4-FFF2-40B4-BE49-F238E27FC236}">
                <a16:creationId xmlns:a16="http://schemas.microsoft.com/office/drawing/2014/main" id="{09BC0108-E0F6-13DA-FEB9-5D799F1B0742}"/>
              </a:ext>
            </a:extLst>
          </p:cNvPr>
          <p:cNvSpPr>
            <a:spLocks noGrp="1"/>
          </p:cNvSpPr>
          <p:nvPr>
            <p:ph idx="1"/>
          </p:nvPr>
        </p:nvSpPr>
        <p:spPr/>
        <p:txBody>
          <a:bodyPr/>
          <a:lstStyle/>
          <a:p>
            <a:r>
              <a:rPr lang="en-US" dirty="0"/>
              <a:t>Banks profit handsomely from facilitating payments, so they have no motivation to reduce rates. Payments revenues from cross-border transactions, such as payments and letters of credit, totaled $224 billion in 2019.</a:t>
            </a:r>
          </a:p>
          <a:p>
            <a:r>
              <a:rPr lang="en-US" dirty="0"/>
              <a:t>Example: If a person works in USA and wish to send a portion of pay check to their family in India, person may have to pay a $25 wire transfer fee plus additional fees of up to 7%. Person’s bank takes a share, as does the receiving bank, and person pay exchange rate fees.</a:t>
            </a:r>
            <a:endParaRPr lang="en-IN" dirty="0"/>
          </a:p>
        </p:txBody>
      </p:sp>
    </p:spTree>
    <p:extLst>
      <p:ext uri="{BB962C8B-B14F-4D97-AF65-F5344CB8AC3E}">
        <p14:creationId xmlns:p14="http://schemas.microsoft.com/office/powerpoint/2010/main" val="20202598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CDBD-67B0-43ED-6236-9565EAC229EE}"/>
              </a:ext>
            </a:extLst>
          </p:cNvPr>
          <p:cNvSpPr>
            <a:spLocks noGrp="1"/>
          </p:cNvSpPr>
          <p:nvPr>
            <p:ph type="title"/>
          </p:nvPr>
        </p:nvSpPr>
        <p:spPr/>
        <p:txBody>
          <a:bodyPr/>
          <a:lstStyle/>
          <a:p>
            <a:r>
              <a:rPr lang="en-IN" dirty="0"/>
              <a:t>INTERPRETATION</a:t>
            </a:r>
          </a:p>
        </p:txBody>
      </p:sp>
      <p:pic>
        <p:nvPicPr>
          <p:cNvPr id="6" name="Content Placeholder 5">
            <a:extLst>
              <a:ext uri="{FF2B5EF4-FFF2-40B4-BE49-F238E27FC236}">
                <a16:creationId xmlns:a16="http://schemas.microsoft.com/office/drawing/2014/main" id="{69EE0A5F-DB05-E438-B739-4858BE8D44C4}"/>
              </a:ext>
            </a:extLst>
          </p:cNvPr>
          <p:cNvPicPr>
            <a:picLocks noGrp="1" noChangeAspect="1"/>
          </p:cNvPicPr>
          <p:nvPr>
            <p:ph sz="half" idx="1"/>
          </p:nvPr>
        </p:nvPicPr>
        <p:blipFill>
          <a:blip r:embed="rId2"/>
          <a:stretch>
            <a:fillRect/>
          </a:stretch>
        </p:blipFill>
        <p:spPr>
          <a:xfrm>
            <a:off x="838200" y="1825625"/>
            <a:ext cx="5181600" cy="4351338"/>
          </a:xfrm>
        </p:spPr>
      </p:pic>
      <p:sp>
        <p:nvSpPr>
          <p:cNvPr id="4" name="Content Placeholder 3">
            <a:extLst>
              <a:ext uri="{FF2B5EF4-FFF2-40B4-BE49-F238E27FC236}">
                <a16:creationId xmlns:a16="http://schemas.microsoft.com/office/drawing/2014/main" id="{7FC79C00-17B5-E4CF-07A8-4E31715596F8}"/>
              </a:ext>
            </a:extLst>
          </p:cNvPr>
          <p:cNvSpPr>
            <a:spLocks noGrp="1"/>
          </p:cNvSpPr>
          <p:nvPr>
            <p:ph sz="half" idx="2"/>
          </p:nvPr>
        </p:nvSpPr>
        <p:spPr/>
        <p:txBody>
          <a:bodyPr/>
          <a:lstStyle/>
          <a:p>
            <a:r>
              <a:rPr lang="en-US" dirty="0"/>
              <a:t>From the above Table and Graph, it is observed that </a:t>
            </a:r>
          </a:p>
          <a:p>
            <a:r>
              <a:rPr lang="en-US" dirty="0"/>
              <a:t>72.34% respondents have accepted that we do not have all the regulatory and infrastructural support, </a:t>
            </a:r>
          </a:p>
          <a:p>
            <a:r>
              <a:rPr lang="en-US" dirty="0"/>
              <a:t>24.47% are not sure about it </a:t>
            </a:r>
          </a:p>
          <a:p>
            <a:r>
              <a:rPr lang="en-US" dirty="0"/>
              <a:t>3.19% are in agreement that we have all kinds of support to regulate it.</a:t>
            </a:r>
            <a:endParaRPr lang="en-IN" dirty="0"/>
          </a:p>
        </p:txBody>
      </p:sp>
    </p:spTree>
    <p:extLst>
      <p:ext uri="{BB962C8B-B14F-4D97-AF65-F5344CB8AC3E}">
        <p14:creationId xmlns:p14="http://schemas.microsoft.com/office/powerpoint/2010/main" val="25642734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A947-FA76-5C03-13B5-0EDEA24C24FE}"/>
              </a:ext>
            </a:extLst>
          </p:cNvPr>
          <p:cNvSpPr>
            <a:spLocks noGrp="1"/>
          </p:cNvSpPr>
          <p:nvPr>
            <p:ph type="title"/>
          </p:nvPr>
        </p:nvSpPr>
        <p:spPr/>
        <p:txBody>
          <a:bodyPr/>
          <a:lstStyle/>
          <a:p>
            <a:r>
              <a:rPr lang="en-IN" dirty="0"/>
              <a:t>CORRELATION</a:t>
            </a:r>
          </a:p>
        </p:txBody>
      </p:sp>
      <p:sp>
        <p:nvSpPr>
          <p:cNvPr id="3" name="Content Placeholder 2">
            <a:extLst>
              <a:ext uri="{FF2B5EF4-FFF2-40B4-BE49-F238E27FC236}">
                <a16:creationId xmlns:a16="http://schemas.microsoft.com/office/drawing/2014/main" id="{7172A483-9D7A-1503-0548-57993658BE11}"/>
              </a:ext>
            </a:extLst>
          </p:cNvPr>
          <p:cNvSpPr>
            <a:spLocks noGrp="1"/>
          </p:cNvSpPr>
          <p:nvPr>
            <p:ph idx="1"/>
          </p:nvPr>
        </p:nvSpPr>
        <p:spPr/>
        <p:txBody>
          <a:bodyPr/>
          <a:lstStyle/>
          <a:p>
            <a:r>
              <a:rPr lang="en-US" dirty="0">
                <a:effectLst/>
              </a:rPr>
              <a:t>The correlation coefficient describes how one variable moves in relation to another. A positive correlation indicates that the two move in the same direction, with a +1.0 correlation when they move in tandem. A negative correlation coefficient tells you that they instead move in opposite directions. A correlation of zero suggests no correlation at all.</a:t>
            </a:r>
          </a:p>
          <a:p>
            <a:pPr marL="0" indent="0">
              <a:buNone/>
            </a:pPr>
            <a:endParaRPr lang="en-IN" dirty="0"/>
          </a:p>
        </p:txBody>
      </p:sp>
      <p:pic>
        <p:nvPicPr>
          <p:cNvPr id="7" name="Picture 6">
            <a:extLst>
              <a:ext uri="{FF2B5EF4-FFF2-40B4-BE49-F238E27FC236}">
                <a16:creationId xmlns:a16="http://schemas.microsoft.com/office/drawing/2014/main" id="{596AD937-8F62-2D47-1A9C-2C2A5297DA68}"/>
              </a:ext>
            </a:extLst>
          </p:cNvPr>
          <p:cNvPicPr>
            <a:picLocks noChangeAspect="1"/>
          </p:cNvPicPr>
          <p:nvPr/>
        </p:nvPicPr>
        <p:blipFill>
          <a:blip r:embed="rId2"/>
          <a:stretch>
            <a:fillRect/>
          </a:stretch>
        </p:blipFill>
        <p:spPr>
          <a:xfrm>
            <a:off x="3074757" y="4406082"/>
            <a:ext cx="5671677" cy="1252596"/>
          </a:xfrm>
          <a:prstGeom prst="rect">
            <a:avLst/>
          </a:prstGeom>
        </p:spPr>
      </p:pic>
    </p:spTree>
    <p:extLst>
      <p:ext uri="{BB962C8B-B14F-4D97-AF65-F5344CB8AC3E}">
        <p14:creationId xmlns:p14="http://schemas.microsoft.com/office/powerpoint/2010/main" val="4165712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377424-0BAF-3505-B746-7AA3AB47F0F9}"/>
              </a:ext>
            </a:extLst>
          </p:cNvPr>
          <p:cNvPicPr>
            <a:picLocks noGrp="1" noChangeAspect="1"/>
          </p:cNvPicPr>
          <p:nvPr>
            <p:ph idx="4294967295"/>
          </p:nvPr>
        </p:nvPicPr>
        <p:blipFill>
          <a:blip r:embed="rId2"/>
          <a:stretch>
            <a:fillRect/>
          </a:stretch>
        </p:blipFill>
        <p:spPr>
          <a:xfrm>
            <a:off x="742122" y="290375"/>
            <a:ext cx="10515600" cy="3884612"/>
          </a:xfrm>
        </p:spPr>
      </p:pic>
      <p:sp>
        <p:nvSpPr>
          <p:cNvPr id="6" name="TextBox 5">
            <a:extLst>
              <a:ext uri="{FF2B5EF4-FFF2-40B4-BE49-F238E27FC236}">
                <a16:creationId xmlns:a16="http://schemas.microsoft.com/office/drawing/2014/main" id="{DCD60420-C722-02E7-4759-03A9751594B5}"/>
              </a:ext>
            </a:extLst>
          </p:cNvPr>
          <p:cNvSpPr txBox="1"/>
          <p:nvPr/>
        </p:nvSpPr>
        <p:spPr>
          <a:xfrm>
            <a:off x="1166191" y="4691270"/>
            <a:ext cx="10091531" cy="1938992"/>
          </a:xfrm>
          <a:prstGeom prst="rect">
            <a:avLst/>
          </a:prstGeom>
          <a:noFill/>
        </p:spPr>
        <p:txBody>
          <a:bodyPr wrap="square" rtlCol="0">
            <a:spAutoFit/>
          </a:bodyPr>
          <a:lstStyle/>
          <a:p>
            <a:r>
              <a:rPr lang="en-IN" sz="2400" b="1" dirty="0"/>
              <a:t>Strongly Disagree 	= - 2 </a:t>
            </a:r>
          </a:p>
          <a:p>
            <a:r>
              <a:rPr lang="en-IN" sz="2400" b="1" dirty="0"/>
              <a:t>Disagree		= -1</a:t>
            </a:r>
          </a:p>
          <a:p>
            <a:r>
              <a:rPr lang="en-IN" sz="2400" b="1" dirty="0"/>
              <a:t>Neutral		=  0</a:t>
            </a:r>
          </a:p>
          <a:p>
            <a:r>
              <a:rPr lang="en-IN" sz="2400" b="1" dirty="0"/>
              <a:t>Agree			= +1</a:t>
            </a:r>
          </a:p>
          <a:p>
            <a:r>
              <a:rPr lang="en-IN" sz="2400" b="1" dirty="0"/>
              <a:t>Strongly Agree	= +2</a:t>
            </a:r>
          </a:p>
        </p:txBody>
      </p:sp>
    </p:spTree>
    <p:extLst>
      <p:ext uri="{BB962C8B-B14F-4D97-AF65-F5344CB8AC3E}">
        <p14:creationId xmlns:p14="http://schemas.microsoft.com/office/powerpoint/2010/main" val="33722312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45F4D1-A3AE-AB5E-39F9-423D451589E0}"/>
              </a:ext>
            </a:extLst>
          </p:cNvPr>
          <p:cNvSpPr>
            <a:spLocks noGrp="1"/>
          </p:cNvSpPr>
          <p:nvPr>
            <p:ph type="title"/>
          </p:nvPr>
        </p:nvSpPr>
        <p:spPr/>
        <p:txBody>
          <a:bodyPr/>
          <a:lstStyle/>
          <a:p>
            <a:r>
              <a:rPr lang="en-IN" dirty="0"/>
              <a:t>Co-Relation B/W Both Transactions </a:t>
            </a:r>
          </a:p>
        </p:txBody>
      </p:sp>
      <p:graphicFrame>
        <p:nvGraphicFramePr>
          <p:cNvPr id="10" name="Table 10">
            <a:extLst>
              <a:ext uri="{FF2B5EF4-FFF2-40B4-BE49-F238E27FC236}">
                <a16:creationId xmlns:a16="http://schemas.microsoft.com/office/drawing/2014/main" id="{C06D3E83-A467-4114-A0EB-9C0B75B556A0}"/>
              </a:ext>
            </a:extLst>
          </p:cNvPr>
          <p:cNvGraphicFramePr>
            <a:graphicFrameLocks noGrp="1"/>
          </p:cNvGraphicFramePr>
          <p:nvPr>
            <p:ph idx="1"/>
            <p:extLst>
              <p:ext uri="{D42A27DB-BD31-4B8C-83A1-F6EECF244321}">
                <p14:modId xmlns:p14="http://schemas.microsoft.com/office/powerpoint/2010/main" val="2080318084"/>
              </p:ext>
            </p:extLst>
          </p:nvPr>
        </p:nvGraphicFramePr>
        <p:xfrm>
          <a:off x="838200" y="1967865"/>
          <a:ext cx="10515597" cy="3717317"/>
        </p:xfrm>
        <a:graphic>
          <a:graphicData uri="http://schemas.openxmlformats.org/drawingml/2006/table">
            <a:tbl>
              <a:tblPr firstRow="1" bandRow="1">
                <a:tableStyleId>{5940675A-B579-460E-94D1-54222C63F5DA}</a:tableStyleId>
              </a:tblPr>
              <a:tblGrid>
                <a:gridCol w="3505199">
                  <a:extLst>
                    <a:ext uri="{9D8B030D-6E8A-4147-A177-3AD203B41FA5}">
                      <a16:colId xmlns:a16="http://schemas.microsoft.com/office/drawing/2014/main" val="1381796927"/>
                    </a:ext>
                  </a:extLst>
                </a:gridCol>
                <a:gridCol w="3505199">
                  <a:extLst>
                    <a:ext uri="{9D8B030D-6E8A-4147-A177-3AD203B41FA5}">
                      <a16:colId xmlns:a16="http://schemas.microsoft.com/office/drawing/2014/main" val="2213881504"/>
                    </a:ext>
                  </a:extLst>
                </a:gridCol>
                <a:gridCol w="3505199">
                  <a:extLst>
                    <a:ext uri="{9D8B030D-6E8A-4147-A177-3AD203B41FA5}">
                      <a16:colId xmlns:a16="http://schemas.microsoft.com/office/drawing/2014/main" val="1477921444"/>
                    </a:ext>
                  </a:extLst>
                </a:gridCol>
              </a:tblGrid>
              <a:tr h="428780">
                <a:tc>
                  <a:txBody>
                    <a:bodyPr/>
                    <a:lstStyle/>
                    <a:p>
                      <a:pPr algn="ctr" fontAlgn="b"/>
                      <a:endParaRPr lang="en-IN" sz="2000" b="0" i="0" u="none" strike="noStrike" dirty="0">
                        <a:solidFill>
                          <a:srgbClr val="000000"/>
                        </a:solidFill>
                        <a:effectLst/>
                        <a:latin typeface="+mn-lt"/>
                      </a:endParaRPr>
                    </a:p>
                  </a:txBody>
                  <a:tcPr marL="9525" marR="9525" marT="9525" marB="0" anchor="b"/>
                </a:tc>
                <a:tc>
                  <a:txBody>
                    <a:bodyPr/>
                    <a:lstStyle/>
                    <a:p>
                      <a:pPr algn="ctr" fontAlgn="b"/>
                      <a:r>
                        <a:rPr lang="en-IN" sz="2000" b="0" i="0" u="none" strike="noStrike">
                          <a:solidFill>
                            <a:srgbClr val="000000"/>
                          </a:solidFill>
                          <a:effectLst/>
                          <a:latin typeface="+mn-lt"/>
                        </a:rPr>
                        <a:t>Banking Transaction </a:t>
                      </a:r>
                    </a:p>
                  </a:txBody>
                  <a:tcPr marL="9525" marR="9525" marT="9525" marB="0" anchor="b"/>
                </a:tc>
                <a:tc>
                  <a:txBody>
                    <a:bodyPr/>
                    <a:lstStyle/>
                    <a:p>
                      <a:pPr algn="ctr" fontAlgn="b"/>
                      <a:r>
                        <a:rPr lang="en-IN" sz="2000" b="0" i="0" u="none" strike="noStrike">
                          <a:solidFill>
                            <a:srgbClr val="000000"/>
                          </a:solidFill>
                          <a:effectLst/>
                          <a:latin typeface="+mn-lt"/>
                        </a:rPr>
                        <a:t>Crypocurrency Transaction</a:t>
                      </a:r>
                    </a:p>
                  </a:txBody>
                  <a:tcPr marL="9525" marR="9525" marT="9525" marB="0" anchor="b"/>
                </a:tc>
                <a:extLst>
                  <a:ext uri="{0D108BD9-81ED-4DB2-BD59-A6C34878D82A}">
                    <a16:rowId xmlns:a16="http://schemas.microsoft.com/office/drawing/2014/main" val="323224805"/>
                  </a:ext>
                </a:extLst>
              </a:tr>
              <a:tr h="428780">
                <a:tc>
                  <a:txBody>
                    <a:bodyPr/>
                    <a:lstStyle/>
                    <a:p>
                      <a:pPr algn="ctr" fontAlgn="b"/>
                      <a:r>
                        <a:rPr lang="en-IN" sz="2000" b="0" i="0" u="none" strike="noStrike" dirty="0">
                          <a:solidFill>
                            <a:srgbClr val="000000"/>
                          </a:solidFill>
                          <a:effectLst/>
                          <a:latin typeface="+mn-lt"/>
                        </a:rPr>
                        <a:t>Instantly Transfer Money</a:t>
                      </a:r>
                    </a:p>
                  </a:txBody>
                  <a:tcPr marL="9525" marR="9525" marT="9525" marB="0" anchor="b"/>
                </a:tc>
                <a:tc>
                  <a:txBody>
                    <a:bodyPr/>
                    <a:lstStyle/>
                    <a:p>
                      <a:pPr algn="ctr" fontAlgn="b"/>
                      <a:r>
                        <a:rPr lang="en-IN" sz="2000" b="0" i="0" u="none" strike="noStrike" dirty="0">
                          <a:solidFill>
                            <a:srgbClr val="000000"/>
                          </a:solidFill>
                          <a:effectLst/>
                          <a:latin typeface="+mn-lt"/>
                        </a:rPr>
                        <a:t>56</a:t>
                      </a:r>
                    </a:p>
                  </a:txBody>
                  <a:tcPr marL="9525" marR="9525" marT="9525" marB="0" anchor="b"/>
                </a:tc>
                <a:tc>
                  <a:txBody>
                    <a:bodyPr/>
                    <a:lstStyle/>
                    <a:p>
                      <a:pPr algn="ctr" fontAlgn="b"/>
                      <a:r>
                        <a:rPr lang="en-IN" sz="2000" b="0" i="0" u="none" strike="noStrike">
                          <a:solidFill>
                            <a:srgbClr val="000000"/>
                          </a:solidFill>
                          <a:effectLst/>
                          <a:latin typeface="+mn-lt"/>
                        </a:rPr>
                        <a:t>18</a:t>
                      </a:r>
                    </a:p>
                  </a:txBody>
                  <a:tcPr marL="9525" marR="9525" marT="9525" marB="0" anchor="b"/>
                </a:tc>
                <a:extLst>
                  <a:ext uri="{0D108BD9-81ED-4DB2-BD59-A6C34878D82A}">
                    <a16:rowId xmlns:a16="http://schemas.microsoft.com/office/drawing/2014/main" val="4287677017"/>
                  </a:ext>
                </a:extLst>
              </a:tr>
              <a:tr h="428780">
                <a:tc>
                  <a:txBody>
                    <a:bodyPr/>
                    <a:lstStyle/>
                    <a:p>
                      <a:pPr algn="ctr" fontAlgn="b"/>
                      <a:r>
                        <a:rPr lang="en-IN" sz="2000" b="0" i="0" u="none" strike="noStrike" dirty="0">
                          <a:solidFill>
                            <a:srgbClr val="000000"/>
                          </a:solidFill>
                          <a:effectLst/>
                          <a:latin typeface="+mn-lt"/>
                        </a:rPr>
                        <a:t>Transfer money Worldwide</a:t>
                      </a:r>
                    </a:p>
                  </a:txBody>
                  <a:tcPr marL="9525" marR="9525" marT="9525" marB="0" anchor="b"/>
                </a:tc>
                <a:tc>
                  <a:txBody>
                    <a:bodyPr/>
                    <a:lstStyle/>
                    <a:p>
                      <a:pPr algn="ctr" fontAlgn="b"/>
                      <a:r>
                        <a:rPr lang="en-IN" sz="2000" b="0" i="0" u="none" strike="noStrike">
                          <a:solidFill>
                            <a:srgbClr val="000000"/>
                          </a:solidFill>
                          <a:effectLst/>
                          <a:latin typeface="+mn-lt"/>
                        </a:rPr>
                        <a:t>98</a:t>
                      </a:r>
                    </a:p>
                  </a:txBody>
                  <a:tcPr marL="9525" marR="9525" marT="9525" marB="0" anchor="b"/>
                </a:tc>
                <a:tc>
                  <a:txBody>
                    <a:bodyPr/>
                    <a:lstStyle/>
                    <a:p>
                      <a:pPr algn="ctr" fontAlgn="b"/>
                      <a:r>
                        <a:rPr lang="en-IN" sz="2000" b="0" i="0" u="none" strike="noStrike">
                          <a:solidFill>
                            <a:srgbClr val="000000"/>
                          </a:solidFill>
                          <a:effectLst/>
                          <a:latin typeface="+mn-lt"/>
                        </a:rPr>
                        <a:t>50</a:t>
                      </a:r>
                    </a:p>
                  </a:txBody>
                  <a:tcPr marL="9525" marR="9525" marT="9525" marB="0" anchor="b"/>
                </a:tc>
                <a:extLst>
                  <a:ext uri="{0D108BD9-81ED-4DB2-BD59-A6C34878D82A}">
                    <a16:rowId xmlns:a16="http://schemas.microsoft.com/office/drawing/2014/main" val="3175239783"/>
                  </a:ext>
                </a:extLst>
              </a:tr>
              <a:tr h="428780">
                <a:tc>
                  <a:txBody>
                    <a:bodyPr/>
                    <a:lstStyle/>
                    <a:p>
                      <a:pPr algn="ctr" fontAlgn="b"/>
                      <a:r>
                        <a:rPr lang="en-IN" sz="2000" b="0" i="0" u="none" strike="noStrike" dirty="0">
                          <a:solidFill>
                            <a:srgbClr val="000000"/>
                          </a:solidFill>
                          <a:effectLst/>
                          <a:latin typeface="+mn-lt"/>
                        </a:rPr>
                        <a:t>Cheaper Transaction fees</a:t>
                      </a:r>
                    </a:p>
                  </a:txBody>
                  <a:tcPr marL="9525" marR="9525" marT="9525" marB="0" anchor="b"/>
                </a:tc>
                <a:tc>
                  <a:txBody>
                    <a:bodyPr/>
                    <a:lstStyle/>
                    <a:p>
                      <a:pPr algn="ctr" fontAlgn="b"/>
                      <a:r>
                        <a:rPr lang="en-IN" sz="2000" b="0" i="0" u="none" strike="noStrike">
                          <a:solidFill>
                            <a:srgbClr val="000000"/>
                          </a:solidFill>
                          <a:effectLst/>
                          <a:latin typeface="+mn-lt"/>
                        </a:rPr>
                        <a:t>78</a:t>
                      </a:r>
                    </a:p>
                  </a:txBody>
                  <a:tcPr marL="9525" marR="9525" marT="9525" marB="0" anchor="b"/>
                </a:tc>
                <a:tc>
                  <a:txBody>
                    <a:bodyPr/>
                    <a:lstStyle/>
                    <a:p>
                      <a:pPr algn="ctr" fontAlgn="b"/>
                      <a:r>
                        <a:rPr lang="en-IN" sz="2000" b="0" i="0" u="none" strike="noStrike">
                          <a:solidFill>
                            <a:srgbClr val="000000"/>
                          </a:solidFill>
                          <a:effectLst/>
                          <a:latin typeface="+mn-lt"/>
                        </a:rPr>
                        <a:t>30</a:t>
                      </a:r>
                    </a:p>
                  </a:txBody>
                  <a:tcPr marL="9525" marR="9525" marT="9525" marB="0" anchor="b"/>
                </a:tc>
                <a:extLst>
                  <a:ext uri="{0D108BD9-81ED-4DB2-BD59-A6C34878D82A}">
                    <a16:rowId xmlns:a16="http://schemas.microsoft.com/office/drawing/2014/main" val="164586789"/>
                  </a:ext>
                </a:extLst>
              </a:tr>
              <a:tr h="428780">
                <a:tc>
                  <a:txBody>
                    <a:bodyPr/>
                    <a:lstStyle/>
                    <a:p>
                      <a:pPr algn="ctr" fontAlgn="b"/>
                      <a:r>
                        <a:rPr lang="en-IN" sz="2000" b="0" i="0" u="none" strike="noStrike" dirty="0">
                          <a:solidFill>
                            <a:srgbClr val="000000"/>
                          </a:solidFill>
                          <a:effectLst/>
                          <a:latin typeface="+mn-lt"/>
                        </a:rPr>
                        <a:t>Transfer money Securely</a:t>
                      </a:r>
                    </a:p>
                  </a:txBody>
                  <a:tcPr marL="9525" marR="9525" marT="9525" marB="0" anchor="b"/>
                </a:tc>
                <a:tc>
                  <a:txBody>
                    <a:bodyPr/>
                    <a:lstStyle/>
                    <a:p>
                      <a:pPr algn="ctr" fontAlgn="b"/>
                      <a:r>
                        <a:rPr lang="en-IN" sz="2000" b="0" i="0" u="none" strike="noStrike" dirty="0">
                          <a:solidFill>
                            <a:srgbClr val="000000"/>
                          </a:solidFill>
                          <a:effectLst/>
                          <a:latin typeface="+mn-lt"/>
                        </a:rPr>
                        <a:t>85</a:t>
                      </a:r>
                    </a:p>
                  </a:txBody>
                  <a:tcPr marL="9525" marR="9525" marT="9525" marB="0" anchor="b"/>
                </a:tc>
                <a:tc>
                  <a:txBody>
                    <a:bodyPr/>
                    <a:lstStyle/>
                    <a:p>
                      <a:pPr algn="ctr" fontAlgn="b"/>
                      <a:r>
                        <a:rPr lang="en-IN" sz="2000" b="0" i="0" u="none" strike="noStrike">
                          <a:solidFill>
                            <a:srgbClr val="000000"/>
                          </a:solidFill>
                          <a:effectLst/>
                          <a:latin typeface="+mn-lt"/>
                        </a:rPr>
                        <a:t>28</a:t>
                      </a:r>
                    </a:p>
                  </a:txBody>
                  <a:tcPr marL="9525" marR="9525" marT="9525" marB="0" anchor="b"/>
                </a:tc>
                <a:extLst>
                  <a:ext uri="{0D108BD9-81ED-4DB2-BD59-A6C34878D82A}">
                    <a16:rowId xmlns:a16="http://schemas.microsoft.com/office/drawing/2014/main" val="43501191"/>
                  </a:ext>
                </a:extLst>
              </a:tr>
              <a:tr h="428780">
                <a:tc>
                  <a:txBody>
                    <a:bodyPr/>
                    <a:lstStyle/>
                    <a:p>
                      <a:pPr algn="ctr" fontAlgn="b"/>
                      <a:r>
                        <a:rPr lang="en-IN" sz="2000" b="0" i="0" u="none" strike="noStrike">
                          <a:solidFill>
                            <a:srgbClr val="000000"/>
                          </a:solidFill>
                          <a:effectLst/>
                          <a:latin typeface="+mn-lt"/>
                        </a:rPr>
                        <a:t>Control of money</a:t>
                      </a:r>
                    </a:p>
                  </a:txBody>
                  <a:tcPr marL="9525" marR="9525" marT="9525" marB="0" anchor="b"/>
                </a:tc>
                <a:tc>
                  <a:txBody>
                    <a:bodyPr/>
                    <a:lstStyle/>
                    <a:p>
                      <a:pPr algn="ctr" fontAlgn="b"/>
                      <a:r>
                        <a:rPr lang="en-IN" sz="2000" b="0" i="0" u="none" strike="noStrike" dirty="0">
                          <a:solidFill>
                            <a:srgbClr val="000000"/>
                          </a:solidFill>
                          <a:effectLst/>
                          <a:latin typeface="+mn-lt"/>
                        </a:rPr>
                        <a:t>60</a:t>
                      </a:r>
                    </a:p>
                  </a:txBody>
                  <a:tcPr marL="9525" marR="9525" marT="9525" marB="0" anchor="b"/>
                </a:tc>
                <a:tc>
                  <a:txBody>
                    <a:bodyPr/>
                    <a:lstStyle/>
                    <a:p>
                      <a:pPr algn="ctr" fontAlgn="b"/>
                      <a:r>
                        <a:rPr lang="en-IN" sz="2000" b="0" i="0" u="none" strike="noStrike" dirty="0">
                          <a:solidFill>
                            <a:srgbClr val="000000"/>
                          </a:solidFill>
                          <a:effectLst/>
                          <a:latin typeface="+mn-lt"/>
                        </a:rPr>
                        <a:t>77</a:t>
                      </a:r>
                    </a:p>
                  </a:txBody>
                  <a:tcPr marL="9525" marR="9525" marT="9525" marB="0" anchor="b"/>
                </a:tc>
                <a:extLst>
                  <a:ext uri="{0D108BD9-81ED-4DB2-BD59-A6C34878D82A}">
                    <a16:rowId xmlns:a16="http://schemas.microsoft.com/office/drawing/2014/main" val="2045137439"/>
                  </a:ext>
                </a:extLst>
              </a:tr>
              <a:tr h="428780">
                <a:tc>
                  <a:txBody>
                    <a:bodyPr/>
                    <a:lstStyle/>
                    <a:p>
                      <a:pPr algn="ctr" fontAlgn="b"/>
                      <a:r>
                        <a:rPr lang="en-IN" sz="2000" b="0" i="0" u="none" strike="noStrike">
                          <a:solidFill>
                            <a:srgbClr val="000000"/>
                          </a:solidFill>
                          <a:effectLst/>
                          <a:latin typeface="+mn-lt"/>
                        </a:rPr>
                        <a:t>Decentralization</a:t>
                      </a:r>
                    </a:p>
                  </a:txBody>
                  <a:tcPr marL="9525" marR="9525" marT="9525" marB="0" anchor="b"/>
                </a:tc>
                <a:tc>
                  <a:txBody>
                    <a:bodyPr/>
                    <a:lstStyle/>
                    <a:p>
                      <a:pPr algn="ctr" fontAlgn="b"/>
                      <a:r>
                        <a:rPr lang="en-IN" sz="2000" b="0" i="0" u="none" strike="noStrike" dirty="0">
                          <a:solidFill>
                            <a:srgbClr val="000000"/>
                          </a:solidFill>
                          <a:effectLst/>
                          <a:latin typeface="+mn-lt"/>
                        </a:rPr>
                        <a:t>32</a:t>
                      </a:r>
                    </a:p>
                  </a:txBody>
                  <a:tcPr marL="9525" marR="9525" marT="9525" marB="0" anchor="b"/>
                </a:tc>
                <a:tc>
                  <a:txBody>
                    <a:bodyPr/>
                    <a:lstStyle/>
                    <a:p>
                      <a:pPr algn="ctr" fontAlgn="b"/>
                      <a:r>
                        <a:rPr lang="en-IN" sz="2000" b="0" i="0" u="none" strike="noStrike" dirty="0">
                          <a:solidFill>
                            <a:srgbClr val="000000"/>
                          </a:solidFill>
                          <a:effectLst/>
                          <a:latin typeface="+mn-lt"/>
                        </a:rPr>
                        <a:t>70</a:t>
                      </a:r>
                    </a:p>
                  </a:txBody>
                  <a:tcPr marL="9525" marR="9525" marT="9525" marB="0" anchor="b"/>
                </a:tc>
                <a:extLst>
                  <a:ext uri="{0D108BD9-81ED-4DB2-BD59-A6C34878D82A}">
                    <a16:rowId xmlns:a16="http://schemas.microsoft.com/office/drawing/2014/main" val="1709528462"/>
                  </a:ext>
                </a:extLst>
              </a:tr>
              <a:tr h="715857">
                <a:tc>
                  <a:txBody>
                    <a:bodyPr/>
                    <a:lstStyle/>
                    <a:p>
                      <a:pPr algn="ctr" fontAlgn="b"/>
                      <a:r>
                        <a:rPr lang="en-US" sz="2000" b="0" i="0" u="none" strike="noStrike">
                          <a:solidFill>
                            <a:srgbClr val="000000"/>
                          </a:solidFill>
                          <a:effectLst/>
                          <a:latin typeface="+mn-lt"/>
                        </a:rPr>
                        <a:t>I do not have to deal with any authority</a:t>
                      </a:r>
                    </a:p>
                  </a:txBody>
                  <a:tcPr marL="9525" marR="9525" marT="9525" marB="0" anchor="b"/>
                </a:tc>
                <a:tc>
                  <a:txBody>
                    <a:bodyPr/>
                    <a:lstStyle/>
                    <a:p>
                      <a:pPr algn="ctr" fontAlgn="b"/>
                      <a:r>
                        <a:rPr lang="en-IN" sz="2000" b="0" i="0" u="none" strike="noStrike" dirty="0">
                          <a:solidFill>
                            <a:srgbClr val="000000"/>
                          </a:solidFill>
                          <a:effectLst/>
                          <a:latin typeface="+mn-lt"/>
                        </a:rPr>
                        <a:t>40</a:t>
                      </a:r>
                    </a:p>
                  </a:txBody>
                  <a:tcPr marL="9525" marR="9525" marT="9525" marB="0" anchor="b"/>
                </a:tc>
                <a:tc>
                  <a:txBody>
                    <a:bodyPr/>
                    <a:lstStyle/>
                    <a:p>
                      <a:pPr algn="ctr" fontAlgn="b"/>
                      <a:r>
                        <a:rPr lang="en-IN" sz="2000" b="0" i="0" u="none" strike="noStrike" dirty="0">
                          <a:solidFill>
                            <a:srgbClr val="000000"/>
                          </a:solidFill>
                          <a:effectLst/>
                          <a:latin typeface="+mn-lt"/>
                        </a:rPr>
                        <a:t>80</a:t>
                      </a:r>
                    </a:p>
                  </a:txBody>
                  <a:tcPr marL="9525" marR="9525" marT="9525" marB="0" anchor="b"/>
                </a:tc>
                <a:extLst>
                  <a:ext uri="{0D108BD9-81ED-4DB2-BD59-A6C34878D82A}">
                    <a16:rowId xmlns:a16="http://schemas.microsoft.com/office/drawing/2014/main" val="3959201561"/>
                  </a:ext>
                </a:extLst>
              </a:tr>
            </a:tbl>
          </a:graphicData>
        </a:graphic>
      </p:graphicFrame>
    </p:spTree>
    <p:extLst>
      <p:ext uri="{BB962C8B-B14F-4D97-AF65-F5344CB8AC3E}">
        <p14:creationId xmlns:p14="http://schemas.microsoft.com/office/powerpoint/2010/main" val="16531856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B415-693D-439D-EEE6-F1EDFF0CE146}"/>
              </a:ext>
            </a:extLst>
          </p:cNvPr>
          <p:cNvSpPr>
            <a:spLocks noGrp="1"/>
          </p:cNvSpPr>
          <p:nvPr>
            <p:ph type="title"/>
          </p:nvPr>
        </p:nvSpPr>
        <p:spPr/>
        <p:txBody>
          <a:bodyPr/>
          <a:lstStyle/>
          <a:p>
            <a:r>
              <a:rPr lang="en-IN" dirty="0"/>
              <a:t>INTERPRETATION</a:t>
            </a:r>
          </a:p>
        </p:txBody>
      </p:sp>
      <p:graphicFrame>
        <p:nvGraphicFramePr>
          <p:cNvPr id="4" name="Content Placeholder 3">
            <a:extLst>
              <a:ext uri="{FF2B5EF4-FFF2-40B4-BE49-F238E27FC236}">
                <a16:creationId xmlns:a16="http://schemas.microsoft.com/office/drawing/2014/main" id="{A3655769-C2B3-3403-E612-6B28A63073DE}"/>
              </a:ext>
            </a:extLst>
          </p:cNvPr>
          <p:cNvGraphicFramePr>
            <a:graphicFrameLocks noGrp="1"/>
          </p:cNvGraphicFramePr>
          <p:nvPr>
            <p:ph sz="half" idx="1"/>
            <p:extLst>
              <p:ext uri="{D42A27DB-BD31-4B8C-83A1-F6EECF244321}">
                <p14:modId xmlns:p14="http://schemas.microsoft.com/office/powerpoint/2010/main" val="2987574376"/>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4">
            <a:extLst>
              <a:ext uri="{FF2B5EF4-FFF2-40B4-BE49-F238E27FC236}">
                <a16:creationId xmlns:a16="http://schemas.microsoft.com/office/drawing/2014/main" id="{A4EE2FF6-E279-4F48-B687-0A17FD5127A9}"/>
              </a:ext>
            </a:extLst>
          </p:cNvPr>
          <p:cNvSpPr>
            <a:spLocks noGrp="1"/>
          </p:cNvSpPr>
          <p:nvPr>
            <p:ph sz="half" idx="2"/>
          </p:nvPr>
        </p:nvSpPr>
        <p:spPr/>
        <p:txBody>
          <a:bodyPr>
            <a:normAutofit lnSpcReduction="10000"/>
          </a:bodyPr>
          <a:lstStyle/>
          <a:p>
            <a:pPr marL="0" indent="0">
              <a:buNone/>
            </a:pPr>
            <a:r>
              <a:rPr lang="en-IN" dirty="0"/>
              <a:t>From the above Analysis , to compare the difference between Banking Transaction and Cryptocurrency transaction using the correlation technique, they are not closely related and the corelation value is </a:t>
            </a:r>
            <a:r>
              <a:rPr lang="en-IN" b="1" dirty="0"/>
              <a:t>“ -0.53” </a:t>
            </a:r>
            <a:r>
              <a:rPr lang="en-IN" dirty="0"/>
              <a:t>As a result, Alternate Hypothesis is accepted, Indicating Significant Difference Between Banking Transaction and Cryptocurrency Transaction. </a:t>
            </a:r>
            <a:endParaRPr lang="en-IN" b="1" dirty="0"/>
          </a:p>
        </p:txBody>
      </p:sp>
    </p:spTree>
    <p:extLst>
      <p:ext uri="{BB962C8B-B14F-4D97-AF65-F5344CB8AC3E}">
        <p14:creationId xmlns:p14="http://schemas.microsoft.com/office/powerpoint/2010/main" val="11069788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21D3-0B3B-F8B1-0ACD-072FDBA57912}"/>
              </a:ext>
            </a:extLst>
          </p:cNvPr>
          <p:cNvSpPr>
            <a:spLocks noGrp="1"/>
          </p:cNvSpPr>
          <p:nvPr>
            <p:ph type="title"/>
          </p:nvPr>
        </p:nvSpPr>
        <p:spPr/>
        <p:txBody>
          <a:bodyPr/>
          <a:lstStyle/>
          <a:p>
            <a:pPr algn="ctr"/>
            <a:r>
              <a:rPr lang="en-IN" dirty="0"/>
              <a:t>FINDINGS</a:t>
            </a:r>
          </a:p>
        </p:txBody>
      </p:sp>
      <p:sp>
        <p:nvSpPr>
          <p:cNvPr id="3" name="Content Placeholder 2">
            <a:extLst>
              <a:ext uri="{FF2B5EF4-FFF2-40B4-BE49-F238E27FC236}">
                <a16:creationId xmlns:a16="http://schemas.microsoft.com/office/drawing/2014/main" id="{01A30162-EAEF-790C-68E8-58B390B818EF}"/>
              </a:ext>
            </a:extLst>
          </p:cNvPr>
          <p:cNvSpPr>
            <a:spLocks noGrp="1"/>
          </p:cNvSpPr>
          <p:nvPr>
            <p:ph idx="1"/>
          </p:nvPr>
        </p:nvSpPr>
        <p:spPr>
          <a:xfrm>
            <a:off x="838200" y="1690688"/>
            <a:ext cx="10515600" cy="4486275"/>
          </a:xfrm>
        </p:spPr>
        <p:txBody>
          <a:bodyPr>
            <a:normAutofit fontScale="92500" lnSpcReduction="20000"/>
          </a:bodyPr>
          <a:lstStyle/>
          <a:p>
            <a:r>
              <a:rPr lang="en-US" dirty="0"/>
              <a:t>Majority of the respondents are Male at ICICI Bank.</a:t>
            </a:r>
          </a:p>
          <a:p>
            <a:r>
              <a:rPr lang="en-US" dirty="0"/>
              <a:t>Most of the respondents fall in the age category of 30-40 years at ICICI Bank.</a:t>
            </a:r>
          </a:p>
          <a:p>
            <a:r>
              <a:rPr lang="en-US" dirty="0"/>
              <a:t>Majority of the respondents are having Master degree as their highest level of education at ICICI Bank.</a:t>
            </a:r>
          </a:p>
          <a:p>
            <a:r>
              <a:rPr lang="en-US" b="1" dirty="0"/>
              <a:t>Around 75% of the respondents are aware about the Cryptocurrency at ICICI Bank.</a:t>
            </a:r>
          </a:p>
          <a:p>
            <a:r>
              <a:rPr lang="en-US" b="1" dirty="0"/>
              <a:t>Majority of the respondents feel that Cryptocurrency should be regularized as Investment tool at ICICI Bank</a:t>
            </a:r>
            <a:r>
              <a:rPr lang="en-US" dirty="0"/>
              <a:t>.</a:t>
            </a:r>
          </a:p>
          <a:p>
            <a:r>
              <a:rPr lang="en-US" dirty="0"/>
              <a:t>Half of the respondents are not in agreement to invest in Cryptocurrency and rest 35% are not sure about it. Only 15% are ready to invest in cryptocurrency at ICICI Bank.</a:t>
            </a:r>
            <a:endParaRPr lang="en-US" b="1" dirty="0"/>
          </a:p>
        </p:txBody>
      </p:sp>
    </p:spTree>
    <p:extLst>
      <p:ext uri="{BB962C8B-B14F-4D97-AF65-F5344CB8AC3E}">
        <p14:creationId xmlns:p14="http://schemas.microsoft.com/office/powerpoint/2010/main" val="37602618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906E69-D9B3-D992-094B-BD3D829E5AC7}"/>
              </a:ext>
            </a:extLst>
          </p:cNvPr>
          <p:cNvSpPr txBox="1"/>
          <p:nvPr/>
        </p:nvSpPr>
        <p:spPr>
          <a:xfrm>
            <a:off x="768626" y="516835"/>
            <a:ext cx="10787270" cy="5693866"/>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r>
              <a:rPr lang="en-US" sz="2800" dirty="0"/>
              <a:t>Among the respondents, those who have already invested in Cryptocurrency, majority have got around 5% of return followed by more than 10% of return on investment in Cryptocurrency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ICICI Bank.</a:t>
            </a:r>
            <a:endParaRPr lang="en-US" sz="2800" dirty="0"/>
          </a:p>
          <a:p>
            <a:pPr marL="285750" indent="-285750">
              <a:buFont typeface="Arial" panose="020B0604020202020204" pitchFamily="34" charset="0"/>
              <a:buChar char="•"/>
            </a:pPr>
            <a:r>
              <a:rPr lang="en-US" sz="2800" b="1" dirty="0"/>
              <a:t>Those respondents who have not shown interest in Cryptocurrency have sought the reason as 'Lack of Confidence in Cryptocurrency' followed by volatility and legal issues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at ICICI Bank.</a:t>
            </a:r>
            <a:endParaRPr lang="en-US" sz="2800" b="1" dirty="0"/>
          </a:p>
          <a:p>
            <a:pPr marL="285750" indent="-285750">
              <a:buFont typeface="Arial" panose="020B0604020202020204" pitchFamily="34" charset="0"/>
              <a:buChar char="•"/>
            </a:pPr>
            <a:r>
              <a:rPr lang="en-US" sz="2800" b="1" dirty="0"/>
              <a:t>Almost half of the respondents are in view that Government of India should regularize the use of Cryptocurrency at ICICI Bank.</a:t>
            </a:r>
          </a:p>
          <a:p>
            <a:pPr marL="285750" indent="-285750">
              <a:buFont typeface="Arial" panose="020B0604020202020204" pitchFamily="34" charset="0"/>
              <a:buChar char="•"/>
            </a:pPr>
            <a:r>
              <a:rPr lang="en-US" sz="2800" dirty="0"/>
              <a:t>Majority of the respondents have opinion that we do not have infrastructural and regulatory support required for Cryptocurrency adoption at ICICI Bank.</a:t>
            </a:r>
            <a:endParaRPr lang="en-IN" sz="2800" dirty="0"/>
          </a:p>
        </p:txBody>
      </p:sp>
    </p:spTree>
    <p:extLst>
      <p:ext uri="{BB962C8B-B14F-4D97-AF65-F5344CB8AC3E}">
        <p14:creationId xmlns:p14="http://schemas.microsoft.com/office/powerpoint/2010/main" val="35000927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12802-C597-6621-588A-F520C2B2A4DB}"/>
              </a:ext>
            </a:extLst>
          </p:cNvPr>
          <p:cNvSpPr>
            <a:spLocks noGrp="1"/>
          </p:cNvSpPr>
          <p:nvPr>
            <p:ph type="title"/>
          </p:nvPr>
        </p:nvSpPr>
        <p:spPr/>
        <p:txBody>
          <a:bodyPr/>
          <a:lstStyle/>
          <a:p>
            <a:pPr algn="ctr"/>
            <a:r>
              <a:rPr lang="en-IN" dirty="0"/>
              <a:t>SUGGESTION</a:t>
            </a:r>
          </a:p>
        </p:txBody>
      </p:sp>
      <p:sp>
        <p:nvSpPr>
          <p:cNvPr id="3" name="Content Placeholder 2">
            <a:extLst>
              <a:ext uri="{FF2B5EF4-FFF2-40B4-BE49-F238E27FC236}">
                <a16:creationId xmlns:a16="http://schemas.microsoft.com/office/drawing/2014/main" id="{99777883-02A0-F5E7-E673-E6FCA86CD597}"/>
              </a:ext>
            </a:extLst>
          </p:cNvPr>
          <p:cNvSpPr>
            <a:spLocks noGrp="1"/>
          </p:cNvSpPr>
          <p:nvPr>
            <p:ph idx="1"/>
          </p:nvPr>
        </p:nvSpPr>
        <p:spPr>
          <a:xfrm>
            <a:off x="838200" y="1431235"/>
            <a:ext cx="10515600" cy="4903304"/>
          </a:xfrm>
        </p:spPr>
        <p:txBody>
          <a:bodyPr>
            <a:normAutofit fontScale="92500" lnSpcReduction="10000"/>
          </a:bodyPr>
          <a:lstStyle/>
          <a:p>
            <a:pPr marL="0" indent="0">
              <a:buNone/>
            </a:pPr>
            <a:endParaRPr lang="en-US" dirty="0"/>
          </a:p>
          <a:p>
            <a:r>
              <a:rPr lang="en-US" dirty="0"/>
              <a:t>As cryptocurrency is a part of decentralized system and it is available across the globe, so it is aptly required to regulate its use to stabilize its demand, as it is very volatile in nature. Its regulation is also important to mitigate its use by illicit users.</a:t>
            </a:r>
          </a:p>
          <a:p>
            <a:r>
              <a:rPr lang="en-US" dirty="0"/>
              <a:t>As Cryptocurrency inherently imbibe the most innovative technologies of the world currently, so imposing complete ban on it, will be a loss to the millennial generation to learn and experience such innovative product. Therefore, its regulation is justifiable.</a:t>
            </a:r>
          </a:p>
          <a:p>
            <a:r>
              <a:rPr lang="en-US" dirty="0"/>
              <a:t>As this study was conducted on a very small scale, so the data collected and their findings might be differed from actual perception of people. Therefore, it is advisable and recommendable to conduct a study on large scale to have extensive idea about people's perception.</a:t>
            </a:r>
            <a:endParaRPr lang="en-IN" dirty="0"/>
          </a:p>
        </p:txBody>
      </p:sp>
    </p:spTree>
    <p:extLst>
      <p:ext uri="{BB962C8B-B14F-4D97-AF65-F5344CB8AC3E}">
        <p14:creationId xmlns:p14="http://schemas.microsoft.com/office/powerpoint/2010/main" val="26123558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2C7C-1F0F-C161-536D-8987A29FD7CE}"/>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9FD67350-C47F-16B6-4AC9-23A90E3CA779}"/>
              </a:ext>
            </a:extLst>
          </p:cNvPr>
          <p:cNvSpPr>
            <a:spLocks noGrp="1"/>
          </p:cNvSpPr>
          <p:nvPr>
            <p:ph idx="1"/>
          </p:nvPr>
        </p:nvSpPr>
        <p:spPr>
          <a:xfrm>
            <a:off x="838200" y="1789043"/>
            <a:ext cx="10515600" cy="4387920"/>
          </a:xfrm>
        </p:spPr>
        <p:txBody>
          <a:bodyPr>
            <a:normAutofit fontScale="92500" lnSpcReduction="10000"/>
          </a:bodyPr>
          <a:lstStyle/>
          <a:p>
            <a:r>
              <a:rPr lang="en-US" dirty="0"/>
              <a:t>From the above findings, it can be concluded that people in general are aware of the Cryptocurrency and they would like to see it as part of their investment portfolio as it provides good return. But they are not willing to invest in Cryptocurrency due to lack of regulation from Government and regulatory authorities. If Government of India and its regulatory authorities will come forward to regulate its use and transaction in financial market, it can play a major role in entire investment portfolio. </a:t>
            </a:r>
          </a:p>
          <a:p>
            <a:r>
              <a:rPr lang="en-US" dirty="0"/>
              <a:t>As it is well known that Cryptocurrency is the product of all new age innovative technologies, and many countries of the world have already regulated its use in day to day business and many countries are coming forward to regulate its transaction in financial market. So, Indian Government and its regulatory authority should come forward and take steps to regulate the transactions of Cryptocurrency as investment option.</a:t>
            </a:r>
            <a:endParaRPr lang="en-IN" dirty="0"/>
          </a:p>
        </p:txBody>
      </p:sp>
    </p:spTree>
    <p:extLst>
      <p:ext uri="{BB962C8B-B14F-4D97-AF65-F5344CB8AC3E}">
        <p14:creationId xmlns:p14="http://schemas.microsoft.com/office/powerpoint/2010/main" val="31547395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6CAE8A-93BC-E466-3422-966FE206730A}"/>
              </a:ext>
            </a:extLst>
          </p:cNvPr>
          <p:cNvSpPr txBox="1"/>
          <p:nvPr/>
        </p:nvSpPr>
        <p:spPr>
          <a:xfrm>
            <a:off x="728870" y="1881809"/>
            <a:ext cx="10628243" cy="4339650"/>
          </a:xfrm>
          <a:prstGeom prst="rect">
            <a:avLst/>
          </a:prstGeom>
          <a:noFill/>
        </p:spPr>
        <p:txBody>
          <a:bodyPr wrap="square" rtlCol="0">
            <a:spAutoFit/>
          </a:bodyPr>
          <a:lstStyle/>
          <a:p>
            <a:pPr algn="ctr"/>
            <a:r>
              <a:rPr lang="en-IN" sz="13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7448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73F9-0AAF-C4B7-9724-2E3DC8F43AA9}"/>
              </a:ext>
            </a:extLst>
          </p:cNvPr>
          <p:cNvSpPr>
            <a:spLocks noGrp="1"/>
          </p:cNvSpPr>
          <p:nvPr>
            <p:ph type="title"/>
          </p:nvPr>
        </p:nvSpPr>
        <p:spPr/>
        <p:txBody>
          <a:bodyPr/>
          <a:lstStyle/>
          <a:p>
            <a:r>
              <a:rPr lang="en-IN" dirty="0"/>
              <a:t>CRYPTOCURRENCY TRANSACTION</a:t>
            </a:r>
          </a:p>
        </p:txBody>
      </p:sp>
      <p:sp>
        <p:nvSpPr>
          <p:cNvPr id="3" name="Content Placeholder 2">
            <a:extLst>
              <a:ext uri="{FF2B5EF4-FFF2-40B4-BE49-F238E27FC236}">
                <a16:creationId xmlns:a16="http://schemas.microsoft.com/office/drawing/2014/main" id="{D72135CF-996E-83A8-317A-A1D201EF8FDA}"/>
              </a:ext>
            </a:extLst>
          </p:cNvPr>
          <p:cNvSpPr>
            <a:spLocks noGrp="1"/>
          </p:cNvSpPr>
          <p:nvPr>
            <p:ph idx="1"/>
          </p:nvPr>
        </p:nvSpPr>
        <p:spPr/>
        <p:txBody>
          <a:bodyPr/>
          <a:lstStyle/>
          <a:p>
            <a:r>
              <a:rPr lang="en-US" dirty="0"/>
              <a:t>Cryptocurrency are flawless design which provides peer to peer and transparent transaction options, after enjoying the taste of flawless design none of the person will choose the normal bank transaction over cryptocurrency transaction . </a:t>
            </a:r>
          </a:p>
          <a:p>
            <a:r>
              <a:rPr lang="en-US" dirty="0"/>
              <a:t>In decentralized currency, the central party is superseded by an internal protocol framework governing the system functioning and allowing the system members to verify transactions on their own.</a:t>
            </a:r>
          </a:p>
          <a:p>
            <a:r>
              <a:rPr lang="en-US" dirty="0"/>
              <a:t>Digital currencies are digital representations of value, issued by private developers and denominated in their own unit of account.</a:t>
            </a:r>
            <a:endParaRPr lang="en-IN" dirty="0"/>
          </a:p>
        </p:txBody>
      </p:sp>
    </p:spTree>
    <p:extLst>
      <p:ext uri="{BB962C8B-B14F-4D97-AF65-F5344CB8AC3E}">
        <p14:creationId xmlns:p14="http://schemas.microsoft.com/office/powerpoint/2010/main" val="311219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FF3D09-322A-ECBC-5FDF-95E5445B0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40" y="434008"/>
            <a:ext cx="11595119" cy="5989983"/>
          </a:xfrm>
          <a:prstGeom prst="rect">
            <a:avLst/>
          </a:prstGeom>
        </p:spPr>
      </p:pic>
    </p:spTree>
    <p:extLst>
      <p:ext uri="{BB962C8B-B14F-4D97-AF65-F5344CB8AC3E}">
        <p14:creationId xmlns:p14="http://schemas.microsoft.com/office/powerpoint/2010/main" val="2264434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CECFAF-F450-9E01-AEFE-3658DF701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3" y="278917"/>
            <a:ext cx="11158330" cy="6300166"/>
          </a:xfrm>
          <a:prstGeom prst="rect">
            <a:avLst/>
          </a:prstGeom>
        </p:spPr>
      </p:pic>
    </p:spTree>
    <p:extLst>
      <p:ext uri="{BB962C8B-B14F-4D97-AF65-F5344CB8AC3E}">
        <p14:creationId xmlns:p14="http://schemas.microsoft.com/office/powerpoint/2010/main" val="3471385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57738-8E74-AF73-0F04-96DABCFF34F0}"/>
              </a:ext>
            </a:extLst>
          </p:cNvPr>
          <p:cNvSpPr>
            <a:spLocks noGrp="1"/>
          </p:cNvSpPr>
          <p:nvPr>
            <p:ph type="title"/>
          </p:nvPr>
        </p:nvSpPr>
        <p:spPr/>
        <p:txBody>
          <a:bodyPr>
            <a:normAutofit/>
          </a:bodyPr>
          <a:lstStyle/>
          <a:p>
            <a:r>
              <a:rPr lang="en-IN" sz="4000" b="1" dirty="0"/>
              <a:t>DECENTRALIZED  VS CENTRALIZED TRANSACTIONS</a:t>
            </a:r>
          </a:p>
        </p:txBody>
      </p:sp>
      <p:sp>
        <p:nvSpPr>
          <p:cNvPr id="3" name="Content Placeholder 2">
            <a:extLst>
              <a:ext uri="{FF2B5EF4-FFF2-40B4-BE49-F238E27FC236}">
                <a16:creationId xmlns:a16="http://schemas.microsoft.com/office/drawing/2014/main" id="{96F913EA-22BF-4098-ABC1-DBC06139665E}"/>
              </a:ext>
            </a:extLst>
          </p:cNvPr>
          <p:cNvSpPr>
            <a:spLocks noGrp="1"/>
          </p:cNvSpPr>
          <p:nvPr>
            <p:ph idx="1"/>
          </p:nvPr>
        </p:nvSpPr>
        <p:spPr>
          <a:xfrm>
            <a:off x="838200" y="1690688"/>
            <a:ext cx="10515600" cy="4988407"/>
          </a:xfrm>
        </p:spPr>
        <p:txBody>
          <a:bodyPr>
            <a:normAutofit fontScale="85000" lnSpcReduction="10000"/>
          </a:bodyPr>
          <a:lstStyle/>
          <a:p>
            <a:r>
              <a:rPr lang="en-US" dirty="0"/>
              <a:t>Banking is one of the most sensitive and vulnerable areas of the financial sector to cyber threats. </a:t>
            </a:r>
          </a:p>
          <a:p>
            <a:r>
              <a:rPr lang="en-US" dirty="0"/>
              <a:t>Several banks throughout the world have reported major cyber threats in recent years, including direct attacks on centralized systems that resulted in billions of dollars in losses, because of the vast amounts of money held in its databases.</a:t>
            </a:r>
          </a:p>
          <a:p>
            <a:r>
              <a:rPr lang="en-US" dirty="0"/>
              <a:t>As a response, governments have issued tough directives, and huge institutions have begun to investigate ways to use advanced decentralized asset solutions like as blockchain. The main advantage of cryptocurrency transaction is that it runs and operate without a single point of failure. </a:t>
            </a:r>
          </a:p>
          <a:p>
            <a:r>
              <a:rPr lang="en-US" dirty="0"/>
              <a:t>The majority of cryptocurrencies are built on a peer-to-peer settlement system and are completely operational 24/7 including holidays and weekends. </a:t>
            </a:r>
          </a:p>
          <a:p>
            <a:r>
              <a:rPr lang="en-US" dirty="0"/>
              <a:t>The prices are cheaper compared with banks, and there is no need for the intermediary, and there is service available and operational 24/7, and the supply is fixed, cryptography better matches with ideological goals.</a:t>
            </a:r>
            <a:endParaRPr lang="en-IN" dirty="0"/>
          </a:p>
        </p:txBody>
      </p:sp>
    </p:spTree>
    <p:extLst>
      <p:ext uri="{BB962C8B-B14F-4D97-AF65-F5344CB8AC3E}">
        <p14:creationId xmlns:p14="http://schemas.microsoft.com/office/powerpoint/2010/main" val="2863765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9348</TotalTime>
  <Words>3390</Words>
  <Application>Microsoft Office PowerPoint</Application>
  <PresentationFormat>Widescreen</PresentationFormat>
  <Paragraphs>324</Paragraphs>
  <Slides>59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Times New Roman</vt:lpstr>
      <vt:lpstr>Office Theme</vt:lpstr>
      <vt:lpstr>JAWAHARLAL NEHRU TECHNOLOGICAL UNIVERSITY ANANTAPUR,(ANANTHAPURAM)</vt:lpstr>
      <vt:lpstr>INTRODUCTION</vt:lpstr>
      <vt:lpstr>PowerPoint Presentation</vt:lpstr>
      <vt:lpstr>MEANING AND DEFINITION</vt:lpstr>
      <vt:lpstr>BANKING TRANSACTION</vt:lpstr>
      <vt:lpstr>CRYPTOCURRENCY TRANSACTION</vt:lpstr>
      <vt:lpstr>PowerPoint Presentation</vt:lpstr>
      <vt:lpstr>PowerPoint Presentation</vt:lpstr>
      <vt:lpstr>DECENTRALIZED  VS CENTRALIZED TRANSACTIONS</vt:lpstr>
      <vt:lpstr>INDUSTRY PROFILE</vt:lpstr>
      <vt:lpstr>ICICI BANK COMPANY PROFILE</vt:lpstr>
      <vt:lpstr>NEED OF THE STUDY</vt:lpstr>
      <vt:lpstr>SCOPE OF THE STUDY</vt:lpstr>
      <vt:lpstr>OBJECTIVES OF THE STUDY</vt:lpstr>
      <vt:lpstr>HYPOTHESIS TESTING</vt:lpstr>
      <vt:lpstr>RESEARCH METHODOLOGY</vt:lpstr>
      <vt:lpstr>LIMITATIONS OF THE STUDY</vt:lpstr>
      <vt:lpstr>TOOLS AND TECHNIQUES</vt:lpstr>
      <vt:lpstr>PowerPoint Presentation</vt:lpstr>
      <vt:lpstr>DATA ANALYSIS </vt:lpstr>
      <vt:lpstr>Gender of the Respondents</vt:lpstr>
      <vt:lpstr>INTERPRETATION</vt:lpstr>
      <vt:lpstr>AGE CATEGORY</vt:lpstr>
      <vt:lpstr>INTERPRETATION</vt:lpstr>
      <vt:lpstr>EDUCATIONAL QUALIFICATION</vt:lpstr>
      <vt:lpstr>INTERPRETATION</vt:lpstr>
      <vt:lpstr>OCCUPATION</vt:lpstr>
      <vt:lpstr>INTERPRETATION</vt:lpstr>
      <vt:lpstr>ANNUAL INCOME</vt:lpstr>
      <vt:lpstr>INTERPRETATION</vt:lpstr>
      <vt:lpstr>FAVOURITATE INVESTMENT TOOL </vt:lpstr>
      <vt:lpstr>INTERPRETATION</vt:lpstr>
      <vt:lpstr>AWARENESS OF CRYPTOCURRENCY.</vt:lpstr>
      <vt:lpstr>INTERPRETATION</vt:lpstr>
      <vt:lpstr>KNOWLEDGE OF CRYPTOCURRENCY</vt:lpstr>
      <vt:lpstr>INTERPRETATION</vt:lpstr>
      <vt:lpstr>PREFERENCE TO CHOOSE CRYPTOCURRENCY</vt:lpstr>
      <vt:lpstr>INTERPRETATION</vt:lpstr>
      <vt:lpstr>WHETHER TO INVEST IN CRYPTOCURRENCY OR NOT.</vt:lpstr>
      <vt:lpstr>INTERPRETATION</vt:lpstr>
      <vt:lpstr>INVESTMENT % IN CRYPTOCURRENCY</vt:lpstr>
      <vt:lpstr>INTERPRETATION</vt:lpstr>
      <vt:lpstr>RETURN ON INVESTMENT IN CRYPTOCURRENCY</vt:lpstr>
      <vt:lpstr>INTERPRETATION</vt:lpstr>
      <vt:lpstr>INDIFFERENCE TOWARDS CRYPTOCURRENCY.</vt:lpstr>
      <vt:lpstr>INTERPRETATION</vt:lpstr>
      <vt:lpstr>VIEW ON REGULATION OF CRYPTOCURRENCY</vt:lpstr>
      <vt:lpstr>INTERPRETATION</vt:lpstr>
      <vt:lpstr>CURRENT REGULATORY AND INFRASTRUCTURAL SUPPORT FOR CRYPTOCURRENCY IN THE COUNTRY.</vt:lpstr>
      <vt:lpstr>INTERPRETATION</vt:lpstr>
      <vt:lpstr>CORRELATION</vt:lpstr>
      <vt:lpstr>PowerPoint Presentation</vt:lpstr>
      <vt:lpstr>Co-Relation B/W Both Transactions </vt:lpstr>
      <vt:lpstr>INTERPRETATION</vt:lpstr>
      <vt:lpstr>FINDINGS</vt:lpstr>
      <vt:lpstr>PowerPoint Presentation</vt:lpstr>
      <vt:lpstr>SUGGESTION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JAWAHARLAL NEHRU TECHNOLOGICAL UNIVERSITY ANANTAPUR,(ANANTHAPURAM)</dc:title>
  <dc:creator>Arikatla Bhargavi</dc:creator>
  <cp:lastModifiedBy>nikhil eswar</cp:lastModifiedBy>
  <cp:revision>64</cp:revision>
  <dcterms:created xsi:type="dcterms:W3CDTF">2022-05-19T04:38:30Z</dcterms:created>
  <dcterms:modified xsi:type="dcterms:W3CDTF">2022-08-29T06:24:17Z</dcterms:modified>
</cp:coreProperties>
</file>