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Lst>
  <p:notesMasterIdLst>
    <p:notesMasterId r:id="rId9"/>
  </p:notesMaster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notesMaster" Target="notesMasters/notesMaster1.xml"/><Relationship Id="rId10" Type="http://schemas.openxmlformats.org/officeDocument/2006/relationships/presProps" Target="presProps.xml"/><Relationship Id="rId11" Type="http://schemas.openxmlformats.org/officeDocument/2006/relationships/viewProps" Target="viewProps.xml"/><Relationship Id="rId12" Type="http://schemas.openxmlformats.org/officeDocument/2006/relationships/theme" Target="theme/theme1.xml"/><Relationship Id="rId13"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hyperlink" Target="https://gamma.app" TargetMode="External"/><Relationship Id="rId1" Type="http://schemas.openxmlformats.org/officeDocument/2006/relationships/image" Target="../media/image-1-1.png"/><Relationship Id="rId2" Type="http://schemas.openxmlformats.org/officeDocument/2006/relationships/image" Target="../media/image-1-2.png"/><Relationship Id="rId3" Type="http://schemas.openxmlformats.org/officeDocument/2006/relationships/image" Target="../media/image-1-3.png"/><Relationship Id="rId5" Type="http://schemas.openxmlformats.org/officeDocument/2006/relationships/slideLayout" Target="../slideLayouts/slideLayout1.xml"/><Relationship Id="rId6"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3" Type="http://schemas.openxmlformats.org/officeDocument/2006/relationships/hyperlink" Target="https://gamma.app" TargetMode="External"/><Relationship Id="rId1" Type="http://schemas.openxmlformats.org/officeDocument/2006/relationships/image" Target="../media/image-2-1.png"/><Relationship Id="rId2" Type="http://schemas.openxmlformats.org/officeDocument/2006/relationships/image" Target="../media/image-2-2.png"/><Relationship Id="rId4" Type="http://schemas.openxmlformats.org/officeDocument/2006/relationships/slideLayout" Target="../slideLayouts/slideLayout1.xml"/><Relationship Id="rId5"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hyperlink" Target="https://gamma.app" TargetMode="External"/><Relationship Id="rId1" Type="http://schemas.openxmlformats.org/officeDocument/2006/relationships/image" Target="../media/image-3-1.png"/><Relationship Id="rId2" Type="http://schemas.openxmlformats.org/officeDocument/2006/relationships/image" Target="../media/image-3-2.png"/><Relationship Id="rId4" Type="http://schemas.openxmlformats.org/officeDocument/2006/relationships/slideLayout" Target="../slideLayouts/slideLayout1.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4" Type="http://schemas.openxmlformats.org/officeDocument/2006/relationships/hyperlink" Target="https://gamma.app" TargetMode="External"/><Relationship Id="rId1" Type="http://schemas.openxmlformats.org/officeDocument/2006/relationships/image" Target="../media/image-4-1.png"/><Relationship Id="rId2" Type="http://schemas.openxmlformats.org/officeDocument/2006/relationships/image" Target="../media/image-4-2.png"/><Relationship Id="rId3" Type="http://schemas.openxmlformats.org/officeDocument/2006/relationships/image" Target="../media/image-4-3.png"/><Relationship Id="rId5" Type="http://schemas.openxmlformats.org/officeDocument/2006/relationships/slideLayout" Target="../slideLayouts/slideLayout1.xml"/><Relationship Id="rId6"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hyperlink" Target="https://gamma.app" TargetMode="External"/><Relationship Id="rId1" Type="http://schemas.openxmlformats.org/officeDocument/2006/relationships/image" Target="../media/image-5-1.png"/><Relationship Id="rId2" Type="http://schemas.openxmlformats.org/officeDocument/2006/relationships/image" Target="../media/image-5-2.png"/><Relationship Id="rId4" Type="http://schemas.openxmlformats.org/officeDocument/2006/relationships/slideLayout" Target="../slideLayouts/slideLayout1.xml"/><Relationship Id="rId5"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2" Type="http://schemas.openxmlformats.org/officeDocument/2006/relationships/hyperlink" Target="https://gamma.app" TargetMode="External"/><Relationship Id="rId1" Type="http://schemas.openxmlformats.org/officeDocument/2006/relationships/image" Target="../media/image-6-1.png"/><Relationship Id="rId3" Type="http://schemas.openxmlformats.org/officeDocument/2006/relationships/slideLayout" Target="../slideLayouts/slideLayout1.xml"/><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5" Type="http://schemas.openxmlformats.org/officeDocument/2006/relationships/hyperlink" Target="https://gamma.app" TargetMode="External"/><Relationship Id="rId1" Type="http://schemas.openxmlformats.org/officeDocument/2006/relationships/image" Target="../media/image-7-1.png"/><Relationship Id="rId2" Type="http://schemas.openxmlformats.org/officeDocument/2006/relationships/image" Target="../media/image-7-2.png"/><Relationship Id="rId3" Type="http://schemas.openxmlformats.org/officeDocument/2006/relationships/image" Target="../media/image-7-3.png"/><Relationship Id="rId4" Type="http://schemas.openxmlformats.org/officeDocument/2006/relationships/image" Target="../media/image-7-4.png"/><Relationship Id="rId6" Type="http://schemas.openxmlformats.org/officeDocument/2006/relationships/slideLayout" Target="../slideLayouts/slideLayout1.xml"/><Relationship Id="rId7"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C"/>
          </a:solidFill>
          <a:ln/>
        </p:spPr>
      </p:sp>
      <p:sp>
        <p:nvSpPr>
          <p:cNvPr id="3" name="Shape 1"/>
          <p:cNvSpPr/>
          <p:nvPr/>
        </p:nvSpPr>
        <p:spPr>
          <a:xfrm>
            <a:off x="0" y="0"/>
            <a:ext cx="14630400" cy="8229600"/>
          </a:xfrm>
          <a:prstGeom prst="rect">
            <a:avLst/>
          </a:prstGeom>
          <a:solidFill>
            <a:srgbClr val="272525"/>
          </a:solidFill>
          <a:ln w="13811">
            <a:solidFill>
              <a:srgbClr val="565151"/>
            </a:solidFill>
            <a:prstDash val="solid"/>
          </a:ln>
        </p:spPr>
      </p:sp>
      <p:pic>
        <p:nvPicPr>
          <p:cNvPr id="4" name="Image 0" descr="preencoded.png">    </p:cNvPr>
          <p:cNvPicPr>
            <a:picLocks noChangeAspect="1"/>
          </p:cNvPicPr>
          <p:nvPr/>
        </p:nvPicPr>
        <p:blipFill>
          <a:blip r:embed="rId1"/>
          <a:stretch>
            <a:fillRect/>
          </a:stretch>
        </p:blipFill>
        <p:spPr>
          <a:xfrm>
            <a:off x="0" y="0"/>
            <a:ext cx="5486400" cy="8229600"/>
          </a:xfrm>
          <a:prstGeom prst="rect">
            <a:avLst/>
          </a:prstGeom>
        </p:spPr>
      </p:pic>
      <p:sp>
        <p:nvSpPr>
          <p:cNvPr id="5" name="Text 2"/>
          <p:cNvSpPr/>
          <p:nvPr/>
        </p:nvSpPr>
        <p:spPr>
          <a:xfrm>
            <a:off x="6319599" y="1840349"/>
            <a:ext cx="7477601" cy="2499598"/>
          </a:xfrm>
          <a:prstGeom prst="rect">
            <a:avLst/>
          </a:prstGeom>
          <a:noFill/>
          <a:ln/>
        </p:spPr>
        <p:txBody>
          <a:bodyPr wrap="square" rtlCol="0" anchor="t"/>
          <a:lstStyle/>
          <a:p>
            <a:pPr indent="0" marL="0">
              <a:lnSpc>
                <a:spcPts val="6561"/>
              </a:lnSpc>
              <a:buNone/>
            </a:pPr>
            <a:r>
              <a:rPr lang="en-US" sz="5249" b="1" spc="-157" kern="0" dirty="0">
                <a:solidFill>
                  <a:srgbClr val="FFFFFF"/>
                </a:solidFill>
                <a:latin typeface="Inter" pitchFamily="34" charset="0"/>
                <a:ea typeface="Inter" pitchFamily="34" charset="-122"/>
                <a:cs typeface="Inter" pitchFamily="34" charset="-120"/>
              </a:rPr>
              <a:t>Supernovae: A Journey into the Heart of the Stars</a:t>
            </a:r>
            <a:endParaRPr lang="en-US" sz="5249" dirty="0"/>
          </a:p>
        </p:txBody>
      </p:sp>
      <p:sp>
        <p:nvSpPr>
          <p:cNvPr id="6" name="Text 3"/>
          <p:cNvSpPr/>
          <p:nvPr/>
        </p:nvSpPr>
        <p:spPr>
          <a:xfrm>
            <a:off x="6319599" y="4673203"/>
            <a:ext cx="7477601" cy="1066205"/>
          </a:xfrm>
          <a:prstGeom prst="rect">
            <a:avLst/>
          </a:prstGeom>
          <a:noFill/>
          <a:ln/>
        </p:spPr>
        <p:txBody>
          <a:bodyPr wrap="square" rtlCol="0" anchor="t"/>
          <a:lstStyle/>
          <a:p>
            <a:pPr indent="0" marL="0">
              <a:lnSpc>
                <a:spcPts val="2799"/>
              </a:lnSpc>
              <a:buNone/>
            </a:pPr>
            <a:r>
              <a:rPr lang="en-US" sz="1750" spc="-35" kern="0" dirty="0">
                <a:solidFill>
                  <a:srgbClr val="E5E0DF"/>
                </a:solidFill>
                <a:latin typeface="Inter" pitchFamily="34" charset="0"/>
                <a:ea typeface="Inter" pitchFamily="34" charset="-122"/>
                <a:cs typeface="Inter" pitchFamily="34" charset="-120"/>
              </a:rPr>
              <a:t>Supernovae are the explosive dying stages of some of the most massive stars in the universe. In this presentation, we'll explore the fascinating science behind these cosmic events.</a:t>
            </a:r>
            <a:endParaRPr lang="en-US" sz="1750" dirty="0"/>
          </a:p>
        </p:txBody>
      </p:sp>
      <p:sp>
        <p:nvSpPr>
          <p:cNvPr id="7" name="Shape 4"/>
          <p:cNvSpPr/>
          <p:nvPr/>
        </p:nvSpPr>
        <p:spPr>
          <a:xfrm>
            <a:off x="6319599" y="5989320"/>
            <a:ext cx="355402" cy="355402"/>
          </a:xfrm>
          <a:prstGeom prst="roundRect">
            <a:avLst>
              <a:gd name="adj" fmla="val 25726039"/>
            </a:avLst>
          </a:prstGeom>
          <a:noFill/>
          <a:ln w="7620">
            <a:solidFill>
              <a:srgbClr val="FFFFFF"/>
            </a:solidFill>
            <a:prstDash val="solid"/>
          </a:ln>
        </p:spPr>
      </p:sp>
      <p:pic>
        <p:nvPicPr>
          <p:cNvPr id="8" name="Image 1" descr="preencoded.png">    </p:cNvPr>
          <p:cNvPicPr>
            <a:picLocks noChangeAspect="1"/>
          </p:cNvPicPr>
          <p:nvPr/>
        </p:nvPicPr>
        <p:blipFill>
          <a:blip r:embed="rId2"/>
          <a:stretch>
            <a:fillRect/>
          </a:stretch>
        </p:blipFill>
        <p:spPr>
          <a:xfrm>
            <a:off x="6327219" y="5996940"/>
            <a:ext cx="340162" cy="340162"/>
          </a:xfrm>
          <a:prstGeom prst="rect">
            <a:avLst/>
          </a:prstGeom>
        </p:spPr>
      </p:pic>
      <p:sp>
        <p:nvSpPr>
          <p:cNvPr id="9" name="Text 5"/>
          <p:cNvSpPr/>
          <p:nvPr/>
        </p:nvSpPr>
        <p:spPr>
          <a:xfrm>
            <a:off x="6786086" y="5994797"/>
            <a:ext cx="4593074" cy="388858"/>
          </a:xfrm>
          <a:prstGeom prst="rect">
            <a:avLst/>
          </a:prstGeom>
          <a:noFill/>
          <a:ln/>
        </p:spPr>
        <p:txBody>
          <a:bodyPr wrap="none" rtlCol="0" anchor="t"/>
          <a:lstStyle/>
          <a:p>
            <a:pPr algn="l" indent="0" marL="0">
              <a:lnSpc>
                <a:spcPts val="3062"/>
              </a:lnSpc>
              <a:buNone/>
            </a:pPr>
            <a:r>
              <a:rPr lang="en-US" sz="2187" b="1" spc="-35" kern="0" dirty="0">
                <a:solidFill>
                  <a:srgbClr val="E5E0DF"/>
                </a:solidFill>
                <a:latin typeface="Inter" pitchFamily="34" charset="0"/>
                <a:ea typeface="Inter" pitchFamily="34" charset="-122"/>
                <a:cs typeface="Inter" pitchFamily="34" charset="-120"/>
              </a:rPr>
              <a:t>by Nikhileswar reddy Pochimireddy</a:t>
            </a:r>
            <a:endParaRPr lang="en-US" sz="2187" dirty="0"/>
          </a:p>
        </p:txBody>
      </p:sp>
      <p:pic>
        <p:nvPicPr>
          <p:cNvPr id="10" name="Image 2" descr="preencoded.png">
            <a:hlinkClick r:id="rId4" tooltip=""/>
          </p:cNvPr>
          <p:cNvPicPr>
            <a:picLocks noChangeAspect="1"/>
          </p:cNvPicPr>
          <p:nvPr/>
        </p:nvPicPr>
        <p:blipFill>
          <a:blip r:embed="rId3"/>
          <a:stretch>
            <a:fillRect/>
          </a:stretch>
        </p:blipFill>
        <p:spPr>
          <a:xfrm>
            <a:off x="12242153" y="7589520"/>
            <a:ext cx="2296807" cy="54864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C"/>
          </a:solidFill>
          <a:ln/>
        </p:spPr>
      </p:sp>
      <p:sp>
        <p:nvSpPr>
          <p:cNvPr id="3" name="Shape 1"/>
          <p:cNvSpPr/>
          <p:nvPr/>
        </p:nvSpPr>
        <p:spPr>
          <a:xfrm>
            <a:off x="0" y="0"/>
            <a:ext cx="14630400" cy="8229600"/>
          </a:xfrm>
          <a:prstGeom prst="rect">
            <a:avLst/>
          </a:prstGeom>
          <a:solidFill>
            <a:srgbClr val="272525"/>
          </a:solidFill>
          <a:ln w="13811">
            <a:solidFill>
              <a:srgbClr val="565151"/>
            </a:solidFill>
            <a:prstDash val="solid"/>
          </a:ln>
        </p:spPr>
      </p:sp>
      <p:pic>
        <p:nvPicPr>
          <p:cNvPr id="4" name="Image 0" descr="preencoded.png">    </p:cNvPr>
          <p:cNvPicPr>
            <a:picLocks noChangeAspect="1"/>
          </p:cNvPicPr>
          <p:nvPr/>
        </p:nvPicPr>
        <p:blipFill>
          <a:blip r:embed="rId1"/>
          <a:stretch>
            <a:fillRect/>
          </a:stretch>
        </p:blipFill>
        <p:spPr>
          <a:xfrm>
            <a:off x="10972800" y="0"/>
            <a:ext cx="3657600" cy="8229600"/>
          </a:xfrm>
          <a:prstGeom prst="rect">
            <a:avLst/>
          </a:prstGeom>
        </p:spPr>
      </p:pic>
      <p:sp>
        <p:nvSpPr>
          <p:cNvPr id="5" name="Text 2"/>
          <p:cNvSpPr/>
          <p:nvPr/>
        </p:nvSpPr>
        <p:spPr>
          <a:xfrm>
            <a:off x="833199" y="1560076"/>
            <a:ext cx="7098149" cy="694373"/>
          </a:xfrm>
          <a:prstGeom prst="rect">
            <a:avLst/>
          </a:prstGeom>
          <a:noFill/>
          <a:ln/>
        </p:spPr>
        <p:txBody>
          <a:bodyPr wrap="none" rtlCol="0" anchor="t"/>
          <a:lstStyle/>
          <a:p>
            <a:pPr indent="0" marL="0">
              <a:lnSpc>
                <a:spcPts val="5468"/>
              </a:lnSpc>
              <a:buNone/>
            </a:pPr>
            <a:r>
              <a:rPr lang="en-US" sz="4374" b="1" spc="-131" kern="0" dirty="0">
                <a:solidFill>
                  <a:srgbClr val="FFFFFF"/>
                </a:solidFill>
                <a:latin typeface="Inter" pitchFamily="34" charset="0"/>
                <a:ea typeface="Inter" pitchFamily="34" charset="-122"/>
                <a:cs typeface="Inter" pitchFamily="34" charset="-120"/>
              </a:rPr>
              <a:t>What Causes a Supernova?</a:t>
            </a:r>
            <a:endParaRPr lang="en-US" sz="4374" dirty="0"/>
          </a:p>
        </p:txBody>
      </p:sp>
      <p:sp>
        <p:nvSpPr>
          <p:cNvPr id="6" name="Shape 3"/>
          <p:cNvSpPr/>
          <p:nvPr/>
        </p:nvSpPr>
        <p:spPr>
          <a:xfrm>
            <a:off x="833199" y="2587704"/>
            <a:ext cx="9306401" cy="2107525"/>
          </a:xfrm>
          <a:prstGeom prst="roundRect">
            <a:avLst>
              <a:gd name="adj" fmla="val 4744"/>
            </a:avLst>
          </a:prstGeom>
          <a:solidFill>
            <a:srgbClr val="110080"/>
          </a:solidFill>
          <a:ln w="13811">
            <a:solidFill>
              <a:srgbClr val="140099"/>
            </a:solidFill>
            <a:prstDash val="solid"/>
          </a:ln>
        </p:spPr>
      </p:sp>
      <p:sp>
        <p:nvSpPr>
          <p:cNvPr id="7" name="Text 4"/>
          <p:cNvSpPr/>
          <p:nvPr/>
        </p:nvSpPr>
        <p:spPr>
          <a:xfrm>
            <a:off x="1069181" y="2823686"/>
            <a:ext cx="2221944" cy="347186"/>
          </a:xfrm>
          <a:prstGeom prst="rect">
            <a:avLst/>
          </a:prstGeom>
          <a:noFill/>
          <a:ln/>
        </p:spPr>
        <p:txBody>
          <a:bodyPr wrap="none" rtlCol="0" anchor="t"/>
          <a:lstStyle/>
          <a:p>
            <a:pPr indent="0" marL="0">
              <a:lnSpc>
                <a:spcPts val="2734"/>
              </a:lnSpc>
              <a:buNone/>
            </a:pPr>
            <a:r>
              <a:rPr lang="en-US" sz="2187" b="1" spc="-66" kern="0" dirty="0">
                <a:solidFill>
                  <a:srgbClr val="E5E0DF"/>
                </a:solidFill>
                <a:latin typeface="Inter" pitchFamily="34" charset="0"/>
                <a:ea typeface="Inter" pitchFamily="34" charset="-122"/>
                <a:cs typeface="Inter" pitchFamily="34" charset="-120"/>
              </a:rPr>
              <a:t>Core Collapse</a:t>
            </a:r>
            <a:endParaRPr lang="en-US" sz="2187" dirty="0"/>
          </a:p>
        </p:txBody>
      </p:sp>
      <p:sp>
        <p:nvSpPr>
          <p:cNvPr id="8" name="Text 5"/>
          <p:cNvSpPr/>
          <p:nvPr/>
        </p:nvSpPr>
        <p:spPr>
          <a:xfrm>
            <a:off x="1069181" y="3393043"/>
            <a:ext cx="8834438" cy="1066205"/>
          </a:xfrm>
          <a:prstGeom prst="rect">
            <a:avLst/>
          </a:prstGeom>
          <a:noFill/>
          <a:ln/>
        </p:spPr>
        <p:txBody>
          <a:bodyPr wrap="square" rtlCol="0" anchor="t"/>
          <a:lstStyle/>
          <a:p>
            <a:pPr indent="0" marL="0">
              <a:lnSpc>
                <a:spcPts val="2799"/>
              </a:lnSpc>
              <a:buNone/>
            </a:pPr>
            <a:r>
              <a:rPr lang="en-US" sz="1750" spc="-35" kern="0" dirty="0">
                <a:solidFill>
                  <a:srgbClr val="E5E0DF"/>
                </a:solidFill>
                <a:latin typeface="Inter" pitchFamily="34" charset="0"/>
                <a:ea typeface="Inter" pitchFamily="34" charset="-122"/>
                <a:cs typeface="Inter" pitchFamily="34" charset="-120"/>
              </a:rPr>
              <a:t>Supernovae occur when a star's core runs out of fuel and can no longer support itself against gravity. The core collapses, causing a shockwave that blows off the star's outer layers into space.</a:t>
            </a:r>
            <a:endParaRPr lang="en-US" sz="1750" dirty="0"/>
          </a:p>
        </p:txBody>
      </p:sp>
      <p:sp>
        <p:nvSpPr>
          <p:cNvPr id="9" name="Shape 6"/>
          <p:cNvSpPr/>
          <p:nvPr/>
        </p:nvSpPr>
        <p:spPr>
          <a:xfrm>
            <a:off x="833199" y="4917400"/>
            <a:ext cx="9306401" cy="1752124"/>
          </a:xfrm>
          <a:prstGeom prst="roundRect">
            <a:avLst>
              <a:gd name="adj" fmla="val 5707"/>
            </a:avLst>
          </a:prstGeom>
          <a:solidFill>
            <a:srgbClr val="110080"/>
          </a:solidFill>
          <a:ln w="13811">
            <a:solidFill>
              <a:srgbClr val="140099"/>
            </a:solidFill>
            <a:prstDash val="solid"/>
          </a:ln>
        </p:spPr>
      </p:sp>
      <p:sp>
        <p:nvSpPr>
          <p:cNvPr id="10" name="Text 7"/>
          <p:cNvSpPr/>
          <p:nvPr/>
        </p:nvSpPr>
        <p:spPr>
          <a:xfrm>
            <a:off x="1069181" y="5153382"/>
            <a:ext cx="2539246" cy="347186"/>
          </a:xfrm>
          <a:prstGeom prst="rect">
            <a:avLst/>
          </a:prstGeom>
          <a:noFill/>
          <a:ln/>
        </p:spPr>
        <p:txBody>
          <a:bodyPr wrap="none" rtlCol="0" anchor="t"/>
          <a:lstStyle/>
          <a:p>
            <a:pPr indent="0" marL="0">
              <a:lnSpc>
                <a:spcPts val="2734"/>
              </a:lnSpc>
              <a:buNone/>
            </a:pPr>
            <a:r>
              <a:rPr lang="en-US" sz="2187" b="1" spc="-66" kern="0" dirty="0">
                <a:solidFill>
                  <a:srgbClr val="E5E0DF"/>
                </a:solidFill>
                <a:latin typeface="Inter" pitchFamily="34" charset="0"/>
                <a:ea typeface="Inter" pitchFamily="34" charset="-122"/>
                <a:cs typeface="Inter" pitchFamily="34" charset="-120"/>
              </a:rPr>
              <a:t>Triggered Explosion</a:t>
            </a:r>
            <a:endParaRPr lang="en-US" sz="2187" dirty="0"/>
          </a:p>
        </p:txBody>
      </p:sp>
      <p:sp>
        <p:nvSpPr>
          <p:cNvPr id="11" name="Text 8"/>
          <p:cNvSpPr/>
          <p:nvPr/>
        </p:nvSpPr>
        <p:spPr>
          <a:xfrm>
            <a:off x="1069181" y="5722739"/>
            <a:ext cx="8834438" cy="710803"/>
          </a:xfrm>
          <a:prstGeom prst="rect">
            <a:avLst/>
          </a:prstGeom>
          <a:noFill/>
          <a:ln/>
        </p:spPr>
        <p:txBody>
          <a:bodyPr wrap="square" rtlCol="0" anchor="t"/>
          <a:lstStyle/>
          <a:p>
            <a:pPr indent="0" marL="0">
              <a:lnSpc>
                <a:spcPts val="2799"/>
              </a:lnSpc>
              <a:buNone/>
            </a:pPr>
            <a:r>
              <a:rPr lang="en-US" sz="1750" spc="-35" kern="0" dirty="0">
                <a:solidFill>
                  <a:srgbClr val="E5E0DF"/>
                </a:solidFill>
                <a:latin typeface="Inter" pitchFamily="34" charset="0"/>
                <a:ea typeface="Inter" pitchFamily="34" charset="-122"/>
                <a:cs typeface="Inter" pitchFamily="34" charset="-120"/>
              </a:rPr>
              <a:t>In some cases, a supernova can also be triggered by the sudden ignition of nuclear fusion in the star's outer layers, producing a runaway reaction that blows the star apart.</a:t>
            </a:r>
            <a:endParaRPr lang="en-US" sz="1750" dirty="0"/>
          </a:p>
        </p:txBody>
      </p:sp>
      <p:pic>
        <p:nvPicPr>
          <p:cNvPr id="12" name="Image 1" descr="preencoded.png">
            <a:hlinkClick r:id="rId3" tooltip=""/>
          </p:cNvPr>
          <p:cNvPicPr>
            <a:picLocks noChangeAspect="1"/>
          </p:cNvPicPr>
          <p:nvPr/>
        </p:nvPicPr>
        <p:blipFill>
          <a:blip r:embed="rId2"/>
          <a:stretch>
            <a:fillRect/>
          </a:stretch>
        </p:blipFill>
        <p:spPr>
          <a:xfrm>
            <a:off x="12242153" y="7589520"/>
            <a:ext cx="2296807" cy="54864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C"/>
          </a:solidFill>
          <a:ln/>
        </p:spPr>
      </p:sp>
      <p:sp>
        <p:nvSpPr>
          <p:cNvPr id="3" name="Shape 1"/>
          <p:cNvSpPr/>
          <p:nvPr/>
        </p:nvSpPr>
        <p:spPr>
          <a:xfrm>
            <a:off x="0" y="0"/>
            <a:ext cx="14630400" cy="8229600"/>
          </a:xfrm>
          <a:prstGeom prst="rect">
            <a:avLst/>
          </a:prstGeom>
          <a:solidFill>
            <a:srgbClr val="272525"/>
          </a:solidFill>
          <a:ln w="11430">
            <a:solidFill>
              <a:srgbClr val="565151"/>
            </a:solidFill>
            <a:prstDash val="solid"/>
          </a:ln>
        </p:spPr>
      </p:sp>
      <p:pic>
        <p:nvPicPr>
          <p:cNvPr id="4" name="Image 0" descr="preencoded.png">    </p:cNvPr>
          <p:cNvPicPr>
            <a:picLocks noChangeAspect="1"/>
          </p:cNvPicPr>
          <p:nvPr/>
        </p:nvPicPr>
        <p:blipFill>
          <a:blip r:embed="rId1"/>
          <a:stretch>
            <a:fillRect/>
          </a:stretch>
        </p:blipFill>
        <p:spPr>
          <a:xfrm>
            <a:off x="10972800" y="0"/>
            <a:ext cx="3657600" cy="8229600"/>
          </a:xfrm>
          <a:prstGeom prst="rect">
            <a:avLst/>
          </a:prstGeom>
        </p:spPr>
      </p:pic>
      <p:sp>
        <p:nvSpPr>
          <p:cNvPr id="5" name="Text 2"/>
          <p:cNvSpPr/>
          <p:nvPr/>
        </p:nvSpPr>
        <p:spPr>
          <a:xfrm>
            <a:off x="1142286" y="940951"/>
            <a:ext cx="5192316" cy="571619"/>
          </a:xfrm>
          <a:prstGeom prst="rect">
            <a:avLst/>
          </a:prstGeom>
          <a:noFill/>
          <a:ln/>
        </p:spPr>
        <p:txBody>
          <a:bodyPr wrap="none" rtlCol="0" anchor="t"/>
          <a:lstStyle/>
          <a:p>
            <a:pPr indent="0" marL="0">
              <a:lnSpc>
                <a:spcPts val="4501"/>
              </a:lnSpc>
              <a:buNone/>
            </a:pPr>
            <a:r>
              <a:rPr lang="en-US" sz="3601" b="1" spc="-108" kern="0" dirty="0">
                <a:solidFill>
                  <a:srgbClr val="FFFFFF"/>
                </a:solidFill>
                <a:latin typeface="Inter" pitchFamily="34" charset="0"/>
                <a:ea typeface="Inter" pitchFamily="34" charset="-122"/>
                <a:cs typeface="Inter" pitchFamily="34" charset="-120"/>
              </a:rPr>
              <a:t>The Math of Supernovae</a:t>
            </a:r>
            <a:endParaRPr lang="en-US" sz="3601" dirty="0"/>
          </a:p>
        </p:txBody>
      </p:sp>
      <p:sp>
        <p:nvSpPr>
          <p:cNvPr id="6" name="Shape 3"/>
          <p:cNvSpPr/>
          <p:nvPr/>
        </p:nvSpPr>
        <p:spPr>
          <a:xfrm>
            <a:off x="1398389" y="1786890"/>
            <a:ext cx="36552" cy="5501759"/>
          </a:xfrm>
          <a:prstGeom prst="rect">
            <a:avLst/>
          </a:prstGeom>
          <a:solidFill>
            <a:srgbClr val="140099"/>
          </a:solidFill>
          <a:ln/>
        </p:spPr>
      </p:sp>
      <p:sp>
        <p:nvSpPr>
          <p:cNvPr id="7" name="Shape 4"/>
          <p:cNvSpPr/>
          <p:nvPr/>
        </p:nvSpPr>
        <p:spPr>
          <a:xfrm>
            <a:off x="1622346" y="2117229"/>
            <a:ext cx="640080" cy="36552"/>
          </a:xfrm>
          <a:prstGeom prst="rect">
            <a:avLst/>
          </a:prstGeom>
          <a:solidFill>
            <a:srgbClr val="140099"/>
          </a:solidFill>
          <a:ln/>
        </p:spPr>
      </p:sp>
      <p:sp>
        <p:nvSpPr>
          <p:cNvPr id="8" name="Shape 5"/>
          <p:cNvSpPr/>
          <p:nvPr/>
        </p:nvSpPr>
        <p:spPr>
          <a:xfrm>
            <a:off x="1210866" y="1929765"/>
            <a:ext cx="411480" cy="411480"/>
          </a:xfrm>
          <a:prstGeom prst="roundRect">
            <a:avLst>
              <a:gd name="adj" fmla="val 20003"/>
            </a:avLst>
          </a:prstGeom>
          <a:solidFill>
            <a:srgbClr val="110080"/>
          </a:solidFill>
          <a:ln w="11430">
            <a:solidFill>
              <a:srgbClr val="140099"/>
            </a:solidFill>
            <a:prstDash val="solid"/>
          </a:ln>
        </p:spPr>
      </p:sp>
      <p:sp>
        <p:nvSpPr>
          <p:cNvPr id="9" name="Text 6"/>
          <p:cNvSpPr/>
          <p:nvPr/>
        </p:nvSpPr>
        <p:spPr>
          <a:xfrm>
            <a:off x="1352074" y="1964055"/>
            <a:ext cx="128945" cy="342900"/>
          </a:xfrm>
          <a:prstGeom prst="rect">
            <a:avLst/>
          </a:prstGeom>
          <a:noFill/>
          <a:ln/>
        </p:spPr>
        <p:txBody>
          <a:bodyPr wrap="none" rtlCol="0" anchor="t"/>
          <a:lstStyle/>
          <a:p>
            <a:pPr algn="ctr" indent="0" marL="0">
              <a:lnSpc>
                <a:spcPts val="2700"/>
              </a:lnSpc>
              <a:buNone/>
            </a:pPr>
            <a:r>
              <a:rPr lang="en-US" sz="2160" b="1" spc="-65" kern="0" dirty="0">
                <a:solidFill>
                  <a:srgbClr val="E5E0DF"/>
                </a:solidFill>
                <a:latin typeface="Inter" pitchFamily="34" charset="0"/>
                <a:ea typeface="Inter" pitchFamily="34" charset="-122"/>
                <a:cs typeface="Inter" pitchFamily="34" charset="-120"/>
              </a:rPr>
              <a:t>1</a:t>
            </a:r>
            <a:endParaRPr lang="en-US" sz="2160" dirty="0"/>
          </a:p>
        </p:txBody>
      </p:sp>
      <p:sp>
        <p:nvSpPr>
          <p:cNvPr id="10" name="Text 7"/>
          <p:cNvSpPr/>
          <p:nvPr/>
        </p:nvSpPr>
        <p:spPr>
          <a:xfrm>
            <a:off x="2422565" y="1969770"/>
            <a:ext cx="1829038" cy="285750"/>
          </a:xfrm>
          <a:prstGeom prst="rect">
            <a:avLst/>
          </a:prstGeom>
          <a:noFill/>
          <a:ln/>
        </p:spPr>
        <p:txBody>
          <a:bodyPr wrap="none" rtlCol="0" anchor="t"/>
          <a:lstStyle/>
          <a:p>
            <a:pPr algn="l" indent="0" marL="0">
              <a:lnSpc>
                <a:spcPts val="2250"/>
              </a:lnSpc>
              <a:buNone/>
            </a:pPr>
            <a:r>
              <a:rPr lang="en-US" sz="1800" b="1" spc="-54" kern="0" dirty="0">
                <a:solidFill>
                  <a:srgbClr val="E5E0DF"/>
                </a:solidFill>
                <a:latin typeface="Inter" pitchFamily="34" charset="0"/>
                <a:ea typeface="Inter" pitchFamily="34" charset="-122"/>
                <a:cs typeface="Inter" pitchFamily="34" charset="-120"/>
              </a:rPr>
              <a:t>Pre-Supernova</a:t>
            </a:r>
            <a:endParaRPr lang="en-US" sz="1800" dirty="0"/>
          </a:p>
        </p:txBody>
      </p:sp>
      <p:sp>
        <p:nvSpPr>
          <p:cNvPr id="11" name="Text 8"/>
          <p:cNvSpPr/>
          <p:nvPr/>
        </p:nvSpPr>
        <p:spPr>
          <a:xfrm>
            <a:off x="2422565" y="2438400"/>
            <a:ext cx="7407831" cy="877610"/>
          </a:xfrm>
          <a:prstGeom prst="rect">
            <a:avLst/>
          </a:prstGeom>
          <a:noFill/>
          <a:ln/>
        </p:spPr>
        <p:txBody>
          <a:bodyPr wrap="square" rtlCol="0" anchor="t"/>
          <a:lstStyle/>
          <a:p>
            <a:pPr algn="l" indent="0" marL="0">
              <a:lnSpc>
                <a:spcPts val="2304"/>
              </a:lnSpc>
              <a:buNone/>
            </a:pPr>
            <a:r>
              <a:rPr lang="en-US" sz="1440" spc="-29" kern="0" dirty="0">
                <a:solidFill>
                  <a:srgbClr val="E5E0DF"/>
                </a:solidFill>
                <a:latin typeface="Inter" pitchFamily="34" charset="0"/>
                <a:ea typeface="Inter" pitchFamily="34" charset="-122"/>
                <a:cs typeface="Inter" pitchFamily="34" charset="-120"/>
              </a:rPr>
              <a:t>Our understanding of supernovae relies on complex mathematical models that incorporate everything from nuclear reactions to fluid dynamics. Before a star explodes, we can use these models to predict what kind of supernova it will produce.</a:t>
            </a:r>
            <a:endParaRPr lang="en-US" sz="1440" dirty="0"/>
          </a:p>
        </p:txBody>
      </p:sp>
      <p:sp>
        <p:nvSpPr>
          <p:cNvPr id="12" name="Shape 9"/>
          <p:cNvSpPr/>
          <p:nvPr/>
        </p:nvSpPr>
        <p:spPr>
          <a:xfrm>
            <a:off x="1622346" y="4012109"/>
            <a:ext cx="640080" cy="36552"/>
          </a:xfrm>
          <a:prstGeom prst="rect">
            <a:avLst/>
          </a:prstGeom>
          <a:solidFill>
            <a:srgbClr val="140099"/>
          </a:solidFill>
          <a:ln/>
        </p:spPr>
      </p:sp>
      <p:sp>
        <p:nvSpPr>
          <p:cNvPr id="13" name="Shape 10"/>
          <p:cNvSpPr/>
          <p:nvPr/>
        </p:nvSpPr>
        <p:spPr>
          <a:xfrm>
            <a:off x="1210866" y="3824645"/>
            <a:ext cx="411480" cy="411480"/>
          </a:xfrm>
          <a:prstGeom prst="roundRect">
            <a:avLst>
              <a:gd name="adj" fmla="val 20003"/>
            </a:avLst>
          </a:prstGeom>
          <a:solidFill>
            <a:srgbClr val="110080"/>
          </a:solidFill>
          <a:ln w="11430">
            <a:solidFill>
              <a:srgbClr val="140099"/>
            </a:solidFill>
            <a:prstDash val="solid"/>
          </a:ln>
        </p:spPr>
      </p:sp>
      <p:sp>
        <p:nvSpPr>
          <p:cNvPr id="14" name="Text 11"/>
          <p:cNvSpPr/>
          <p:nvPr/>
        </p:nvSpPr>
        <p:spPr>
          <a:xfrm>
            <a:off x="1333024" y="3858935"/>
            <a:ext cx="167045" cy="342900"/>
          </a:xfrm>
          <a:prstGeom prst="rect">
            <a:avLst/>
          </a:prstGeom>
          <a:noFill/>
          <a:ln/>
        </p:spPr>
        <p:txBody>
          <a:bodyPr wrap="none" rtlCol="0" anchor="t"/>
          <a:lstStyle/>
          <a:p>
            <a:pPr algn="ctr" indent="0" marL="0">
              <a:lnSpc>
                <a:spcPts val="2700"/>
              </a:lnSpc>
              <a:buNone/>
            </a:pPr>
            <a:r>
              <a:rPr lang="en-US" sz="2160" b="1" spc="-65" kern="0" dirty="0">
                <a:solidFill>
                  <a:srgbClr val="E5E0DF"/>
                </a:solidFill>
                <a:latin typeface="Inter" pitchFamily="34" charset="0"/>
                <a:ea typeface="Inter" pitchFamily="34" charset="-122"/>
                <a:cs typeface="Inter" pitchFamily="34" charset="-120"/>
              </a:rPr>
              <a:t>2</a:t>
            </a:r>
            <a:endParaRPr lang="en-US" sz="2160" dirty="0"/>
          </a:p>
        </p:txBody>
      </p:sp>
      <p:sp>
        <p:nvSpPr>
          <p:cNvPr id="15" name="Text 12"/>
          <p:cNvSpPr/>
          <p:nvPr/>
        </p:nvSpPr>
        <p:spPr>
          <a:xfrm>
            <a:off x="2422565" y="3864650"/>
            <a:ext cx="2186940" cy="285750"/>
          </a:xfrm>
          <a:prstGeom prst="rect">
            <a:avLst/>
          </a:prstGeom>
          <a:noFill/>
          <a:ln/>
        </p:spPr>
        <p:txBody>
          <a:bodyPr wrap="none" rtlCol="0" anchor="t"/>
          <a:lstStyle/>
          <a:p>
            <a:pPr algn="l" indent="0" marL="0">
              <a:lnSpc>
                <a:spcPts val="2250"/>
              </a:lnSpc>
              <a:buNone/>
            </a:pPr>
            <a:r>
              <a:rPr lang="en-US" sz="1800" b="1" spc="-54" kern="0" dirty="0">
                <a:solidFill>
                  <a:srgbClr val="E5E0DF"/>
                </a:solidFill>
                <a:latin typeface="Inter" pitchFamily="34" charset="0"/>
                <a:ea typeface="Inter" pitchFamily="34" charset="-122"/>
                <a:cs typeface="Inter" pitchFamily="34" charset="-120"/>
              </a:rPr>
              <a:t>During the Explosion</a:t>
            </a:r>
            <a:endParaRPr lang="en-US" sz="1800" dirty="0"/>
          </a:p>
        </p:txBody>
      </p:sp>
      <p:sp>
        <p:nvSpPr>
          <p:cNvPr id="16" name="Text 13"/>
          <p:cNvSpPr/>
          <p:nvPr/>
        </p:nvSpPr>
        <p:spPr>
          <a:xfrm>
            <a:off x="2422565" y="4333280"/>
            <a:ext cx="7407831" cy="877610"/>
          </a:xfrm>
          <a:prstGeom prst="rect">
            <a:avLst/>
          </a:prstGeom>
          <a:noFill/>
          <a:ln/>
        </p:spPr>
        <p:txBody>
          <a:bodyPr wrap="square" rtlCol="0" anchor="t"/>
          <a:lstStyle/>
          <a:p>
            <a:pPr algn="l" indent="0" marL="0">
              <a:lnSpc>
                <a:spcPts val="2304"/>
              </a:lnSpc>
              <a:buNone/>
            </a:pPr>
            <a:r>
              <a:rPr lang="en-US" sz="1440" spc="-29" kern="0" dirty="0">
                <a:solidFill>
                  <a:srgbClr val="E5E0DF"/>
                </a:solidFill>
                <a:latin typeface="Inter" pitchFamily="34" charset="0"/>
                <a:ea typeface="Inter" pitchFamily="34" charset="-122"/>
                <a:cs typeface="Inter" pitchFamily="34" charset="-120"/>
              </a:rPr>
              <a:t>During the supernova itself, the equations of physics become even more challenging. Scientists study the light, neutrinos, and other particles emitted by the explosion to better understand how the star died and what it was made of.</a:t>
            </a:r>
            <a:endParaRPr lang="en-US" sz="1440" dirty="0"/>
          </a:p>
        </p:txBody>
      </p:sp>
      <p:sp>
        <p:nvSpPr>
          <p:cNvPr id="17" name="Shape 14"/>
          <p:cNvSpPr/>
          <p:nvPr/>
        </p:nvSpPr>
        <p:spPr>
          <a:xfrm>
            <a:off x="1622346" y="5906988"/>
            <a:ext cx="640080" cy="36552"/>
          </a:xfrm>
          <a:prstGeom prst="rect">
            <a:avLst/>
          </a:prstGeom>
          <a:solidFill>
            <a:srgbClr val="140099"/>
          </a:solidFill>
          <a:ln/>
        </p:spPr>
      </p:sp>
      <p:sp>
        <p:nvSpPr>
          <p:cNvPr id="18" name="Shape 15"/>
          <p:cNvSpPr/>
          <p:nvPr/>
        </p:nvSpPr>
        <p:spPr>
          <a:xfrm>
            <a:off x="1210866" y="5719524"/>
            <a:ext cx="411480" cy="411480"/>
          </a:xfrm>
          <a:prstGeom prst="roundRect">
            <a:avLst>
              <a:gd name="adj" fmla="val 20003"/>
            </a:avLst>
          </a:prstGeom>
          <a:solidFill>
            <a:srgbClr val="110080"/>
          </a:solidFill>
          <a:ln w="11430">
            <a:solidFill>
              <a:srgbClr val="140099"/>
            </a:solidFill>
            <a:prstDash val="solid"/>
          </a:ln>
        </p:spPr>
      </p:sp>
      <p:sp>
        <p:nvSpPr>
          <p:cNvPr id="19" name="Text 16"/>
          <p:cNvSpPr/>
          <p:nvPr/>
        </p:nvSpPr>
        <p:spPr>
          <a:xfrm>
            <a:off x="1329214" y="5753814"/>
            <a:ext cx="174665" cy="342900"/>
          </a:xfrm>
          <a:prstGeom prst="rect">
            <a:avLst/>
          </a:prstGeom>
          <a:noFill/>
          <a:ln/>
        </p:spPr>
        <p:txBody>
          <a:bodyPr wrap="none" rtlCol="0" anchor="t"/>
          <a:lstStyle/>
          <a:p>
            <a:pPr algn="ctr" indent="0" marL="0">
              <a:lnSpc>
                <a:spcPts val="2700"/>
              </a:lnSpc>
              <a:buNone/>
            </a:pPr>
            <a:r>
              <a:rPr lang="en-US" sz="2160" b="1" spc="-65" kern="0" dirty="0">
                <a:solidFill>
                  <a:srgbClr val="E5E0DF"/>
                </a:solidFill>
                <a:latin typeface="Inter" pitchFamily="34" charset="0"/>
                <a:ea typeface="Inter" pitchFamily="34" charset="-122"/>
                <a:cs typeface="Inter" pitchFamily="34" charset="-120"/>
              </a:rPr>
              <a:t>3</a:t>
            </a:r>
            <a:endParaRPr lang="en-US" sz="2160" dirty="0"/>
          </a:p>
        </p:txBody>
      </p:sp>
      <p:sp>
        <p:nvSpPr>
          <p:cNvPr id="20" name="Text 17"/>
          <p:cNvSpPr/>
          <p:nvPr/>
        </p:nvSpPr>
        <p:spPr>
          <a:xfrm>
            <a:off x="2422565" y="5759529"/>
            <a:ext cx="1829038" cy="285750"/>
          </a:xfrm>
          <a:prstGeom prst="rect">
            <a:avLst/>
          </a:prstGeom>
          <a:noFill/>
          <a:ln/>
        </p:spPr>
        <p:txBody>
          <a:bodyPr wrap="none" rtlCol="0" anchor="t"/>
          <a:lstStyle/>
          <a:p>
            <a:pPr algn="l" indent="0" marL="0">
              <a:lnSpc>
                <a:spcPts val="2250"/>
              </a:lnSpc>
              <a:buNone/>
            </a:pPr>
            <a:r>
              <a:rPr lang="en-US" sz="1800" b="1" spc="-54" kern="0" dirty="0">
                <a:solidFill>
                  <a:srgbClr val="E5E0DF"/>
                </a:solidFill>
                <a:latin typeface="Inter" pitchFamily="34" charset="0"/>
                <a:ea typeface="Inter" pitchFamily="34" charset="-122"/>
                <a:cs typeface="Inter" pitchFamily="34" charset="-120"/>
              </a:rPr>
              <a:t>Aftermath</a:t>
            </a:r>
            <a:endParaRPr lang="en-US" sz="1800" dirty="0"/>
          </a:p>
        </p:txBody>
      </p:sp>
      <p:sp>
        <p:nvSpPr>
          <p:cNvPr id="21" name="Text 18"/>
          <p:cNvSpPr/>
          <p:nvPr/>
        </p:nvSpPr>
        <p:spPr>
          <a:xfrm>
            <a:off x="2422565" y="6228159"/>
            <a:ext cx="7407831" cy="877610"/>
          </a:xfrm>
          <a:prstGeom prst="rect">
            <a:avLst/>
          </a:prstGeom>
          <a:noFill/>
          <a:ln/>
        </p:spPr>
        <p:txBody>
          <a:bodyPr wrap="square" rtlCol="0" anchor="t"/>
          <a:lstStyle/>
          <a:p>
            <a:pPr algn="l" indent="0" marL="0">
              <a:lnSpc>
                <a:spcPts val="2304"/>
              </a:lnSpc>
              <a:buNone/>
            </a:pPr>
            <a:r>
              <a:rPr lang="en-US" sz="1440" spc="-29" kern="0" dirty="0">
                <a:solidFill>
                  <a:srgbClr val="E5E0DF"/>
                </a:solidFill>
                <a:latin typeface="Inter" pitchFamily="34" charset="0"/>
                <a:ea typeface="Inter" pitchFamily="34" charset="-122"/>
                <a:cs typeface="Inter" pitchFamily="34" charset="-120"/>
              </a:rPr>
              <a:t>Finally, we use simulations to model the aftermath of supernovae, including the formation of neutron stars and black holes, the spreading of heavy elements through interstellar space, and the impact of supernovae on their surrounding galaxies.</a:t>
            </a:r>
            <a:endParaRPr lang="en-US" sz="1440" dirty="0"/>
          </a:p>
        </p:txBody>
      </p:sp>
      <p:pic>
        <p:nvPicPr>
          <p:cNvPr id="22" name="Image 1" descr="preencoded.png">
            <a:hlinkClick r:id="rId3" tooltip=""/>
          </p:cNvPr>
          <p:cNvPicPr>
            <a:picLocks noChangeAspect="1"/>
          </p:cNvPicPr>
          <p:nvPr/>
        </p:nvPicPr>
        <p:blipFill>
          <a:blip r:embed="rId2"/>
          <a:stretch>
            <a:fillRect/>
          </a:stretch>
        </p:blipFill>
        <p:spPr>
          <a:xfrm>
            <a:off x="12242153" y="7589520"/>
            <a:ext cx="2296807" cy="54864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C"/>
          </a:solidFill>
          <a:ln/>
        </p:spPr>
      </p:sp>
      <p:sp>
        <p:nvSpPr>
          <p:cNvPr id="3" name="Shape 1"/>
          <p:cNvSpPr/>
          <p:nvPr/>
        </p:nvSpPr>
        <p:spPr>
          <a:xfrm>
            <a:off x="0" y="0"/>
            <a:ext cx="14630400" cy="8232219"/>
          </a:xfrm>
          <a:prstGeom prst="rect">
            <a:avLst/>
          </a:prstGeom>
          <a:solidFill>
            <a:srgbClr val="272525"/>
          </a:solidFill>
          <a:ln w="12383">
            <a:solidFill>
              <a:srgbClr val="565151"/>
            </a:solidFill>
            <a:prstDash val="solid"/>
          </a:ln>
        </p:spPr>
      </p:sp>
      <p:sp>
        <p:nvSpPr>
          <p:cNvPr id="4" name="Text 2"/>
          <p:cNvSpPr/>
          <p:nvPr/>
        </p:nvSpPr>
        <p:spPr>
          <a:xfrm>
            <a:off x="2589371" y="547092"/>
            <a:ext cx="9451658" cy="1243489"/>
          </a:xfrm>
          <a:prstGeom prst="rect">
            <a:avLst/>
          </a:prstGeom>
          <a:noFill/>
          <a:ln/>
        </p:spPr>
        <p:txBody>
          <a:bodyPr wrap="square" rtlCol="0" anchor="t"/>
          <a:lstStyle/>
          <a:p>
            <a:pPr indent="0" marL="0">
              <a:lnSpc>
                <a:spcPts val="4896"/>
              </a:lnSpc>
              <a:buNone/>
            </a:pPr>
            <a:r>
              <a:rPr lang="en-US" sz="3917" b="1" spc="-118" kern="0" dirty="0">
                <a:solidFill>
                  <a:srgbClr val="FFFFFF"/>
                </a:solidFill>
                <a:latin typeface="Inter" pitchFamily="34" charset="0"/>
                <a:ea typeface="Inter" pitchFamily="34" charset="-122"/>
                <a:cs typeface="Inter" pitchFamily="34" charset="-120"/>
              </a:rPr>
              <a:t>Type Ia Supernovae: Cosmic Explosions as Standard Candles</a:t>
            </a:r>
            <a:endParaRPr lang="en-US" sz="3917" dirty="0"/>
          </a:p>
        </p:txBody>
      </p:sp>
      <p:pic>
        <p:nvPicPr>
          <p:cNvPr id="5" name="Image 0" descr="preencoded.png">    </p:cNvPr>
          <p:cNvPicPr>
            <a:picLocks noChangeAspect="1"/>
          </p:cNvPicPr>
          <p:nvPr/>
        </p:nvPicPr>
        <p:blipFill>
          <a:blip r:embed="rId1"/>
          <a:stretch>
            <a:fillRect/>
          </a:stretch>
        </p:blipFill>
        <p:spPr>
          <a:xfrm>
            <a:off x="2589371" y="2188488"/>
            <a:ext cx="4576643" cy="2828568"/>
          </a:xfrm>
          <a:prstGeom prst="rect">
            <a:avLst/>
          </a:prstGeom>
        </p:spPr>
      </p:pic>
      <p:sp>
        <p:nvSpPr>
          <p:cNvPr id="6" name="Text 3"/>
          <p:cNvSpPr/>
          <p:nvPr/>
        </p:nvSpPr>
        <p:spPr>
          <a:xfrm>
            <a:off x="2589371" y="5265777"/>
            <a:ext cx="1989772" cy="310872"/>
          </a:xfrm>
          <a:prstGeom prst="rect">
            <a:avLst/>
          </a:prstGeom>
          <a:noFill/>
          <a:ln/>
        </p:spPr>
        <p:txBody>
          <a:bodyPr wrap="none" rtlCol="0" anchor="t"/>
          <a:lstStyle/>
          <a:p>
            <a:pPr algn="l" indent="0" marL="0">
              <a:lnSpc>
                <a:spcPts val="2448"/>
              </a:lnSpc>
              <a:buNone/>
            </a:pPr>
            <a:r>
              <a:rPr lang="en-US" sz="1959" b="1" spc="-59" kern="0" dirty="0">
                <a:solidFill>
                  <a:srgbClr val="FFFFFF"/>
                </a:solidFill>
                <a:latin typeface="Inter" pitchFamily="34" charset="0"/>
                <a:ea typeface="Inter" pitchFamily="34" charset="-122"/>
                <a:cs typeface="Inter" pitchFamily="34" charset="-120"/>
              </a:rPr>
              <a:t>Binary Systems</a:t>
            </a:r>
            <a:endParaRPr lang="en-US" sz="1959" dirty="0"/>
          </a:p>
        </p:txBody>
      </p:sp>
      <p:sp>
        <p:nvSpPr>
          <p:cNvPr id="7" name="Text 4"/>
          <p:cNvSpPr/>
          <p:nvPr/>
        </p:nvSpPr>
        <p:spPr>
          <a:xfrm>
            <a:off x="2589371" y="5775603"/>
            <a:ext cx="4576643" cy="1591270"/>
          </a:xfrm>
          <a:prstGeom prst="rect">
            <a:avLst/>
          </a:prstGeom>
          <a:noFill/>
          <a:ln/>
        </p:spPr>
        <p:txBody>
          <a:bodyPr wrap="square" rtlCol="0" anchor="t"/>
          <a:lstStyle/>
          <a:p>
            <a:pPr algn="l" indent="0" marL="0">
              <a:lnSpc>
                <a:spcPts val="2507"/>
              </a:lnSpc>
              <a:buNone/>
            </a:pPr>
            <a:r>
              <a:rPr lang="en-US" sz="1567" spc="-31" kern="0" dirty="0">
                <a:solidFill>
                  <a:srgbClr val="E5E0DF"/>
                </a:solidFill>
                <a:latin typeface="Inter" pitchFamily="34" charset="0"/>
                <a:ea typeface="Inter" pitchFamily="34" charset="-122"/>
                <a:cs typeface="Inter" pitchFamily="34" charset="-120"/>
              </a:rPr>
              <a:t>Type Ia supernovae occur in binary star systems where one star is a white dwarf and the other is a companion star. When the white dwarf accretes enough material from its companion, it can ignite carbon fusion and explode.</a:t>
            </a:r>
            <a:endParaRPr lang="en-US" sz="1567" dirty="0"/>
          </a:p>
        </p:txBody>
      </p:sp>
      <p:pic>
        <p:nvPicPr>
          <p:cNvPr id="8" name="Image 1" descr="preencoded.png">    </p:cNvPr>
          <p:cNvPicPr>
            <a:picLocks noChangeAspect="1"/>
          </p:cNvPicPr>
          <p:nvPr/>
        </p:nvPicPr>
        <p:blipFill>
          <a:blip r:embed="rId2"/>
          <a:stretch>
            <a:fillRect/>
          </a:stretch>
        </p:blipFill>
        <p:spPr>
          <a:xfrm>
            <a:off x="7464385" y="2188488"/>
            <a:ext cx="4576643" cy="2828568"/>
          </a:xfrm>
          <a:prstGeom prst="rect">
            <a:avLst/>
          </a:prstGeom>
        </p:spPr>
      </p:pic>
      <p:sp>
        <p:nvSpPr>
          <p:cNvPr id="9" name="Text 5"/>
          <p:cNvSpPr/>
          <p:nvPr/>
        </p:nvSpPr>
        <p:spPr>
          <a:xfrm>
            <a:off x="7464385" y="5265777"/>
            <a:ext cx="2044779" cy="310872"/>
          </a:xfrm>
          <a:prstGeom prst="rect">
            <a:avLst/>
          </a:prstGeom>
          <a:noFill/>
          <a:ln/>
        </p:spPr>
        <p:txBody>
          <a:bodyPr wrap="none" rtlCol="0" anchor="t"/>
          <a:lstStyle/>
          <a:p>
            <a:pPr algn="l" indent="0" marL="0">
              <a:lnSpc>
                <a:spcPts val="2448"/>
              </a:lnSpc>
              <a:buNone/>
            </a:pPr>
            <a:r>
              <a:rPr lang="en-US" sz="1959" b="1" spc="-59" kern="0" dirty="0">
                <a:solidFill>
                  <a:srgbClr val="FFFFFF"/>
                </a:solidFill>
                <a:latin typeface="Inter" pitchFamily="34" charset="0"/>
                <a:ea typeface="Inter" pitchFamily="34" charset="-122"/>
                <a:cs typeface="Inter" pitchFamily="34" charset="-120"/>
              </a:rPr>
              <a:t>Standard Candles</a:t>
            </a:r>
            <a:endParaRPr lang="en-US" sz="1959" dirty="0"/>
          </a:p>
        </p:txBody>
      </p:sp>
      <p:sp>
        <p:nvSpPr>
          <p:cNvPr id="10" name="Text 6"/>
          <p:cNvSpPr/>
          <p:nvPr/>
        </p:nvSpPr>
        <p:spPr>
          <a:xfrm>
            <a:off x="7464385" y="5775603"/>
            <a:ext cx="4576643" cy="1909524"/>
          </a:xfrm>
          <a:prstGeom prst="rect">
            <a:avLst/>
          </a:prstGeom>
          <a:noFill/>
          <a:ln/>
        </p:spPr>
        <p:txBody>
          <a:bodyPr wrap="square" rtlCol="0" anchor="t"/>
          <a:lstStyle/>
          <a:p>
            <a:pPr algn="l" indent="0" marL="0">
              <a:lnSpc>
                <a:spcPts val="2507"/>
              </a:lnSpc>
              <a:buNone/>
            </a:pPr>
            <a:r>
              <a:rPr lang="en-US" sz="1567" spc="-31" kern="0" dirty="0">
                <a:solidFill>
                  <a:srgbClr val="E5E0DF"/>
                </a:solidFill>
                <a:latin typeface="Inter" pitchFamily="34" charset="0"/>
                <a:ea typeface="Inter" pitchFamily="34" charset="-122"/>
                <a:cs typeface="Inter" pitchFamily="34" charset="-120"/>
              </a:rPr>
              <a:t>Type Ia supernovae are particularly useful for measuring the distances to faraway galaxies because they all have a similar brightness, or luminosity, that can be used to create a "standard candle" that astronomers can use to gauge distance.</a:t>
            </a:r>
            <a:endParaRPr lang="en-US" sz="1567" dirty="0"/>
          </a:p>
        </p:txBody>
      </p:sp>
      <p:pic>
        <p:nvPicPr>
          <p:cNvPr id="11" name="Image 2" descr="preencoded.png">
            <a:hlinkClick r:id="rId4" tooltip=""/>
          </p:cNvPr>
          <p:cNvPicPr>
            <a:picLocks noChangeAspect="1"/>
          </p:cNvPicPr>
          <p:nvPr/>
        </p:nvPicPr>
        <p:blipFill>
          <a:blip r:embed="rId3"/>
          <a:stretch>
            <a:fillRect/>
          </a:stretch>
        </p:blipFill>
        <p:spPr>
          <a:xfrm>
            <a:off x="12242153" y="7589520"/>
            <a:ext cx="2296807" cy="54864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C"/>
          </a:solidFill>
          <a:ln/>
        </p:spPr>
      </p:sp>
      <p:sp>
        <p:nvSpPr>
          <p:cNvPr id="3" name="Shape 1"/>
          <p:cNvSpPr/>
          <p:nvPr/>
        </p:nvSpPr>
        <p:spPr>
          <a:xfrm>
            <a:off x="0" y="0"/>
            <a:ext cx="14630400" cy="8229600"/>
          </a:xfrm>
          <a:prstGeom prst="rect">
            <a:avLst/>
          </a:prstGeom>
          <a:solidFill>
            <a:srgbClr val="272525"/>
          </a:solidFill>
          <a:ln w="12621">
            <a:solidFill>
              <a:srgbClr val="565151"/>
            </a:solidFill>
            <a:prstDash val="solid"/>
          </a:ln>
        </p:spPr>
      </p:sp>
      <p:pic>
        <p:nvPicPr>
          <p:cNvPr id="4" name="Image 0" descr="preencoded.png">    </p:cNvPr>
          <p:cNvPicPr>
            <a:picLocks noChangeAspect="1"/>
          </p:cNvPicPr>
          <p:nvPr/>
        </p:nvPicPr>
        <p:blipFill>
          <a:blip r:embed="rId1"/>
          <a:stretch>
            <a:fillRect/>
          </a:stretch>
        </p:blipFill>
        <p:spPr>
          <a:xfrm>
            <a:off x="10972800" y="0"/>
            <a:ext cx="3657600" cy="8229600"/>
          </a:xfrm>
          <a:prstGeom prst="rect">
            <a:avLst/>
          </a:prstGeom>
        </p:spPr>
      </p:pic>
      <p:sp>
        <p:nvSpPr>
          <p:cNvPr id="5" name="Text 2"/>
          <p:cNvSpPr/>
          <p:nvPr/>
        </p:nvSpPr>
        <p:spPr>
          <a:xfrm>
            <a:off x="758071" y="555903"/>
            <a:ext cx="9456658" cy="1263491"/>
          </a:xfrm>
          <a:prstGeom prst="rect">
            <a:avLst/>
          </a:prstGeom>
          <a:noFill/>
          <a:ln/>
        </p:spPr>
        <p:txBody>
          <a:bodyPr wrap="square" rtlCol="0" anchor="t"/>
          <a:lstStyle/>
          <a:p>
            <a:pPr indent="0" marL="0">
              <a:lnSpc>
                <a:spcPts val="4975"/>
              </a:lnSpc>
              <a:buNone/>
            </a:pPr>
            <a:r>
              <a:rPr lang="en-US" sz="3980" b="1" spc="-119" kern="0" dirty="0">
                <a:solidFill>
                  <a:srgbClr val="FFFFFF"/>
                </a:solidFill>
                <a:latin typeface="Inter" pitchFamily="34" charset="0"/>
                <a:ea typeface="Inter" pitchFamily="34" charset="-122"/>
                <a:cs typeface="Inter" pitchFamily="34" charset="-120"/>
              </a:rPr>
              <a:t>Type II Supernovae: The Death of Massive Stars</a:t>
            </a:r>
            <a:endParaRPr lang="en-US" sz="3980" dirty="0"/>
          </a:p>
        </p:txBody>
      </p:sp>
      <p:sp>
        <p:nvSpPr>
          <p:cNvPr id="6" name="Shape 3"/>
          <p:cNvSpPr/>
          <p:nvPr/>
        </p:nvSpPr>
        <p:spPr>
          <a:xfrm>
            <a:off x="758071" y="2280642"/>
            <a:ext cx="454819" cy="454819"/>
          </a:xfrm>
          <a:prstGeom prst="roundRect">
            <a:avLst>
              <a:gd name="adj" fmla="val 20003"/>
            </a:avLst>
          </a:prstGeom>
          <a:solidFill>
            <a:srgbClr val="110080"/>
          </a:solidFill>
          <a:ln w="12621">
            <a:solidFill>
              <a:srgbClr val="140099"/>
            </a:solidFill>
            <a:prstDash val="solid"/>
          </a:ln>
        </p:spPr>
      </p:sp>
      <p:sp>
        <p:nvSpPr>
          <p:cNvPr id="7" name="Text 4"/>
          <p:cNvSpPr/>
          <p:nvPr/>
        </p:nvSpPr>
        <p:spPr>
          <a:xfrm>
            <a:off x="913805" y="2318504"/>
            <a:ext cx="143351" cy="378976"/>
          </a:xfrm>
          <a:prstGeom prst="rect">
            <a:avLst/>
          </a:prstGeom>
          <a:noFill/>
          <a:ln/>
        </p:spPr>
        <p:txBody>
          <a:bodyPr wrap="none" rtlCol="0" anchor="t"/>
          <a:lstStyle/>
          <a:p>
            <a:pPr algn="ctr" indent="0" marL="0">
              <a:lnSpc>
                <a:spcPts val="2985"/>
              </a:lnSpc>
              <a:buNone/>
            </a:pPr>
            <a:r>
              <a:rPr lang="en-US" sz="2388" b="1" spc="-72" kern="0" dirty="0">
                <a:solidFill>
                  <a:srgbClr val="E5E0DF"/>
                </a:solidFill>
                <a:latin typeface="Inter" pitchFamily="34" charset="0"/>
                <a:ea typeface="Inter" pitchFamily="34" charset="-122"/>
                <a:cs typeface="Inter" pitchFamily="34" charset="-120"/>
              </a:rPr>
              <a:t>1</a:t>
            </a:r>
            <a:endParaRPr lang="en-US" sz="2388" dirty="0"/>
          </a:p>
        </p:txBody>
      </p:sp>
      <p:sp>
        <p:nvSpPr>
          <p:cNvPr id="8" name="Text 5"/>
          <p:cNvSpPr/>
          <p:nvPr/>
        </p:nvSpPr>
        <p:spPr>
          <a:xfrm>
            <a:off x="1415058" y="2350056"/>
            <a:ext cx="2021681" cy="315873"/>
          </a:xfrm>
          <a:prstGeom prst="rect">
            <a:avLst/>
          </a:prstGeom>
          <a:noFill/>
          <a:ln/>
        </p:spPr>
        <p:txBody>
          <a:bodyPr wrap="none" rtlCol="0" anchor="t"/>
          <a:lstStyle/>
          <a:p>
            <a:pPr indent="0" marL="0">
              <a:lnSpc>
                <a:spcPts val="2487"/>
              </a:lnSpc>
              <a:buNone/>
            </a:pPr>
            <a:r>
              <a:rPr lang="en-US" sz="1990" b="1" spc="-60" kern="0" dirty="0">
                <a:solidFill>
                  <a:srgbClr val="E5E0DF"/>
                </a:solidFill>
                <a:latin typeface="Inter" pitchFamily="34" charset="0"/>
                <a:ea typeface="Inter" pitchFamily="34" charset="-122"/>
                <a:cs typeface="Inter" pitchFamily="34" charset="-120"/>
              </a:rPr>
              <a:t>Progenitor Stars</a:t>
            </a:r>
            <a:endParaRPr lang="en-US" sz="1990" dirty="0"/>
          </a:p>
        </p:txBody>
      </p:sp>
      <p:sp>
        <p:nvSpPr>
          <p:cNvPr id="9" name="Text 6"/>
          <p:cNvSpPr/>
          <p:nvPr/>
        </p:nvSpPr>
        <p:spPr>
          <a:xfrm>
            <a:off x="1415058" y="2868097"/>
            <a:ext cx="8799671" cy="970121"/>
          </a:xfrm>
          <a:prstGeom prst="rect">
            <a:avLst/>
          </a:prstGeom>
          <a:noFill/>
          <a:ln/>
        </p:spPr>
        <p:txBody>
          <a:bodyPr wrap="square" rtlCol="0" anchor="t"/>
          <a:lstStyle/>
          <a:p>
            <a:pPr indent="0" marL="0">
              <a:lnSpc>
                <a:spcPts val="2547"/>
              </a:lnSpc>
              <a:buNone/>
            </a:pPr>
            <a:r>
              <a:rPr lang="en-US" sz="1592" spc="-32" kern="0" dirty="0">
                <a:solidFill>
                  <a:srgbClr val="E5E0DF"/>
                </a:solidFill>
                <a:latin typeface="Inter" pitchFamily="34" charset="0"/>
                <a:ea typeface="Inter" pitchFamily="34" charset="-122"/>
                <a:cs typeface="Inter" pitchFamily="34" charset="-120"/>
              </a:rPr>
              <a:t>Type II supernovae are the most common type of supernova and occur in massive stars that have run out of nuclear fuel. These stars fuse progressively heavier elements in their cores until they reach iron, at which point they collapse.</a:t>
            </a:r>
            <a:endParaRPr lang="en-US" sz="1592" dirty="0"/>
          </a:p>
        </p:txBody>
      </p:sp>
      <p:sp>
        <p:nvSpPr>
          <p:cNvPr id="10" name="Shape 7"/>
          <p:cNvSpPr/>
          <p:nvPr/>
        </p:nvSpPr>
        <p:spPr>
          <a:xfrm>
            <a:off x="758071" y="4198382"/>
            <a:ext cx="454819" cy="454819"/>
          </a:xfrm>
          <a:prstGeom prst="roundRect">
            <a:avLst>
              <a:gd name="adj" fmla="val 20003"/>
            </a:avLst>
          </a:prstGeom>
          <a:solidFill>
            <a:srgbClr val="110080"/>
          </a:solidFill>
          <a:ln w="12621">
            <a:solidFill>
              <a:srgbClr val="140099"/>
            </a:solidFill>
            <a:prstDash val="solid"/>
          </a:ln>
        </p:spPr>
      </p:sp>
      <p:sp>
        <p:nvSpPr>
          <p:cNvPr id="11" name="Text 8"/>
          <p:cNvSpPr/>
          <p:nvPr/>
        </p:nvSpPr>
        <p:spPr>
          <a:xfrm>
            <a:off x="894755" y="4236244"/>
            <a:ext cx="181451" cy="378976"/>
          </a:xfrm>
          <a:prstGeom prst="rect">
            <a:avLst/>
          </a:prstGeom>
          <a:noFill/>
          <a:ln/>
        </p:spPr>
        <p:txBody>
          <a:bodyPr wrap="none" rtlCol="0" anchor="t"/>
          <a:lstStyle/>
          <a:p>
            <a:pPr algn="ctr" indent="0" marL="0">
              <a:lnSpc>
                <a:spcPts val="2985"/>
              </a:lnSpc>
              <a:buNone/>
            </a:pPr>
            <a:r>
              <a:rPr lang="en-US" sz="2388" b="1" spc="-72" kern="0" dirty="0">
                <a:solidFill>
                  <a:srgbClr val="E5E0DF"/>
                </a:solidFill>
                <a:latin typeface="Inter" pitchFamily="34" charset="0"/>
                <a:ea typeface="Inter" pitchFamily="34" charset="-122"/>
                <a:cs typeface="Inter" pitchFamily="34" charset="-120"/>
              </a:rPr>
              <a:t>2</a:t>
            </a:r>
            <a:endParaRPr lang="en-US" sz="2388" dirty="0"/>
          </a:p>
        </p:txBody>
      </p:sp>
      <p:sp>
        <p:nvSpPr>
          <p:cNvPr id="12" name="Text 9"/>
          <p:cNvSpPr/>
          <p:nvPr/>
        </p:nvSpPr>
        <p:spPr>
          <a:xfrm>
            <a:off x="1415058" y="4267795"/>
            <a:ext cx="2021681" cy="315873"/>
          </a:xfrm>
          <a:prstGeom prst="rect">
            <a:avLst/>
          </a:prstGeom>
          <a:noFill/>
          <a:ln/>
        </p:spPr>
        <p:txBody>
          <a:bodyPr wrap="none" rtlCol="0" anchor="t"/>
          <a:lstStyle/>
          <a:p>
            <a:pPr indent="0" marL="0">
              <a:lnSpc>
                <a:spcPts val="2487"/>
              </a:lnSpc>
              <a:buNone/>
            </a:pPr>
            <a:r>
              <a:rPr lang="en-US" sz="1990" b="1" spc="-60" kern="0" dirty="0">
                <a:solidFill>
                  <a:srgbClr val="E5E0DF"/>
                </a:solidFill>
                <a:latin typeface="Inter" pitchFamily="34" charset="0"/>
                <a:ea typeface="Inter" pitchFamily="34" charset="-122"/>
                <a:cs typeface="Inter" pitchFamily="34" charset="-120"/>
              </a:rPr>
              <a:t>Core Collapse</a:t>
            </a:r>
            <a:endParaRPr lang="en-US" sz="1990" dirty="0"/>
          </a:p>
        </p:txBody>
      </p:sp>
      <p:sp>
        <p:nvSpPr>
          <p:cNvPr id="13" name="Text 10"/>
          <p:cNvSpPr/>
          <p:nvPr/>
        </p:nvSpPr>
        <p:spPr>
          <a:xfrm>
            <a:off x="1415058" y="4785836"/>
            <a:ext cx="8799671" cy="970121"/>
          </a:xfrm>
          <a:prstGeom prst="rect">
            <a:avLst/>
          </a:prstGeom>
          <a:noFill/>
          <a:ln/>
        </p:spPr>
        <p:txBody>
          <a:bodyPr wrap="square" rtlCol="0" anchor="t"/>
          <a:lstStyle/>
          <a:p>
            <a:pPr indent="0" marL="0">
              <a:lnSpc>
                <a:spcPts val="2547"/>
              </a:lnSpc>
              <a:buNone/>
            </a:pPr>
            <a:r>
              <a:rPr lang="en-US" sz="1592" spc="-32" kern="0" dirty="0">
                <a:solidFill>
                  <a:srgbClr val="E5E0DF"/>
                </a:solidFill>
                <a:latin typeface="Inter" pitchFamily="34" charset="0"/>
                <a:ea typeface="Inter" pitchFamily="34" charset="-122"/>
                <a:cs typeface="Inter" pitchFamily="34" charset="-120"/>
              </a:rPr>
              <a:t>When the core of a massive star collapses, it creates a shockwave that propagates outward, blowing off the star's outer layers into space. The explosion can outshine entire galaxies and leave behind a neutron star or black hole.</a:t>
            </a:r>
            <a:endParaRPr lang="en-US" sz="1592" dirty="0"/>
          </a:p>
        </p:txBody>
      </p:sp>
      <p:sp>
        <p:nvSpPr>
          <p:cNvPr id="14" name="Shape 11"/>
          <p:cNvSpPr/>
          <p:nvPr/>
        </p:nvSpPr>
        <p:spPr>
          <a:xfrm>
            <a:off x="758071" y="6116122"/>
            <a:ext cx="454819" cy="454819"/>
          </a:xfrm>
          <a:prstGeom prst="roundRect">
            <a:avLst>
              <a:gd name="adj" fmla="val 20003"/>
            </a:avLst>
          </a:prstGeom>
          <a:solidFill>
            <a:srgbClr val="110080"/>
          </a:solidFill>
          <a:ln w="12621">
            <a:solidFill>
              <a:srgbClr val="140099"/>
            </a:solidFill>
            <a:prstDash val="solid"/>
          </a:ln>
        </p:spPr>
      </p:sp>
      <p:sp>
        <p:nvSpPr>
          <p:cNvPr id="15" name="Text 12"/>
          <p:cNvSpPr/>
          <p:nvPr/>
        </p:nvSpPr>
        <p:spPr>
          <a:xfrm>
            <a:off x="890945" y="6153983"/>
            <a:ext cx="189071" cy="378976"/>
          </a:xfrm>
          <a:prstGeom prst="rect">
            <a:avLst/>
          </a:prstGeom>
          <a:noFill/>
          <a:ln/>
        </p:spPr>
        <p:txBody>
          <a:bodyPr wrap="none" rtlCol="0" anchor="t"/>
          <a:lstStyle/>
          <a:p>
            <a:pPr algn="ctr" indent="0" marL="0">
              <a:lnSpc>
                <a:spcPts val="2985"/>
              </a:lnSpc>
              <a:buNone/>
            </a:pPr>
            <a:r>
              <a:rPr lang="en-US" sz="2388" b="1" spc="-72" kern="0" dirty="0">
                <a:solidFill>
                  <a:srgbClr val="E5E0DF"/>
                </a:solidFill>
                <a:latin typeface="Inter" pitchFamily="34" charset="0"/>
                <a:ea typeface="Inter" pitchFamily="34" charset="-122"/>
                <a:cs typeface="Inter" pitchFamily="34" charset="-120"/>
              </a:rPr>
              <a:t>3</a:t>
            </a:r>
            <a:endParaRPr lang="en-US" sz="2388" dirty="0"/>
          </a:p>
        </p:txBody>
      </p:sp>
      <p:sp>
        <p:nvSpPr>
          <p:cNvPr id="16" name="Text 13"/>
          <p:cNvSpPr/>
          <p:nvPr/>
        </p:nvSpPr>
        <p:spPr>
          <a:xfrm>
            <a:off x="1415058" y="6185535"/>
            <a:ext cx="2021681" cy="315873"/>
          </a:xfrm>
          <a:prstGeom prst="rect">
            <a:avLst/>
          </a:prstGeom>
          <a:noFill/>
          <a:ln/>
        </p:spPr>
        <p:txBody>
          <a:bodyPr wrap="none" rtlCol="0" anchor="t"/>
          <a:lstStyle/>
          <a:p>
            <a:pPr indent="0" marL="0">
              <a:lnSpc>
                <a:spcPts val="2487"/>
              </a:lnSpc>
              <a:buNone/>
            </a:pPr>
            <a:r>
              <a:rPr lang="en-US" sz="1990" b="1" spc="-60" kern="0" dirty="0">
                <a:solidFill>
                  <a:srgbClr val="E5E0DF"/>
                </a:solidFill>
                <a:latin typeface="Inter" pitchFamily="34" charset="0"/>
                <a:ea typeface="Inter" pitchFamily="34" charset="-122"/>
                <a:cs typeface="Inter" pitchFamily="34" charset="-120"/>
              </a:rPr>
              <a:t>Heavy Elements</a:t>
            </a:r>
            <a:endParaRPr lang="en-US" sz="1990" dirty="0"/>
          </a:p>
        </p:txBody>
      </p:sp>
      <p:sp>
        <p:nvSpPr>
          <p:cNvPr id="17" name="Text 14"/>
          <p:cNvSpPr/>
          <p:nvPr/>
        </p:nvSpPr>
        <p:spPr>
          <a:xfrm>
            <a:off x="1415058" y="6703576"/>
            <a:ext cx="8799671" cy="970121"/>
          </a:xfrm>
          <a:prstGeom prst="rect">
            <a:avLst/>
          </a:prstGeom>
          <a:noFill/>
          <a:ln/>
        </p:spPr>
        <p:txBody>
          <a:bodyPr wrap="square" rtlCol="0" anchor="t"/>
          <a:lstStyle/>
          <a:p>
            <a:pPr indent="0" marL="0">
              <a:lnSpc>
                <a:spcPts val="2547"/>
              </a:lnSpc>
              <a:buNone/>
            </a:pPr>
            <a:r>
              <a:rPr lang="en-US" sz="1592" spc="-32" kern="0" dirty="0">
                <a:solidFill>
                  <a:srgbClr val="E5E0DF"/>
                </a:solidFill>
                <a:latin typeface="Inter" pitchFamily="34" charset="0"/>
                <a:ea typeface="Inter" pitchFamily="34" charset="-122"/>
                <a:cs typeface="Inter" pitchFamily="34" charset="-120"/>
              </a:rPr>
              <a:t>Type II supernovae are also responsible for creating the heaviest elements in the universe, including gold, platinum, and uranium. These elements are then dispersed throughout space, eventually becoming part of new stars and planets.</a:t>
            </a:r>
            <a:endParaRPr lang="en-US" sz="1592" dirty="0"/>
          </a:p>
        </p:txBody>
      </p:sp>
      <p:pic>
        <p:nvPicPr>
          <p:cNvPr id="18" name="Image 1" descr="preencoded.png">
            <a:hlinkClick r:id="rId3" tooltip=""/>
          </p:cNvPr>
          <p:cNvPicPr>
            <a:picLocks noChangeAspect="1"/>
          </p:cNvPicPr>
          <p:nvPr/>
        </p:nvPicPr>
        <p:blipFill>
          <a:blip r:embed="rId2"/>
          <a:stretch>
            <a:fillRect/>
          </a:stretch>
        </p:blipFill>
        <p:spPr>
          <a:xfrm>
            <a:off x="12242153" y="7589520"/>
            <a:ext cx="2296807" cy="54864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C"/>
          </a:solidFill>
          <a:ln/>
        </p:spPr>
      </p:sp>
      <p:sp>
        <p:nvSpPr>
          <p:cNvPr id="3" name="Shape 1"/>
          <p:cNvSpPr/>
          <p:nvPr/>
        </p:nvSpPr>
        <p:spPr>
          <a:xfrm>
            <a:off x="0" y="0"/>
            <a:ext cx="14630400" cy="8229600"/>
          </a:xfrm>
          <a:prstGeom prst="rect">
            <a:avLst/>
          </a:prstGeom>
          <a:solidFill>
            <a:srgbClr val="272525"/>
          </a:solidFill>
          <a:ln w="13811">
            <a:solidFill>
              <a:srgbClr val="565151"/>
            </a:solidFill>
            <a:prstDash val="solid"/>
          </a:ln>
        </p:spPr>
      </p:sp>
      <p:sp>
        <p:nvSpPr>
          <p:cNvPr id="4" name="Text 2"/>
          <p:cNvSpPr/>
          <p:nvPr/>
        </p:nvSpPr>
        <p:spPr>
          <a:xfrm>
            <a:off x="2037993" y="915829"/>
            <a:ext cx="10554414" cy="1388745"/>
          </a:xfrm>
          <a:prstGeom prst="rect">
            <a:avLst/>
          </a:prstGeom>
          <a:noFill/>
          <a:ln/>
        </p:spPr>
        <p:txBody>
          <a:bodyPr wrap="square" rtlCol="0" anchor="t"/>
          <a:lstStyle/>
          <a:p>
            <a:pPr indent="0" marL="0">
              <a:lnSpc>
                <a:spcPts val="5468"/>
              </a:lnSpc>
              <a:buNone/>
            </a:pPr>
            <a:r>
              <a:rPr lang="en-US" sz="4374" b="1" spc="-131" kern="0" dirty="0">
                <a:solidFill>
                  <a:srgbClr val="FFFFFF"/>
                </a:solidFill>
                <a:latin typeface="Inter" pitchFamily="34" charset="0"/>
                <a:ea typeface="Inter" pitchFamily="34" charset="-122"/>
                <a:cs typeface="Inter" pitchFamily="34" charset="-120"/>
              </a:rPr>
              <a:t>The Role of Supernovae in Galactic Evolution</a:t>
            </a:r>
            <a:endParaRPr lang="en-US" sz="4374" dirty="0"/>
          </a:p>
        </p:txBody>
      </p:sp>
      <p:sp>
        <p:nvSpPr>
          <p:cNvPr id="5" name="Text 3"/>
          <p:cNvSpPr/>
          <p:nvPr/>
        </p:nvSpPr>
        <p:spPr>
          <a:xfrm>
            <a:off x="2037993" y="2860000"/>
            <a:ext cx="3156347" cy="832961"/>
          </a:xfrm>
          <a:prstGeom prst="rect">
            <a:avLst/>
          </a:prstGeom>
          <a:noFill/>
          <a:ln/>
        </p:spPr>
        <p:txBody>
          <a:bodyPr wrap="square" rtlCol="0" anchor="t"/>
          <a:lstStyle/>
          <a:p>
            <a:pPr indent="0" marL="0">
              <a:lnSpc>
                <a:spcPts val="3281"/>
              </a:lnSpc>
              <a:buNone/>
            </a:pPr>
            <a:r>
              <a:rPr lang="en-US" sz="2624" b="1" spc="-79" kern="0" dirty="0">
                <a:solidFill>
                  <a:srgbClr val="FFFFFF"/>
                </a:solidFill>
                <a:latin typeface="Inter" pitchFamily="34" charset="0"/>
                <a:ea typeface="Inter" pitchFamily="34" charset="-122"/>
                <a:cs typeface="Inter" pitchFamily="34" charset="-120"/>
              </a:rPr>
              <a:t>Formation of Black Holes</a:t>
            </a:r>
            <a:endParaRPr lang="en-US" sz="2624" dirty="0"/>
          </a:p>
        </p:txBody>
      </p:sp>
      <p:sp>
        <p:nvSpPr>
          <p:cNvPr id="6" name="Text 4"/>
          <p:cNvSpPr/>
          <p:nvPr/>
        </p:nvSpPr>
        <p:spPr>
          <a:xfrm>
            <a:off x="2037993" y="3915132"/>
            <a:ext cx="3156347" cy="3198614"/>
          </a:xfrm>
          <a:prstGeom prst="rect">
            <a:avLst/>
          </a:prstGeom>
          <a:noFill/>
          <a:ln/>
        </p:spPr>
        <p:txBody>
          <a:bodyPr wrap="square" rtlCol="0" anchor="t"/>
          <a:lstStyle/>
          <a:p>
            <a:pPr indent="0" marL="0">
              <a:lnSpc>
                <a:spcPts val="2799"/>
              </a:lnSpc>
              <a:buNone/>
            </a:pPr>
            <a:r>
              <a:rPr lang="en-US" sz="1750" spc="-35" kern="0" dirty="0">
                <a:solidFill>
                  <a:srgbClr val="E5E0DF"/>
                </a:solidFill>
                <a:latin typeface="Inter" pitchFamily="34" charset="0"/>
                <a:ea typeface="Inter" pitchFamily="34" charset="-122"/>
                <a:cs typeface="Inter" pitchFamily="34" charset="-120"/>
              </a:rPr>
              <a:t>Supernovae are the primary mechanism for forming black holes, the most mysterious objects in the universe. They also provide astronomers with unique opportunities to observe black holes and study the extreme physics that governs their behavior.</a:t>
            </a:r>
            <a:endParaRPr lang="en-US" sz="1750" dirty="0"/>
          </a:p>
        </p:txBody>
      </p:sp>
      <p:sp>
        <p:nvSpPr>
          <p:cNvPr id="7" name="Text 5"/>
          <p:cNvSpPr/>
          <p:nvPr/>
        </p:nvSpPr>
        <p:spPr>
          <a:xfrm>
            <a:off x="5743932" y="2860000"/>
            <a:ext cx="3156347" cy="832961"/>
          </a:xfrm>
          <a:prstGeom prst="rect">
            <a:avLst/>
          </a:prstGeom>
          <a:noFill/>
          <a:ln/>
        </p:spPr>
        <p:txBody>
          <a:bodyPr wrap="square" rtlCol="0" anchor="t"/>
          <a:lstStyle/>
          <a:p>
            <a:pPr indent="0" marL="0">
              <a:lnSpc>
                <a:spcPts val="3281"/>
              </a:lnSpc>
              <a:buNone/>
            </a:pPr>
            <a:r>
              <a:rPr lang="en-US" sz="2624" b="1" spc="-79" kern="0" dirty="0">
                <a:solidFill>
                  <a:srgbClr val="FFFFFF"/>
                </a:solidFill>
                <a:latin typeface="Inter" pitchFamily="34" charset="0"/>
                <a:ea typeface="Inter" pitchFamily="34" charset="-122"/>
                <a:cs typeface="Inter" pitchFamily="34" charset="-120"/>
              </a:rPr>
              <a:t>Chemical Enrichment</a:t>
            </a:r>
            <a:endParaRPr lang="en-US" sz="2624" dirty="0"/>
          </a:p>
        </p:txBody>
      </p:sp>
      <p:sp>
        <p:nvSpPr>
          <p:cNvPr id="8" name="Text 6"/>
          <p:cNvSpPr/>
          <p:nvPr/>
        </p:nvSpPr>
        <p:spPr>
          <a:xfrm>
            <a:off x="5743932" y="3915132"/>
            <a:ext cx="3156347" cy="3198614"/>
          </a:xfrm>
          <a:prstGeom prst="rect">
            <a:avLst/>
          </a:prstGeom>
          <a:noFill/>
          <a:ln/>
        </p:spPr>
        <p:txBody>
          <a:bodyPr wrap="square" rtlCol="0" anchor="t"/>
          <a:lstStyle/>
          <a:p>
            <a:pPr indent="0" marL="0">
              <a:lnSpc>
                <a:spcPts val="2799"/>
              </a:lnSpc>
              <a:buNone/>
            </a:pPr>
            <a:r>
              <a:rPr lang="en-US" sz="1750" spc="-35" kern="0" dirty="0">
                <a:solidFill>
                  <a:srgbClr val="E5E0DF"/>
                </a:solidFill>
                <a:latin typeface="Inter" pitchFamily="34" charset="0"/>
                <a:ea typeface="Inter" pitchFamily="34" charset="-122"/>
                <a:cs typeface="Inter" pitchFamily="34" charset="-120"/>
              </a:rPr>
              <a:t>Supernovae are also key players in the evolution of galaxies. When they explode, they release heavy elements like carbon, nitrogen, and oxygen into interstellar space, enriching the material from which new stars and planets form.</a:t>
            </a:r>
            <a:endParaRPr lang="en-US" sz="1750" dirty="0"/>
          </a:p>
        </p:txBody>
      </p:sp>
      <p:sp>
        <p:nvSpPr>
          <p:cNvPr id="9" name="Text 7"/>
          <p:cNvSpPr/>
          <p:nvPr/>
        </p:nvSpPr>
        <p:spPr>
          <a:xfrm>
            <a:off x="9449872" y="2860000"/>
            <a:ext cx="3156347" cy="832961"/>
          </a:xfrm>
          <a:prstGeom prst="rect">
            <a:avLst/>
          </a:prstGeom>
          <a:noFill/>
          <a:ln/>
        </p:spPr>
        <p:txBody>
          <a:bodyPr wrap="square" rtlCol="0" anchor="t"/>
          <a:lstStyle/>
          <a:p>
            <a:pPr indent="0" marL="0">
              <a:lnSpc>
                <a:spcPts val="3281"/>
              </a:lnSpc>
              <a:buNone/>
            </a:pPr>
            <a:r>
              <a:rPr lang="en-US" sz="2624" b="1" spc="-79" kern="0" dirty="0">
                <a:solidFill>
                  <a:srgbClr val="FFFFFF"/>
                </a:solidFill>
                <a:latin typeface="Inter" pitchFamily="34" charset="0"/>
                <a:ea typeface="Inter" pitchFamily="34" charset="-122"/>
                <a:cs typeface="Inter" pitchFamily="34" charset="-120"/>
              </a:rPr>
              <a:t>Cosmic Ray Production</a:t>
            </a:r>
            <a:endParaRPr lang="en-US" sz="2624" dirty="0"/>
          </a:p>
        </p:txBody>
      </p:sp>
      <p:sp>
        <p:nvSpPr>
          <p:cNvPr id="10" name="Text 8"/>
          <p:cNvSpPr/>
          <p:nvPr/>
        </p:nvSpPr>
        <p:spPr>
          <a:xfrm>
            <a:off x="9449872" y="3915132"/>
            <a:ext cx="3156347" cy="2843213"/>
          </a:xfrm>
          <a:prstGeom prst="rect">
            <a:avLst/>
          </a:prstGeom>
          <a:noFill/>
          <a:ln/>
        </p:spPr>
        <p:txBody>
          <a:bodyPr wrap="square" rtlCol="0" anchor="t"/>
          <a:lstStyle/>
          <a:p>
            <a:pPr indent="0" marL="0">
              <a:lnSpc>
                <a:spcPts val="2799"/>
              </a:lnSpc>
              <a:buNone/>
            </a:pPr>
            <a:r>
              <a:rPr lang="en-US" sz="1750" spc="-35" kern="0" dirty="0">
                <a:solidFill>
                  <a:srgbClr val="E5E0DF"/>
                </a:solidFill>
                <a:latin typeface="Inter" pitchFamily="34" charset="0"/>
                <a:ea typeface="Inter" pitchFamily="34" charset="-122"/>
                <a:cs typeface="Inter" pitchFamily="34" charset="-120"/>
              </a:rPr>
              <a:t>Finally, supernovae are one of the primary sources of cosmic rays, high-energy particles that constantly rain down on Earth from deep space. Studying these particles can tell us about the most energetic processes in the universe.</a:t>
            </a:r>
            <a:endParaRPr lang="en-US" sz="1750" dirty="0"/>
          </a:p>
        </p:txBody>
      </p:sp>
      <p:pic>
        <p:nvPicPr>
          <p:cNvPr id="11" name="Image 0" descr="preencoded.png">
            <a:hlinkClick r:id="rId2" tooltip=""/>
          </p:cNvPr>
          <p:cNvPicPr>
            <a:picLocks noChangeAspect="1"/>
          </p:cNvPicPr>
          <p:nvPr/>
        </p:nvPicPr>
        <p:blipFill>
          <a:blip r:embed="rId1"/>
          <a:stretch>
            <a:fillRect/>
          </a:stretch>
        </p:blipFill>
        <p:spPr>
          <a:xfrm>
            <a:off x="12242153" y="7589520"/>
            <a:ext cx="2296807" cy="54864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C"/>
          </a:solidFill>
          <a:ln/>
        </p:spPr>
      </p:sp>
      <p:sp>
        <p:nvSpPr>
          <p:cNvPr id="3" name="Shape 1"/>
          <p:cNvSpPr/>
          <p:nvPr/>
        </p:nvSpPr>
        <p:spPr>
          <a:xfrm>
            <a:off x="0" y="0"/>
            <a:ext cx="14630400" cy="8231862"/>
          </a:xfrm>
          <a:prstGeom prst="rect">
            <a:avLst/>
          </a:prstGeom>
          <a:solidFill>
            <a:srgbClr val="272525"/>
          </a:solidFill>
          <a:ln w="11549">
            <a:solidFill>
              <a:srgbClr val="565151"/>
            </a:solidFill>
            <a:prstDash val="solid"/>
          </a:ln>
        </p:spPr>
      </p:sp>
      <p:sp>
        <p:nvSpPr>
          <p:cNvPr id="4" name="Text 2"/>
          <p:cNvSpPr/>
          <p:nvPr/>
        </p:nvSpPr>
        <p:spPr>
          <a:xfrm>
            <a:off x="2900482" y="511135"/>
            <a:ext cx="8829437" cy="1161574"/>
          </a:xfrm>
          <a:prstGeom prst="rect">
            <a:avLst/>
          </a:prstGeom>
          <a:noFill/>
          <a:ln/>
        </p:spPr>
        <p:txBody>
          <a:bodyPr wrap="square" rtlCol="0" anchor="t"/>
          <a:lstStyle/>
          <a:p>
            <a:pPr indent="0" marL="0">
              <a:lnSpc>
                <a:spcPts val="4574"/>
              </a:lnSpc>
              <a:buNone/>
            </a:pPr>
            <a:r>
              <a:rPr lang="en-US" sz="3659" b="1" spc="-110" kern="0" dirty="0">
                <a:solidFill>
                  <a:srgbClr val="FFFFFF"/>
                </a:solidFill>
                <a:latin typeface="Inter" pitchFamily="34" charset="0"/>
                <a:ea typeface="Inter" pitchFamily="34" charset="-122"/>
                <a:cs typeface="Inter" pitchFamily="34" charset="-120"/>
              </a:rPr>
              <a:t>Wrapping Up: How Studying Supernovae Helps Us Understand the Universe</a:t>
            </a:r>
            <a:endParaRPr lang="en-US" sz="3659" dirty="0"/>
          </a:p>
        </p:txBody>
      </p:sp>
      <p:pic>
        <p:nvPicPr>
          <p:cNvPr id="5" name="Image 0" descr="preencoded.png">    </p:cNvPr>
          <p:cNvPicPr>
            <a:picLocks noChangeAspect="1"/>
          </p:cNvPicPr>
          <p:nvPr/>
        </p:nvPicPr>
        <p:blipFill>
          <a:blip r:embed="rId1"/>
          <a:stretch>
            <a:fillRect/>
          </a:stretch>
        </p:blipFill>
        <p:spPr>
          <a:xfrm>
            <a:off x="2900482" y="2044422"/>
            <a:ext cx="2757249" cy="1704023"/>
          </a:xfrm>
          <a:prstGeom prst="rect">
            <a:avLst/>
          </a:prstGeom>
        </p:spPr>
      </p:pic>
      <p:sp>
        <p:nvSpPr>
          <p:cNvPr id="6" name="Text 3"/>
          <p:cNvSpPr/>
          <p:nvPr/>
        </p:nvSpPr>
        <p:spPr>
          <a:xfrm>
            <a:off x="2900482" y="3980736"/>
            <a:ext cx="1858804" cy="290513"/>
          </a:xfrm>
          <a:prstGeom prst="rect">
            <a:avLst/>
          </a:prstGeom>
          <a:noFill/>
          <a:ln/>
        </p:spPr>
        <p:txBody>
          <a:bodyPr wrap="none" rtlCol="0" anchor="t"/>
          <a:lstStyle/>
          <a:p>
            <a:pPr algn="l" indent="0" marL="0">
              <a:lnSpc>
                <a:spcPts val="2287"/>
              </a:lnSpc>
              <a:buNone/>
            </a:pPr>
            <a:r>
              <a:rPr lang="en-US" sz="1830" b="1" spc="-55" kern="0" dirty="0">
                <a:solidFill>
                  <a:srgbClr val="FFFFFF"/>
                </a:solidFill>
                <a:latin typeface="Inter" pitchFamily="34" charset="0"/>
                <a:ea typeface="Inter" pitchFamily="34" charset="-122"/>
                <a:cs typeface="Inter" pitchFamily="34" charset="-120"/>
              </a:rPr>
              <a:t>Cosmic "Fossils"</a:t>
            </a:r>
            <a:endParaRPr lang="en-US" sz="1830" dirty="0"/>
          </a:p>
        </p:txBody>
      </p:sp>
      <p:sp>
        <p:nvSpPr>
          <p:cNvPr id="7" name="Text 4"/>
          <p:cNvSpPr/>
          <p:nvPr/>
        </p:nvSpPr>
        <p:spPr>
          <a:xfrm>
            <a:off x="2900482" y="4457105"/>
            <a:ext cx="2757249" cy="2972991"/>
          </a:xfrm>
          <a:prstGeom prst="rect">
            <a:avLst/>
          </a:prstGeom>
          <a:noFill/>
          <a:ln/>
        </p:spPr>
        <p:txBody>
          <a:bodyPr wrap="square" rtlCol="0" anchor="t"/>
          <a:lstStyle/>
          <a:p>
            <a:pPr algn="l" indent="0" marL="0">
              <a:lnSpc>
                <a:spcPts val="2342"/>
              </a:lnSpc>
              <a:buNone/>
            </a:pPr>
            <a:r>
              <a:rPr lang="en-US" sz="1464" spc="-29" kern="0" dirty="0">
                <a:solidFill>
                  <a:srgbClr val="E5E0DF"/>
                </a:solidFill>
                <a:latin typeface="Inter" pitchFamily="34" charset="0"/>
                <a:ea typeface="Inter" pitchFamily="34" charset="-122"/>
                <a:cs typeface="Inter" pitchFamily="34" charset="-120"/>
              </a:rPr>
              <a:t>Supernova remnants, the glowing gas clouds that mark the aftermath of supernovae, are like cosmic "fossils" that provide a window into the life and death of stars. By studying them, we can learn about everything from the birth of the first stars to the ultimate fate of the universe.</a:t>
            </a:r>
            <a:endParaRPr lang="en-US" sz="1464" dirty="0"/>
          </a:p>
        </p:txBody>
      </p:sp>
      <p:pic>
        <p:nvPicPr>
          <p:cNvPr id="8" name="Image 1" descr="preencoded.png">    </p:cNvPr>
          <p:cNvPicPr>
            <a:picLocks noChangeAspect="1"/>
          </p:cNvPicPr>
          <p:nvPr/>
        </p:nvPicPr>
        <p:blipFill>
          <a:blip r:embed="rId2"/>
          <a:stretch>
            <a:fillRect/>
          </a:stretch>
        </p:blipFill>
        <p:spPr>
          <a:xfrm>
            <a:off x="5936456" y="2044422"/>
            <a:ext cx="2757368" cy="1704142"/>
          </a:xfrm>
          <a:prstGeom prst="rect">
            <a:avLst/>
          </a:prstGeom>
        </p:spPr>
      </p:pic>
      <p:sp>
        <p:nvSpPr>
          <p:cNvPr id="9" name="Text 5"/>
          <p:cNvSpPr/>
          <p:nvPr/>
        </p:nvSpPr>
        <p:spPr>
          <a:xfrm>
            <a:off x="5936456" y="3980855"/>
            <a:ext cx="2757368" cy="581025"/>
          </a:xfrm>
          <a:prstGeom prst="rect">
            <a:avLst/>
          </a:prstGeom>
          <a:noFill/>
          <a:ln/>
        </p:spPr>
        <p:txBody>
          <a:bodyPr wrap="square" rtlCol="0" anchor="t"/>
          <a:lstStyle/>
          <a:p>
            <a:pPr algn="l" indent="0" marL="0">
              <a:lnSpc>
                <a:spcPts val="2287"/>
              </a:lnSpc>
              <a:buNone/>
            </a:pPr>
            <a:r>
              <a:rPr lang="en-US" sz="1830" b="1" spc="-55" kern="0" dirty="0">
                <a:solidFill>
                  <a:srgbClr val="FFFFFF"/>
                </a:solidFill>
                <a:latin typeface="Inter" pitchFamily="34" charset="0"/>
                <a:ea typeface="Inter" pitchFamily="34" charset="-122"/>
                <a:cs typeface="Inter" pitchFamily="34" charset="-120"/>
              </a:rPr>
              <a:t>The Future of Supernova Science</a:t>
            </a:r>
            <a:endParaRPr lang="en-US" sz="1830" dirty="0"/>
          </a:p>
        </p:txBody>
      </p:sp>
      <p:sp>
        <p:nvSpPr>
          <p:cNvPr id="10" name="Text 6"/>
          <p:cNvSpPr/>
          <p:nvPr/>
        </p:nvSpPr>
        <p:spPr>
          <a:xfrm>
            <a:off x="5936456" y="4747736"/>
            <a:ext cx="2757368" cy="2972991"/>
          </a:xfrm>
          <a:prstGeom prst="rect">
            <a:avLst/>
          </a:prstGeom>
          <a:noFill/>
          <a:ln/>
        </p:spPr>
        <p:txBody>
          <a:bodyPr wrap="square" rtlCol="0" anchor="t"/>
          <a:lstStyle/>
          <a:p>
            <a:pPr algn="l" indent="0" marL="0">
              <a:lnSpc>
                <a:spcPts val="2342"/>
              </a:lnSpc>
              <a:buNone/>
            </a:pPr>
            <a:r>
              <a:rPr lang="en-US" sz="1464" spc="-29" kern="0" dirty="0">
                <a:solidFill>
                  <a:srgbClr val="E5E0DF"/>
                </a:solidFill>
                <a:latin typeface="Inter" pitchFamily="34" charset="0"/>
                <a:ea typeface="Inter" pitchFamily="34" charset="-122"/>
                <a:cs typeface="Inter" pitchFamily="34" charset="-120"/>
              </a:rPr>
              <a:t>In the coming decades, astronomers will use powerful new telescopes and observatories to study supernovae in even greater detail. They hope to solve some of the biggest mysteries in astrophysics, from the nature of dark energy to the origins of life itself.</a:t>
            </a:r>
            <a:endParaRPr lang="en-US" sz="1464" dirty="0"/>
          </a:p>
        </p:txBody>
      </p:sp>
      <p:pic>
        <p:nvPicPr>
          <p:cNvPr id="11" name="Image 2" descr="preencoded.png">    </p:cNvPr>
          <p:cNvPicPr>
            <a:picLocks noChangeAspect="1"/>
          </p:cNvPicPr>
          <p:nvPr/>
        </p:nvPicPr>
        <p:blipFill>
          <a:blip r:embed="rId3"/>
          <a:stretch>
            <a:fillRect/>
          </a:stretch>
        </p:blipFill>
        <p:spPr>
          <a:xfrm>
            <a:off x="8972550" y="2044422"/>
            <a:ext cx="2757368" cy="1704142"/>
          </a:xfrm>
          <a:prstGeom prst="rect">
            <a:avLst/>
          </a:prstGeom>
        </p:spPr>
      </p:pic>
      <p:sp>
        <p:nvSpPr>
          <p:cNvPr id="12" name="Text 7"/>
          <p:cNvSpPr/>
          <p:nvPr/>
        </p:nvSpPr>
        <p:spPr>
          <a:xfrm>
            <a:off x="8972550" y="3980855"/>
            <a:ext cx="2176463" cy="290513"/>
          </a:xfrm>
          <a:prstGeom prst="rect">
            <a:avLst/>
          </a:prstGeom>
          <a:noFill/>
          <a:ln/>
        </p:spPr>
        <p:txBody>
          <a:bodyPr wrap="none" rtlCol="0" anchor="t"/>
          <a:lstStyle/>
          <a:p>
            <a:pPr algn="l" indent="0" marL="0">
              <a:lnSpc>
                <a:spcPts val="2287"/>
              </a:lnSpc>
              <a:buNone/>
            </a:pPr>
            <a:r>
              <a:rPr lang="en-US" sz="1830" b="1" spc="-55" kern="0" dirty="0">
                <a:solidFill>
                  <a:srgbClr val="FFFFFF"/>
                </a:solidFill>
                <a:latin typeface="Inter" pitchFamily="34" charset="0"/>
                <a:ea typeface="Inter" pitchFamily="34" charset="-122"/>
                <a:cs typeface="Inter" pitchFamily="34" charset="-120"/>
              </a:rPr>
              <a:t>Awe-Inspiring Scale</a:t>
            </a:r>
            <a:endParaRPr lang="en-US" sz="1830" dirty="0"/>
          </a:p>
        </p:txBody>
      </p:sp>
      <p:sp>
        <p:nvSpPr>
          <p:cNvPr id="13" name="Text 8"/>
          <p:cNvSpPr/>
          <p:nvPr/>
        </p:nvSpPr>
        <p:spPr>
          <a:xfrm>
            <a:off x="8972550" y="4457224"/>
            <a:ext cx="2757368" cy="2675692"/>
          </a:xfrm>
          <a:prstGeom prst="rect">
            <a:avLst/>
          </a:prstGeom>
          <a:noFill/>
          <a:ln/>
        </p:spPr>
        <p:txBody>
          <a:bodyPr wrap="square" rtlCol="0" anchor="t"/>
          <a:lstStyle/>
          <a:p>
            <a:pPr algn="l" indent="0" marL="0">
              <a:lnSpc>
                <a:spcPts val="2342"/>
              </a:lnSpc>
              <a:buNone/>
            </a:pPr>
            <a:r>
              <a:rPr lang="en-US" sz="1464" spc="-29" kern="0" dirty="0">
                <a:solidFill>
                  <a:srgbClr val="E5E0DF"/>
                </a:solidFill>
                <a:latin typeface="Inter" pitchFamily="34" charset="0"/>
                <a:ea typeface="Inter" pitchFamily="34" charset="-122"/>
                <a:cs typeface="Inter" pitchFamily="34" charset="-120"/>
              </a:rPr>
              <a:t>Finally, studying supernovae can help us appreciate the incredible scale and beauty of the universe. These explosions are among the most powerful events in the cosmos, and they remind us of our place in a vast and mysterious universe that is waiting to be discovered.</a:t>
            </a:r>
            <a:endParaRPr lang="en-US" sz="1464" dirty="0"/>
          </a:p>
        </p:txBody>
      </p:sp>
      <p:pic>
        <p:nvPicPr>
          <p:cNvPr id="14" name="Image 3" descr="preencoded.png">
            <a:hlinkClick r:id="rId5" tooltip=""/>
          </p:cNvPr>
          <p:cNvPicPr>
            <a:picLocks noChangeAspect="1"/>
          </p:cNvPicPr>
          <p:nvPr/>
        </p:nvPicPr>
        <p:blipFill>
          <a:blip r:embed="rId4"/>
          <a:stretch>
            <a:fillRect/>
          </a:stretch>
        </p:blipFill>
        <p:spPr>
          <a:xfrm>
            <a:off x="12242153" y="7589520"/>
            <a:ext cx="2296807" cy="54864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7</Slides>
  <Notes>7</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Calibri</vt:lpstr>
      <vt:lpstr>Office Theme</vt:lpstr>
      <vt:lpstr>Slide 1</vt:lpstr>
      <vt:lpstr>Slide 2</vt:lpstr>
      <vt:lpstr>Slide 3</vt:lpstr>
      <vt:lpstr>Slide 4</vt:lpstr>
      <vt:lpstr>Slide 5</vt:lpstr>
      <vt:lpstr>Slide 6</vt:lpstr>
      <vt:lpstr>Slide 7</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2023-11-14T13:12:46Z</dcterms:created>
  <dcterms:modified xsi:type="dcterms:W3CDTF">2023-11-14T13:12:46Z</dcterms:modified>
</cp:coreProperties>
</file>