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60" r:id="rId3"/>
    <p:sldId id="261" r:id="rId4"/>
    <p:sldId id="278" r:id="rId5"/>
    <p:sldId id="257" r:id="rId6"/>
    <p:sldId id="270" r:id="rId7"/>
    <p:sldId id="282" r:id="rId8"/>
    <p:sldId id="258" r:id="rId9"/>
    <p:sldId id="259" r:id="rId10"/>
    <p:sldId id="283" r:id="rId11"/>
    <p:sldId id="269" r:id="rId12"/>
    <p:sldId id="284" r:id="rId13"/>
    <p:sldId id="285" r:id="rId14"/>
    <p:sldId id="286" r:id="rId15"/>
    <p:sldId id="279" r:id="rId16"/>
    <p:sldId id="287" r:id="rId17"/>
    <p:sldId id="288" r:id="rId18"/>
    <p:sldId id="289" r:id="rId19"/>
    <p:sldId id="291" r:id="rId20"/>
    <p:sldId id="290" r:id="rId21"/>
    <p:sldId id="274" r:id="rId22"/>
    <p:sldId id="277" r:id="rId23"/>
    <p:sldId id="268" r:id="rId24"/>
    <p:sldId id="273" r:id="rId25"/>
    <p:sldId id="272" r:id="rId26"/>
    <p:sldId id="271" r:id="rId27"/>
    <p:sldId id="276" r:id="rId28"/>
    <p:sldId id="294" r:id="rId29"/>
    <p:sldId id="275" r:id="rId30"/>
    <p:sldId id="280" r:id="rId31"/>
    <p:sldId id="308" r:id="rId32"/>
    <p:sldId id="292" r:id="rId33"/>
    <p:sldId id="293" r:id="rId34"/>
    <p:sldId id="306" r:id="rId35"/>
    <p:sldId id="295" r:id="rId36"/>
    <p:sldId id="296" r:id="rId37"/>
    <p:sldId id="297" r:id="rId38"/>
    <p:sldId id="299" r:id="rId39"/>
    <p:sldId id="307" r:id="rId40"/>
    <p:sldId id="305" r:id="rId41"/>
    <p:sldId id="298" r:id="rId42"/>
    <p:sldId id="301" r:id="rId43"/>
    <p:sldId id="304" r:id="rId44"/>
    <p:sldId id="309" r:id="rId45"/>
    <p:sldId id="310" r:id="rId46"/>
    <p:sldId id="312" r:id="rId47"/>
    <p:sldId id="313" r:id="rId48"/>
    <p:sldId id="311" r:id="rId49"/>
    <p:sldId id="314" r:id="rId50"/>
    <p:sldId id="262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4660"/>
  </p:normalViewPr>
  <p:slideViewPr>
    <p:cSldViewPr snapToGrid="0">
      <p:cViewPr varScale="1">
        <p:scale>
          <a:sx n="61" d="100"/>
          <a:sy n="61" d="100"/>
        </p:scale>
        <p:origin x="8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D2AE7-9334-4B4C-A438-CFC69E30541C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68469-62A7-4BC1-B9A4-33991B81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35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Subscriptions expressed as percentage of population. In all the countries, Netflix is the market leader among streaming services. </a:t>
            </a:r>
          </a:p>
          <a:p>
            <a:r>
              <a:rPr lang="en-US" dirty="0"/>
              <a:t>Euro* includes countries France, Germany, Spain, Russia, Poland and Italy.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68469-62A7-4BC1-B9A4-33991B8112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3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do not include United Kingdom in the analysis. Including does not qualitatively change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68469-62A7-4BC1-B9A4-33991B8112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93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do not include United Kingdom in the analysis. Including does not qualitatively change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68469-62A7-4BC1-B9A4-33991B81126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82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CA30-6F76-450E-95CD-60E6E29EE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14B9C-1FAF-444B-AA87-84AFD2395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CF99B-7993-432D-94E3-24C0E630E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5600-0337-4C22-A089-BAEE982AE2AA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44D12-3811-448D-A51A-675F248F4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260C5-91B8-43AE-A0E6-CA655F036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571B-4DD4-4660-A6C0-69E47B502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1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5651-0999-4C93-9767-E17955007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B8FE5-06BF-4C5C-8F71-20597E55A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6EDFB-1145-4D71-A780-33139ED49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5600-0337-4C22-A089-BAEE982AE2AA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A7FC8-9BA2-4683-8206-ACFCBD96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3A582-E8A9-4ACB-AB5A-BAD5E818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571B-4DD4-4660-A6C0-69E47B502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5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906328-0053-4735-A0D4-2555AFB8E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E74E0-3740-4F3A-881E-EF3E7C417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D7FA3-13C5-45A6-9C3E-415F294F9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5600-0337-4C22-A089-BAEE982AE2AA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A7C0E-DF14-4EB9-9CE2-A9B02F024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FB8C8-2DF6-4EC9-8683-B9DB934A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571B-4DD4-4660-A6C0-69E47B502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43E3C-5E89-4846-992A-4AAAB8AC2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17BF0-505D-4751-9451-7DFEA5196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90389-4D76-45A4-8112-4057AD59E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5600-0337-4C22-A089-BAEE982AE2AA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75CDD-E055-4CF5-B96E-6970AC23A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D39C9-0352-484A-9D22-B86F7D23B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571B-4DD4-4660-A6C0-69E47B502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64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353F8-E5C3-4153-930A-83FCA0317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B329A-A18F-4313-86C9-EFF05FF1C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FC3B8-CA27-4059-92E4-DDE027AF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5600-0337-4C22-A089-BAEE982AE2AA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E1B04-92CE-4690-85B0-FD73B9AD0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3BDC0-B8CB-4B4A-9FF1-91BD6DDA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571B-4DD4-4660-A6C0-69E47B502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FADD4-349B-4B6D-8B33-81A0DB6C4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1CA92-60AB-43A9-9FB5-89958FC0F8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530C4-05B2-4BB1-B82F-42E6EC934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58A72-7E49-4C9A-9AA6-88FC5D67F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5600-0337-4C22-A089-BAEE982AE2AA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E0F3C-E216-476B-B5D2-42F2145E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FF6FA-2F0C-4EA1-92F9-075CE6E4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571B-4DD4-4660-A6C0-69E47B502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8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30209-6752-4928-BE12-E337EA857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B7BD2-0FC6-4A45-8A68-C517F1B32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510126-A036-4DBF-A37B-5EBD99D98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E718E3-EF6D-4248-B8E8-9B44648FB9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3C61B4-14F0-4A03-8737-E2F4F1EB7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875425-B8AF-4367-99F0-160E02583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5600-0337-4C22-A089-BAEE982AE2AA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F9B7C9-BA62-4086-819F-3B9C57F73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1DCDE-40B7-4A94-BDC7-78E85D336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571B-4DD4-4660-A6C0-69E47B502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3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C91BF-E7A9-47C6-AF86-E9870D440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CCEB42-34CF-46B2-AC58-8A57539C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5600-0337-4C22-A089-BAEE982AE2AA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C9285-A5A7-4490-83C7-947B068B0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531F25-2B96-4FF6-B46A-D32CECB34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571B-4DD4-4660-A6C0-69E47B502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5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6C5663-30C5-4E6A-A311-A94DC3819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5600-0337-4C22-A089-BAEE982AE2AA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ADAFFD-C824-47FC-9CF8-7CF2FE19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99C6C-CDE1-43C9-A343-4C93D3C85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571B-4DD4-4660-A6C0-69E47B502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6A796-97DF-4F77-8EDF-9F0BE482B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65E9C-0100-40A2-9F10-F7169526A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0D729-113E-4E61-965C-4642F0905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6EB11-4329-469F-B389-42DCE3E68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5600-0337-4C22-A089-BAEE982AE2AA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28B0A-6AAE-4EC5-BDB7-489EE21A8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2E04B-55F5-4343-A97E-CD558867F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571B-4DD4-4660-A6C0-69E47B502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9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786C0-6555-485A-990F-E3F6793B5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B499F7-7695-4B88-9148-878938597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F5DD7-189E-4772-B281-A2FC806A2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10F22-B99A-4E1B-AE89-C084E1F75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5600-0337-4C22-A089-BAEE982AE2AA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A3F5E-F682-4AA8-A54B-B56915320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21A19-AA41-4BBA-BEB6-8EE976EC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571B-4DD4-4660-A6C0-69E47B502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34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6D5CE4-4A0B-4DB7-A523-524442D1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353F5-661C-4914-82BC-0BAC10D82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5E317-9C1E-4066-BDEA-DCDFFA739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45600-0337-4C22-A089-BAEE982AE2AA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EC686-868B-48B2-ADB7-ACD6EC2D66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0BE2C-1957-4FFD-BFCC-5E68D4738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8571B-4DD4-4660-A6C0-69E47B502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6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0.png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B283-C2C8-4270-BFDD-7C3C13D6D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948" y="1451136"/>
            <a:ext cx="10322103" cy="2387600"/>
          </a:xfrm>
        </p:spPr>
        <p:txBody>
          <a:bodyPr>
            <a:normAutofit/>
          </a:bodyPr>
          <a:lstStyle/>
          <a:p>
            <a:r>
              <a:rPr lang="en-US" dirty="0"/>
              <a:t>Netflix &amp; Blockbusters</a:t>
            </a:r>
            <a:br>
              <a:rPr lang="en-US" dirty="0"/>
            </a:br>
            <a:r>
              <a:rPr lang="en-US" sz="3600" dirty="0"/>
              <a:t>Streaming Services’ Disparate Impact on Box-Office Revenues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691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B2B256-DF0B-4650-A442-9479A3C727EB}"/>
                  </a:ext>
                </a:extLst>
              </p:cNvPr>
              <p:cNvSpPr txBox="1"/>
              <p:nvPr/>
            </p:nvSpPr>
            <p:spPr>
              <a:xfrm>
                <a:off x="930788" y="2578813"/>
                <a:ext cx="10002326" cy="245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/>
                  <a:t>R</a:t>
                </a:r>
                <a:r>
                  <a:rPr lang="en-US" sz="2400" i="1" baseline="-25000" dirty="0" err="1"/>
                  <a:t>c,t</a:t>
                </a:r>
                <a:r>
                  <a:rPr lang="en-US" sz="2400" i="1" baseline="-25000" dirty="0"/>
                  <a:t> </a:t>
                </a:r>
                <a:r>
                  <a:rPr lang="en-US" sz="2400" i="1" dirty="0"/>
                  <a:t>= Adjusted revenues in country c in period t</a:t>
                </a:r>
              </a:p>
              <a:p>
                <a:r>
                  <a:rPr lang="en-US" sz="2400" i="1" dirty="0" err="1"/>
                  <a:t>m</a:t>
                </a:r>
                <a:r>
                  <a:rPr lang="en-US" sz="2400" i="1" baseline="-25000" dirty="0" err="1"/>
                  <a:t>c,t</a:t>
                </a:r>
                <a:r>
                  <a:rPr lang="en-US" sz="2400" i="1" baseline="-25000" dirty="0"/>
                  <a:t> </a:t>
                </a:r>
                <a:r>
                  <a:rPr lang="en-US" sz="2400" i="1" dirty="0"/>
                  <a:t>= Number of movies in country c in period t</a:t>
                </a:r>
              </a:p>
              <a:p>
                <a:endParaRPr lang="en-US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=−0.086</m:t>
                      </m:r>
                    </m:oMath>
                  </m:oMathPara>
                </a14:m>
                <a:endParaRPr lang="en-US" sz="28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Std Error = 0.11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B2B256-DF0B-4650-A442-9479A3C72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788" y="2578813"/>
                <a:ext cx="10002326" cy="2454775"/>
              </a:xfrm>
              <a:prstGeom prst="rect">
                <a:avLst/>
              </a:prstGeom>
              <a:blipFill>
                <a:blip r:embed="rId2"/>
                <a:stretch>
                  <a:fillRect l="-1280" t="-1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405AC56-CC66-4B80-BF91-4475E43E9A39}"/>
              </a:ext>
            </a:extLst>
          </p:cNvPr>
          <p:cNvSpPr txBox="1"/>
          <p:nvPr/>
        </p:nvSpPr>
        <p:spPr>
          <a:xfrm>
            <a:off x="930788" y="5167901"/>
            <a:ext cx="89796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Cannot precisely detect any adverse effect on box office revenues.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71AF89-71C2-4F67-9258-2DA770A57CA4}"/>
              </a:ext>
            </a:extLst>
          </p:cNvPr>
          <p:cNvSpPr txBox="1"/>
          <p:nvPr/>
        </p:nvSpPr>
        <p:spPr>
          <a:xfrm>
            <a:off x="930788" y="472612"/>
            <a:ext cx="9199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DiD</a:t>
            </a:r>
            <a:r>
              <a:rPr lang="en-US" sz="4000" dirty="0"/>
              <a:t> to detect adverse effects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991F364-64F1-4180-85E1-1205AFC4C9D8}"/>
                  </a:ext>
                </a:extLst>
              </p:cNvPr>
              <p:cNvSpPr txBox="1"/>
              <p:nvPr/>
            </p:nvSpPr>
            <p:spPr>
              <a:xfrm>
                <a:off x="580182" y="1563510"/>
                <a:ext cx="9126020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∗1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𝑈𝑆𝐴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&gt;2014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991F364-64F1-4180-85E1-1205AFC4C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82" y="1563510"/>
                <a:ext cx="9126020" cy="5091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570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36AF6D-CF52-4795-8B2B-DBB30F0DA629}"/>
              </a:ext>
            </a:extLst>
          </p:cNvPr>
          <p:cNvSpPr txBox="1"/>
          <p:nvPr/>
        </p:nvSpPr>
        <p:spPr>
          <a:xfrm>
            <a:off x="770562" y="380144"/>
            <a:ext cx="9174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Disparate Impact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329005-D454-4CBD-A3A3-DDA2DB96864F}"/>
              </a:ext>
            </a:extLst>
          </p:cNvPr>
          <p:cNvSpPr txBox="1"/>
          <p:nvPr/>
        </p:nvSpPr>
        <p:spPr>
          <a:xfrm>
            <a:off x="770562" y="1736333"/>
            <a:ext cx="10972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Tail movies </a:t>
            </a:r>
            <a:r>
              <a:rPr lang="en-US" sz="2800" dirty="0">
                <a:sym typeface="Wingdings" panose="05000000000000000000" pitchFamily="2" charset="2"/>
              </a:rPr>
              <a:t> more likely to be impacted as streaming originals are closer substitutes.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b="1" dirty="0"/>
              <a:t>Top movies</a:t>
            </a:r>
            <a:r>
              <a:rPr lang="en-US" sz="2800" dirty="0"/>
              <a:t> (blockbusters)  </a:t>
            </a:r>
            <a:r>
              <a:rPr lang="en-US" sz="2800" dirty="0">
                <a:sym typeface="Wingdings" panose="05000000000000000000" pitchFamily="2" charset="2"/>
              </a:rPr>
              <a:t> action-adventure movies with star casts and large budgets; less likely to be impacted  by streaming services’ original programs.</a:t>
            </a:r>
          </a:p>
        </p:txBody>
      </p:sp>
    </p:spTree>
    <p:extLst>
      <p:ext uri="{BB962C8B-B14F-4D97-AF65-F5344CB8AC3E}">
        <p14:creationId xmlns:p14="http://schemas.microsoft.com/office/powerpoint/2010/main" val="137288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C1D8E8-F559-43C2-8453-8AD4C13D9DDB}"/>
              </a:ext>
            </a:extLst>
          </p:cNvPr>
          <p:cNvSpPr txBox="1"/>
          <p:nvPr/>
        </p:nvSpPr>
        <p:spPr>
          <a:xfrm>
            <a:off x="770562" y="436987"/>
            <a:ext cx="8702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Proportion of B.O. from tail movies</a:t>
            </a:r>
            <a:endParaRPr lang="en-US" sz="2800" b="1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E9890E03-C010-4CC0-87EF-4DEA96099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959" y="1617236"/>
            <a:ext cx="7866734" cy="480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74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C4098-528E-4633-B8A7-44AEF9147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549"/>
          </a:xfrm>
        </p:spPr>
        <p:txBody>
          <a:bodyPr>
            <a:noAutofit/>
          </a:bodyPr>
          <a:lstStyle/>
          <a:p>
            <a:r>
              <a:rPr lang="en-US" sz="3600" b="1" dirty="0" err="1"/>
              <a:t>DiD</a:t>
            </a:r>
            <a:r>
              <a:rPr lang="en-US" sz="3600" b="1" dirty="0"/>
              <a:t>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894D34-1AED-401C-BB44-16976F9129D6}"/>
                  </a:ext>
                </a:extLst>
              </p:cNvPr>
              <p:cNvSpPr txBox="1"/>
              <p:nvPr/>
            </p:nvSpPr>
            <p:spPr>
              <a:xfrm>
                <a:off x="714910" y="1431558"/>
                <a:ext cx="9876035" cy="15286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𝑡𝑎𝑖𝑙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∗1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𝑈𝑆𝐴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&gt;2014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sz="2800" dirty="0"/>
              </a:p>
              <a:p>
                <a:endParaRPr lang="en-US" sz="1200" dirty="0"/>
              </a:p>
              <a:p>
                <a:endParaRPr lang="en-US" sz="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𝑡𝑎𝑖𝑙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 proportion of total B.O. from movies ranked &gt; 20.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no. of movies released in country c in period t.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894D34-1AED-401C-BB44-16976F912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10" y="1431558"/>
                <a:ext cx="9876035" cy="1528688"/>
              </a:xfrm>
              <a:prstGeom prst="rect">
                <a:avLst/>
              </a:prstGeom>
              <a:blipFill>
                <a:blip r:embed="rId2"/>
                <a:stretch>
                  <a:fillRect l="-185" b="-7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4E11C87-9C1A-4C18-B4C6-A67D127528D2}"/>
              </a:ext>
            </a:extLst>
          </p:cNvPr>
          <p:cNvGrpSpPr/>
          <p:nvPr/>
        </p:nvGrpSpPr>
        <p:grpSpPr>
          <a:xfrm>
            <a:off x="613408" y="3467130"/>
            <a:ext cx="10100827" cy="1200673"/>
            <a:chOff x="613408" y="3467130"/>
            <a:chExt cx="10100827" cy="120067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D6FB694-6084-4C93-81A5-9D468A4C4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1615" y="3467130"/>
              <a:ext cx="6712620" cy="341115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A489098-E0AE-4D0E-B622-0A4057792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3408" y="4004576"/>
              <a:ext cx="9624161" cy="663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1656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08F6FF1-CBEE-4A85-A0CA-ED0C50314549}"/>
              </a:ext>
            </a:extLst>
          </p:cNvPr>
          <p:cNvSpPr txBox="1"/>
          <p:nvPr/>
        </p:nvSpPr>
        <p:spPr>
          <a:xfrm>
            <a:off x="842481" y="462337"/>
            <a:ext cx="90412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/>
              <a:t>Pre-treatment trends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F1FB0C6-5061-436B-B0BD-80DE76FC86FF}"/>
                  </a:ext>
                </a:extLst>
              </p:cNvPr>
              <p:cNvSpPr txBox="1"/>
              <p:nvPr/>
            </p:nvSpPr>
            <p:spPr>
              <a:xfrm>
                <a:off x="520007" y="1395421"/>
                <a:ext cx="9686205" cy="606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𝑡𝑎𝑖𝑙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i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sz="3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3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0">
                          <a:latin typeface="Cambria Math" panose="02040503050406030204" pitchFamily="18" charset="0"/>
                        </a:rPr>
                        <m:t>∗1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𝑈𝑆𝐴</m:t>
                          </m:r>
                        </m:e>
                      </m:d>
                      <m:r>
                        <a:rPr lang="en-US" sz="3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m:rPr>
                          <m:sty m:val="p"/>
                        </m:rPr>
                        <a:rPr lang="en-US" sz="3200" i="0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F1FB0C6-5061-436B-B0BD-80DE76FC8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07" y="1395421"/>
                <a:ext cx="9686205" cy="6063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18019123-CB4F-4FB6-9961-0055345AA701}"/>
              </a:ext>
            </a:extLst>
          </p:cNvPr>
          <p:cNvGrpSpPr/>
          <p:nvPr/>
        </p:nvGrpSpPr>
        <p:grpSpPr>
          <a:xfrm>
            <a:off x="981411" y="2518065"/>
            <a:ext cx="9224801" cy="3340710"/>
            <a:chOff x="981411" y="2179018"/>
            <a:chExt cx="9224801" cy="334071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C6ACCF9-89C8-4DE6-BCE0-2339C7AE1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76395" y="2179018"/>
              <a:ext cx="5429817" cy="228352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8C1C7A8-62EE-40F3-B244-559CDC01F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1411" y="2584583"/>
              <a:ext cx="8830415" cy="29351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721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BB16D-9A7F-4960-B910-3AC8AE30B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281" y="1741862"/>
            <a:ext cx="10515600" cy="1325563"/>
          </a:xfrm>
        </p:spPr>
        <p:txBody>
          <a:bodyPr/>
          <a:lstStyle/>
          <a:p>
            <a:r>
              <a:rPr lang="en-US" dirty="0"/>
              <a:t>Does availability of streaming service impact top movies (blockbusters) ?</a:t>
            </a:r>
          </a:p>
        </p:txBody>
      </p:sp>
    </p:spTree>
    <p:extLst>
      <p:ext uri="{BB962C8B-B14F-4D97-AF65-F5344CB8AC3E}">
        <p14:creationId xmlns:p14="http://schemas.microsoft.com/office/powerpoint/2010/main" val="2221064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57F81-ACFD-4239-9FCC-CB6FEBD39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US" dirty="0"/>
              <a:t>B.O. Proportion Top Movies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D1043B-D3AE-4A5B-98FB-7A881DDED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718" y="1262477"/>
            <a:ext cx="8565376" cy="52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32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4E47-780A-4C4F-B302-F7A7987B7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B.O. Share of Top Movies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885F45-BF6B-49D6-AA0E-558D51446E97}"/>
                  </a:ext>
                </a:extLst>
              </p:cNvPr>
              <p:cNvSpPr txBox="1"/>
              <p:nvPr/>
            </p:nvSpPr>
            <p:spPr>
              <a:xfrm>
                <a:off x="508020" y="1591865"/>
                <a:ext cx="9876035" cy="11123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𝑡𝑜𝑝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∗1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𝑈𝑆𝐴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&gt;2014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sz="2800" dirty="0"/>
              </a:p>
              <a:p>
                <a:endParaRPr lang="en-US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𝑡𝑜𝑝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share of B.O. from top 20 movies in country c in period t.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885F45-BF6B-49D6-AA0E-558D51446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20" y="1591865"/>
                <a:ext cx="9876035" cy="1112356"/>
              </a:xfrm>
              <a:prstGeom prst="rect">
                <a:avLst/>
              </a:prstGeom>
              <a:blipFill>
                <a:blip r:embed="rId2"/>
                <a:stretch>
                  <a:fillRect l="-370" b="-10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1BBB014-5D1F-43DD-AED9-F84EB478BE42}"/>
              </a:ext>
            </a:extLst>
          </p:cNvPr>
          <p:cNvGrpSpPr/>
          <p:nvPr/>
        </p:nvGrpSpPr>
        <p:grpSpPr>
          <a:xfrm>
            <a:off x="838200" y="3374783"/>
            <a:ext cx="9096910" cy="1110193"/>
            <a:chOff x="838200" y="3374783"/>
            <a:chExt cx="9096910" cy="111019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AC42F71-0C45-4AB8-BCD6-7E6512565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2047" y="3374783"/>
              <a:ext cx="6253063" cy="28777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C10185D-6FF1-448E-A377-8206D1D31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3822583"/>
              <a:ext cx="8543513" cy="6623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5247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08F6FF1-CBEE-4A85-A0CA-ED0C50314549}"/>
              </a:ext>
            </a:extLst>
          </p:cNvPr>
          <p:cNvSpPr txBox="1"/>
          <p:nvPr/>
        </p:nvSpPr>
        <p:spPr>
          <a:xfrm>
            <a:off x="842481" y="462337"/>
            <a:ext cx="90412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/>
              <a:t>Pre-treatment trends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F1FB0C6-5061-436B-B0BD-80DE76FC86FF}"/>
                  </a:ext>
                </a:extLst>
              </p:cNvPr>
              <p:cNvSpPr txBox="1"/>
              <p:nvPr/>
            </p:nvSpPr>
            <p:spPr>
              <a:xfrm>
                <a:off x="520007" y="1395421"/>
                <a:ext cx="9686205" cy="606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𝑡𝑜𝑝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i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sz="3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3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0">
                          <a:latin typeface="Cambria Math" panose="02040503050406030204" pitchFamily="18" charset="0"/>
                        </a:rPr>
                        <m:t>∗1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𝑈𝑆𝐴</m:t>
                          </m:r>
                        </m:e>
                      </m:d>
                      <m:r>
                        <a:rPr lang="en-US" sz="3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m:rPr>
                          <m:sty m:val="p"/>
                        </m:rPr>
                        <a:rPr lang="en-US" sz="3200" i="0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F1FB0C6-5061-436B-B0BD-80DE76FC8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07" y="1395421"/>
                <a:ext cx="9686205" cy="6063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0E85BF45-4F05-4B54-9B85-447C93714213}"/>
              </a:ext>
            </a:extLst>
          </p:cNvPr>
          <p:cNvGrpSpPr/>
          <p:nvPr/>
        </p:nvGrpSpPr>
        <p:grpSpPr>
          <a:xfrm>
            <a:off x="1200311" y="2813255"/>
            <a:ext cx="9088095" cy="3281762"/>
            <a:chOff x="1118117" y="2361192"/>
            <a:chExt cx="9088095" cy="328176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C6ACCF9-89C8-4DE6-BCE0-2339C7AE1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76395" y="2361192"/>
              <a:ext cx="5429817" cy="228352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F0362BF-769F-4C64-872E-8BD7E3337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8117" y="2720580"/>
              <a:ext cx="8645862" cy="29223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7758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09CC0-E196-4A03-A73E-83B61D263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063A80-2071-4597-9020-B7CFBC27ED7A}"/>
              </a:ext>
            </a:extLst>
          </p:cNvPr>
          <p:cNvSpPr txBox="1"/>
          <p:nvPr/>
        </p:nvSpPr>
        <p:spPr>
          <a:xfrm>
            <a:off x="996593" y="1787703"/>
            <a:ext cx="8825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flexible </a:t>
            </a:r>
            <a:r>
              <a:rPr lang="en-US" dirty="0" err="1"/>
              <a:t>DiD</a:t>
            </a:r>
            <a:r>
              <a:rPr lang="en-US" dirty="0"/>
              <a:t>; where treatment is Netflix availability. 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45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E78B8-464B-48D8-B3EC-3482F8B1D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700" y="236109"/>
            <a:ext cx="10987355" cy="1325563"/>
          </a:xfrm>
        </p:spPr>
        <p:txBody>
          <a:bodyPr/>
          <a:lstStyle/>
          <a:p>
            <a:r>
              <a:rPr lang="en-US" dirty="0"/>
              <a:t>Streaming Services: a Rise in  Original Content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CE4C5A0B-6D34-4994-8C27-417DD1ACB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417" y="1355038"/>
            <a:ext cx="7140244" cy="44150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D611C0-CF11-492C-B59F-C45327A8C92E}"/>
              </a:ext>
            </a:extLst>
          </p:cNvPr>
          <p:cNvSpPr txBox="1"/>
          <p:nvPr/>
        </p:nvSpPr>
        <p:spPr>
          <a:xfrm>
            <a:off x="770562" y="6267236"/>
            <a:ext cx="575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2015 </a:t>
            </a:r>
          </a:p>
        </p:txBody>
      </p:sp>
    </p:spTree>
    <p:extLst>
      <p:ext uri="{BB962C8B-B14F-4D97-AF65-F5344CB8AC3E}">
        <p14:creationId xmlns:p14="http://schemas.microsoft.com/office/powerpoint/2010/main" val="2407151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B8727-DFDE-49E1-9E4E-1C071F8B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25760F-E20A-4184-B09A-ADF51E95D1F9}"/>
              </a:ext>
            </a:extLst>
          </p:cNvPr>
          <p:cNvSpPr txBox="1"/>
          <p:nvPr/>
        </p:nvSpPr>
        <p:spPr>
          <a:xfrm>
            <a:off x="965771" y="1818525"/>
            <a:ext cx="6986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Attributing the change in US compared to Europe to streaming. </a:t>
            </a:r>
          </a:p>
          <a:p>
            <a:endParaRPr lang="en-US" dirty="0"/>
          </a:p>
          <a:p>
            <a:r>
              <a:rPr lang="en-US" dirty="0"/>
              <a:t>Originals vs availability of streaming. </a:t>
            </a:r>
          </a:p>
        </p:txBody>
      </p:sp>
    </p:spTree>
    <p:extLst>
      <p:ext uri="{BB962C8B-B14F-4D97-AF65-F5344CB8AC3E}">
        <p14:creationId xmlns:p14="http://schemas.microsoft.com/office/powerpoint/2010/main" val="437595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E85D95-E7B6-4336-87A7-2BD847B0E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8307"/>
            <a:ext cx="5640512" cy="3548292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0B4E8A9F-8792-4C82-A554-DCD5AE84DD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149029" cy="314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67EB4C-14FB-4F3B-8B3D-0E9997E01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468" y="2038597"/>
            <a:ext cx="5791083" cy="364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90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FD94-87F6-4274-A206-2AB229A7F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4"/>
            <a:ext cx="10515600" cy="1062983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F13E93-DA70-4B13-9EC4-928455BF99AA}"/>
              </a:ext>
            </a:extLst>
          </p:cNvPr>
          <p:cNvSpPr txBox="1"/>
          <p:nvPr/>
        </p:nvSpPr>
        <p:spPr>
          <a:xfrm>
            <a:off x="924673" y="1428108"/>
            <a:ext cx="465419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B.O. of all movies released between </a:t>
            </a:r>
            <a:r>
              <a:rPr lang="en-US" sz="2600" b="1" dirty="0"/>
              <a:t>April 2007 </a:t>
            </a:r>
            <a:r>
              <a:rPr lang="en-US" sz="2600" dirty="0"/>
              <a:t>and </a:t>
            </a:r>
            <a:r>
              <a:rPr lang="en-US" sz="2600" b="1" dirty="0"/>
              <a:t>September 2019 </a:t>
            </a:r>
          </a:p>
          <a:p>
            <a:r>
              <a:rPr lang="en-US" sz="2600" dirty="0"/>
              <a:t>in countries: </a:t>
            </a:r>
          </a:p>
          <a:p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Treat : United States  (United Kingdom*)</a:t>
            </a:r>
          </a:p>
          <a:p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Control: France, Germany, Spain, Italy, Russia and Poland </a:t>
            </a:r>
          </a:p>
          <a:p>
            <a:endParaRPr lang="en-US" sz="2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17156C-8EA7-4C11-A7DB-6F46785AC811}"/>
              </a:ext>
            </a:extLst>
          </p:cNvPr>
          <p:cNvSpPr txBox="1"/>
          <p:nvPr/>
        </p:nvSpPr>
        <p:spPr>
          <a:xfrm>
            <a:off x="6613135" y="1469205"/>
            <a:ext cx="465419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Data Processing: </a:t>
            </a:r>
          </a:p>
          <a:p>
            <a:endParaRPr lang="en-US" sz="1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Adjust B.O. to ‘05 dollars.</a:t>
            </a:r>
          </a:p>
          <a:p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Period (</a:t>
            </a:r>
            <a:r>
              <a:rPr lang="en-US" sz="2600" dirty="0" err="1"/>
              <a:t>t</a:t>
            </a:r>
            <a:r>
              <a:rPr lang="en-US" sz="2600" baseline="-25000" dirty="0" err="1"/>
              <a:t>k</a:t>
            </a:r>
            <a:r>
              <a:rPr lang="en-US" sz="26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t</a:t>
            </a:r>
            <a:r>
              <a:rPr lang="en-US" sz="2600" baseline="-25000" dirty="0"/>
              <a:t>1</a:t>
            </a:r>
            <a:r>
              <a:rPr lang="en-US" sz="2600" dirty="0"/>
              <a:t> -  Apr 07 – Sep 07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t</a:t>
            </a:r>
            <a:r>
              <a:rPr lang="en-US" sz="2600" baseline="-25000" dirty="0"/>
              <a:t>2</a:t>
            </a:r>
            <a:r>
              <a:rPr lang="en-US" sz="2600" dirty="0"/>
              <a:t> – Oct 07 – Mar 08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err="1"/>
              <a:t>t</a:t>
            </a:r>
            <a:r>
              <a:rPr lang="en-US" sz="2600" baseline="-25000" dirty="0" err="1"/>
              <a:t>n</a:t>
            </a:r>
            <a:r>
              <a:rPr lang="en-US" sz="2600" dirty="0"/>
              <a:t> – Apr 19 – Sep 19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86688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B2B256-DF0B-4650-A442-9479A3C727EB}"/>
                  </a:ext>
                </a:extLst>
              </p:cNvPr>
              <p:cNvSpPr txBox="1"/>
              <p:nvPr/>
            </p:nvSpPr>
            <p:spPr>
              <a:xfrm>
                <a:off x="930788" y="2578813"/>
                <a:ext cx="10002326" cy="245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/>
                  <a:t>R</a:t>
                </a:r>
                <a:r>
                  <a:rPr lang="en-US" sz="2400" i="1" baseline="-25000" dirty="0" err="1"/>
                  <a:t>c,t</a:t>
                </a:r>
                <a:r>
                  <a:rPr lang="en-US" sz="2400" i="1" baseline="-25000" dirty="0"/>
                  <a:t> </a:t>
                </a:r>
                <a:r>
                  <a:rPr lang="en-US" sz="2400" i="1" dirty="0"/>
                  <a:t>= Adjusted revenues in country c in period t</a:t>
                </a:r>
              </a:p>
              <a:p>
                <a:r>
                  <a:rPr lang="en-US" sz="2400" i="1" dirty="0" err="1"/>
                  <a:t>m</a:t>
                </a:r>
                <a:r>
                  <a:rPr lang="en-US" sz="2400" i="1" baseline="-25000" dirty="0" err="1"/>
                  <a:t>c,t</a:t>
                </a:r>
                <a:r>
                  <a:rPr lang="en-US" sz="2400" i="1" baseline="-25000" dirty="0"/>
                  <a:t> </a:t>
                </a:r>
                <a:r>
                  <a:rPr lang="en-US" sz="2400" i="1" dirty="0"/>
                  <a:t>= Number of movies in country c in period t</a:t>
                </a:r>
              </a:p>
              <a:p>
                <a:endParaRPr lang="en-US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=−0.071</m:t>
                      </m:r>
                    </m:oMath>
                  </m:oMathPara>
                </a14:m>
                <a:endParaRPr lang="en-US" sz="28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Std Error = 0.089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B2B256-DF0B-4650-A442-9479A3C72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788" y="2578813"/>
                <a:ext cx="10002326" cy="2454775"/>
              </a:xfrm>
              <a:prstGeom prst="rect">
                <a:avLst/>
              </a:prstGeom>
              <a:blipFill>
                <a:blip r:embed="rId2"/>
                <a:stretch>
                  <a:fillRect l="-1280" t="-1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405AC56-CC66-4B80-BF91-4475E43E9A39}"/>
              </a:ext>
            </a:extLst>
          </p:cNvPr>
          <p:cNvSpPr txBox="1"/>
          <p:nvPr/>
        </p:nvSpPr>
        <p:spPr>
          <a:xfrm>
            <a:off x="930788" y="5167901"/>
            <a:ext cx="89796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Cannot precisely detect any adverse effect on box office revenues.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71AF89-71C2-4F67-9258-2DA770A57CA4}"/>
              </a:ext>
            </a:extLst>
          </p:cNvPr>
          <p:cNvSpPr txBox="1"/>
          <p:nvPr/>
        </p:nvSpPr>
        <p:spPr>
          <a:xfrm>
            <a:off x="930788" y="523982"/>
            <a:ext cx="9199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DiD</a:t>
            </a:r>
            <a:r>
              <a:rPr lang="en-US" sz="4000" dirty="0"/>
              <a:t> to detect adverse effects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991F364-64F1-4180-85E1-1205AFC4C9D8}"/>
                  </a:ext>
                </a:extLst>
              </p:cNvPr>
              <p:cNvSpPr txBox="1"/>
              <p:nvPr/>
            </p:nvSpPr>
            <p:spPr>
              <a:xfrm>
                <a:off x="580182" y="1563510"/>
                <a:ext cx="9126020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∗1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𝑈𝑆𝐴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&gt;2014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991F364-64F1-4180-85E1-1205AFC4C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82" y="1563510"/>
                <a:ext cx="9126020" cy="5091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527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C1D8E8-F559-43C2-8453-8AD4C13D9DDB}"/>
              </a:ext>
            </a:extLst>
          </p:cNvPr>
          <p:cNvSpPr txBox="1"/>
          <p:nvPr/>
        </p:nvSpPr>
        <p:spPr>
          <a:xfrm>
            <a:off x="770562" y="436987"/>
            <a:ext cx="8702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Proportion of B.O. from mid-tail movies</a:t>
            </a:r>
          </a:p>
        </p:txBody>
      </p:sp>
      <p:pic>
        <p:nvPicPr>
          <p:cNvPr id="6" name="Picture 5" descr="A picture containing kite&#10;&#10;Description automatically generated">
            <a:extLst>
              <a:ext uri="{FF2B5EF4-FFF2-40B4-BE49-F238E27FC236}">
                <a16:creationId xmlns:a16="http://schemas.microsoft.com/office/drawing/2014/main" id="{C2112DE2-9DE1-4229-BDFB-871649810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398" y="1455428"/>
            <a:ext cx="9122000" cy="473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40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C4098-528E-4633-B8A7-44AEF9147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549"/>
          </a:xfrm>
        </p:spPr>
        <p:txBody>
          <a:bodyPr>
            <a:noAutofit/>
          </a:bodyPr>
          <a:lstStyle/>
          <a:p>
            <a:r>
              <a:rPr lang="en-US" sz="3600" b="1" dirty="0" err="1"/>
              <a:t>DiD</a:t>
            </a:r>
            <a:r>
              <a:rPr lang="en-US" sz="3600" b="1" dirty="0"/>
              <a:t>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894D34-1AED-401C-BB44-16976F9129D6}"/>
                  </a:ext>
                </a:extLst>
              </p:cNvPr>
              <p:cNvSpPr txBox="1"/>
              <p:nvPr/>
            </p:nvSpPr>
            <p:spPr>
              <a:xfrm>
                <a:off x="487472" y="1324737"/>
                <a:ext cx="9876035" cy="15286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𝑚𝑖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∗1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𝑈𝑆𝐴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&gt;2014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sz="2800" dirty="0"/>
              </a:p>
              <a:p>
                <a:endParaRPr lang="en-US" sz="1200" dirty="0"/>
              </a:p>
              <a:p>
                <a:endParaRPr lang="en-US" sz="200" dirty="0"/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𝑚𝑖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 proportion of total B.O. from movies ranked 26-75;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no. of movies released in country c in period t.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894D34-1AED-401C-BB44-16976F912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72" y="1324737"/>
                <a:ext cx="9876035" cy="1528688"/>
              </a:xfrm>
              <a:prstGeom prst="rect">
                <a:avLst/>
              </a:prstGeom>
              <a:blipFill>
                <a:blip r:embed="rId2"/>
                <a:stretch>
                  <a:fillRect l="-185" b="-7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8B78BD20-CD8B-4401-88FA-70FAB4B3D568}"/>
              </a:ext>
            </a:extLst>
          </p:cNvPr>
          <p:cNvGrpSpPr/>
          <p:nvPr/>
        </p:nvGrpSpPr>
        <p:grpSpPr>
          <a:xfrm>
            <a:off x="838200" y="3467130"/>
            <a:ext cx="9876035" cy="1074891"/>
            <a:chOff x="1140125" y="2736822"/>
            <a:chExt cx="9223382" cy="96324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D6FB694-6084-4C93-81A5-9D468A4C4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94487" y="2736822"/>
              <a:ext cx="6269020" cy="30568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1F0E2CC-CCD9-4614-A5FA-9E839E381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0125" y="3157932"/>
              <a:ext cx="8882690" cy="5421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0371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08F6FF1-CBEE-4A85-A0CA-ED0C50314549}"/>
              </a:ext>
            </a:extLst>
          </p:cNvPr>
          <p:cNvSpPr txBox="1"/>
          <p:nvPr/>
        </p:nvSpPr>
        <p:spPr>
          <a:xfrm>
            <a:off x="842481" y="462337"/>
            <a:ext cx="90412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/>
              <a:t>Pre-treatment trends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F1FB0C6-5061-436B-B0BD-80DE76FC86FF}"/>
                  </a:ext>
                </a:extLst>
              </p:cNvPr>
              <p:cNvSpPr txBox="1"/>
              <p:nvPr/>
            </p:nvSpPr>
            <p:spPr>
              <a:xfrm>
                <a:off x="520007" y="1395421"/>
                <a:ext cx="9686205" cy="606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𝑚𝑖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i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sz="3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3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0">
                          <a:latin typeface="Cambria Math" panose="02040503050406030204" pitchFamily="18" charset="0"/>
                        </a:rPr>
                        <m:t>∗1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𝑈𝑆𝐴</m:t>
                          </m:r>
                        </m:e>
                      </m:d>
                      <m:r>
                        <a:rPr lang="en-US" sz="3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m:rPr>
                          <m:sty m:val="p"/>
                        </m:rPr>
                        <a:rPr lang="en-US" sz="3200" i="0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F1FB0C6-5061-436B-B0BD-80DE76FC8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07" y="1395421"/>
                <a:ext cx="9686205" cy="6063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759CE450-1D69-4AC9-8C62-7EDB5B10CB6D}"/>
              </a:ext>
            </a:extLst>
          </p:cNvPr>
          <p:cNvGrpSpPr/>
          <p:nvPr/>
        </p:nvGrpSpPr>
        <p:grpSpPr>
          <a:xfrm>
            <a:off x="1814364" y="2179018"/>
            <a:ext cx="8391848" cy="3713211"/>
            <a:chOff x="1491891" y="2682452"/>
            <a:chExt cx="8391848" cy="371321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C6ACCF9-89C8-4DE6-BCE0-2339C7AE1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53922" y="2682452"/>
              <a:ext cx="5429817" cy="22835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E6B87CA-1CFB-4AB6-A2F9-9409C8B0A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91891" y="3051895"/>
              <a:ext cx="7518013" cy="33437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334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57F81-ACFD-4239-9FCC-CB6FEBD39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DiD</a:t>
            </a:r>
            <a:r>
              <a:rPr lang="en-US" dirty="0"/>
              <a:t>: Top</a:t>
            </a:r>
          </a:p>
        </p:txBody>
      </p:sp>
      <p:pic>
        <p:nvPicPr>
          <p:cNvPr id="4" name="Picture 3" descr="A picture containing colorful, person, kite&#10;&#10;Description automatically generated">
            <a:extLst>
              <a:ext uri="{FF2B5EF4-FFF2-40B4-BE49-F238E27FC236}">
                <a16:creationId xmlns:a16="http://schemas.microsoft.com/office/drawing/2014/main" id="{B33B1EDF-1231-4646-9ED4-AFF52A062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06" y="1690688"/>
            <a:ext cx="8908404" cy="469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83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03F0-A2D0-4308-B8C9-FECD9343A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6281FDC-DB03-4562-B513-6F678ED33681}"/>
              </a:ext>
            </a:extLst>
          </p:cNvPr>
          <p:cNvGrpSpPr/>
          <p:nvPr/>
        </p:nvGrpSpPr>
        <p:grpSpPr>
          <a:xfrm>
            <a:off x="344077" y="2153186"/>
            <a:ext cx="10521617" cy="3000485"/>
            <a:chOff x="344077" y="2153186"/>
            <a:chExt cx="10521617" cy="300048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23EF47B-6DD7-4F65-AFB7-0879A4580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2153186"/>
              <a:ext cx="4769694" cy="3000485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DBF6879-21FD-4AAC-A027-83977D0F8251}"/>
                </a:ext>
              </a:extLst>
            </p:cNvPr>
            <p:cNvGrpSpPr/>
            <p:nvPr/>
          </p:nvGrpSpPr>
          <p:grpSpPr>
            <a:xfrm>
              <a:off x="344077" y="2214831"/>
              <a:ext cx="5450548" cy="2274976"/>
              <a:chOff x="1176284" y="2101815"/>
              <a:chExt cx="6572250" cy="300763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E4CBE57A-1383-4489-9B28-464A706584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6284" y="2101815"/>
                <a:ext cx="6572250" cy="230505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8A5B1A3D-38C3-4F29-9296-B260A54611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6284" y="4445393"/>
                <a:ext cx="6572250" cy="257175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ED8408-9653-4BB1-9365-C00A86AA17E9}"/>
                  </a:ext>
                </a:extLst>
              </p:cNvPr>
              <p:cNvSpPr txBox="1"/>
              <p:nvPr/>
            </p:nvSpPr>
            <p:spPr>
              <a:xfrm>
                <a:off x="1176284" y="4817992"/>
                <a:ext cx="3652185" cy="291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# Country fixed effects, Year fixed effects included.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65373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4E47-780A-4C4F-B302-F7A7987B7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B.O. Share of Top Movies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885F45-BF6B-49D6-AA0E-558D51446E97}"/>
                  </a:ext>
                </a:extLst>
              </p:cNvPr>
              <p:cNvSpPr txBox="1"/>
              <p:nvPr/>
            </p:nvSpPr>
            <p:spPr>
              <a:xfrm>
                <a:off x="508020" y="1591865"/>
                <a:ext cx="9876035" cy="11123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𝑡𝑜𝑝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∗1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𝑈𝑆𝐴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&gt;2014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sz="2800" dirty="0"/>
              </a:p>
              <a:p>
                <a:endParaRPr lang="en-US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𝑡𝑜𝑝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share of B.O. from top 25 movies in country c in period t.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885F45-BF6B-49D6-AA0E-558D51446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20" y="1591865"/>
                <a:ext cx="9876035" cy="1112356"/>
              </a:xfrm>
              <a:prstGeom prst="rect">
                <a:avLst/>
              </a:prstGeom>
              <a:blipFill>
                <a:blip r:embed="rId2"/>
                <a:stretch>
                  <a:fillRect l="-370" b="-10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BE837F61-07C4-4949-AA9A-D291A3DCBEDD}"/>
              </a:ext>
            </a:extLst>
          </p:cNvPr>
          <p:cNvGrpSpPr/>
          <p:nvPr/>
        </p:nvGrpSpPr>
        <p:grpSpPr>
          <a:xfrm>
            <a:off x="1325366" y="3374783"/>
            <a:ext cx="8609744" cy="1112356"/>
            <a:chOff x="1825856" y="4254398"/>
            <a:chExt cx="7476230" cy="88268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AC8172D-BE1D-4545-BB58-88D4022B6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25856" y="4652269"/>
              <a:ext cx="6824984" cy="48481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AC42F71-0C45-4AB8-BCD6-7E6512565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72269" y="4254398"/>
              <a:ext cx="5429817" cy="2283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184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52F99-FEA3-451F-9CEF-630BD687A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99"/>
            <a:ext cx="10515600" cy="804550"/>
          </a:xfrm>
        </p:spPr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00DABF-3A3C-4056-B2DC-F03E1BBDB688}"/>
              </a:ext>
            </a:extLst>
          </p:cNvPr>
          <p:cNvSpPr txBox="1"/>
          <p:nvPr/>
        </p:nvSpPr>
        <p:spPr>
          <a:xfrm>
            <a:off x="961828" y="2095929"/>
            <a:ext cx="24392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Does Netflix originals cannibalize revenues at the box office?</a:t>
            </a:r>
          </a:p>
          <a:p>
            <a:endParaRPr lang="en-US" sz="3600" dirty="0"/>
          </a:p>
          <a:p>
            <a:endParaRPr lang="en-US" sz="36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FFDAB3B-0BFE-4AD5-BBEF-D035C535E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872" y="1532238"/>
            <a:ext cx="7500653" cy="463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1972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00A58B-6B08-492E-8E31-1F18CEB44EA5}"/>
                  </a:ext>
                </a:extLst>
              </p:cNvPr>
              <p:cNvSpPr txBox="1"/>
              <p:nvPr/>
            </p:nvSpPr>
            <p:spPr>
              <a:xfrm>
                <a:off x="1002893" y="1066649"/>
                <a:ext cx="9686205" cy="606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𝑡𝑜𝑝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i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sz="3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3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0">
                          <a:latin typeface="Cambria Math" panose="02040503050406030204" pitchFamily="18" charset="0"/>
                        </a:rPr>
                        <m:t>∗1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𝑈𝑆𝐴</m:t>
                          </m:r>
                        </m:e>
                      </m:d>
                      <m:r>
                        <a:rPr lang="en-US" sz="3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m:rPr>
                          <m:sty m:val="p"/>
                        </m:rPr>
                        <a:rPr lang="en-US" sz="3200" i="0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00A58B-6B08-492E-8E31-1F18CEB44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893" y="1066649"/>
                <a:ext cx="9686205" cy="6063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93A45D3-1F2B-4ACE-97D2-EED8A298E902}"/>
              </a:ext>
            </a:extLst>
          </p:cNvPr>
          <p:cNvSpPr txBox="1"/>
          <p:nvPr/>
        </p:nvSpPr>
        <p:spPr>
          <a:xfrm>
            <a:off x="729466" y="256854"/>
            <a:ext cx="90412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/>
              <a:t>Pre-treatment trends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666AEB-DF3F-4405-B8BB-5C036DEA56A3}"/>
              </a:ext>
            </a:extLst>
          </p:cNvPr>
          <p:cNvGrpSpPr/>
          <p:nvPr/>
        </p:nvGrpSpPr>
        <p:grpSpPr>
          <a:xfrm>
            <a:off x="1313659" y="2120284"/>
            <a:ext cx="10043258" cy="4480862"/>
            <a:chOff x="1765722" y="2274397"/>
            <a:chExt cx="10043258" cy="448086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A409658-65BC-4D82-930E-A28256297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65722" y="2777071"/>
              <a:ext cx="9124885" cy="397818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60B1329-58CE-4C2F-97E0-AAE77FEDF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97803" y="2274397"/>
              <a:ext cx="6211177" cy="3120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16007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F6EB5-2B90-4639-9FBD-0E523ABE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 presentation</a:t>
            </a:r>
          </a:p>
        </p:txBody>
      </p:sp>
    </p:spTree>
    <p:extLst>
      <p:ext uri="{BB962C8B-B14F-4D97-AF65-F5344CB8AC3E}">
        <p14:creationId xmlns:p14="http://schemas.microsoft.com/office/powerpoint/2010/main" val="30976029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577C9D62-E2F6-42A5-AC51-5009828F6F1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64" y="2215138"/>
            <a:ext cx="10613065" cy="36540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85762E-9314-4061-BBA5-712F79E9D222}"/>
                  </a:ext>
                </a:extLst>
              </p:cNvPr>
              <p:cNvSpPr txBox="1"/>
              <p:nvPr/>
            </p:nvSpPr>
            <p:spPr>
              <a:xfrm>
                <a:off x="2422131" y="1436438"/>
                <a:ext cx="7913671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∗1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𝑡𝑟𝑒𝑎𝑡𝑒𝑑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𝑈𝑆𝐴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𝑜𝑟𝑖𝑔𝑖𝑛𝑎𝑙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ϵ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,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85762E-9314-4061-BBA5-712F79E9D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131" y="1436438"/>
                <a:ext cx="7913671" cy="404983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3157AC7-6CBA-4427-87BD-1347E7B25E02}"/>
              </a:ext>
            </a:extLst>
          </p:cNvPr>
          <p:cNvSpPr txBox="1"/>
          <p:nvPr/>
        </p:nvSpPr>
        <p:spPr>
          <a:xfrm>
            <a:off x="904126" y="369870"/>
            <a:ext cx="865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Effect on Overall BO</a:t>
            </a:r>
          </a:p>
        </p:txBody>
      </p:sp>
    </p:spTree>
    <p:extLst>
      <p:ext uri="{BB962C8B-B14F-4D97-AF65-F5344CB8AC3E}">
        <p14:creationId xmlns:p14="http://schemas.microsoft.com/office/powerpoint/2010/main" val="10067789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97564-6A47-4F30-8ECE-A51B05112541}"/>
              </a:ext>
            </a:extLst>
          </p:cNvPr>
          <p:cNvGrpSpPr/>
          <p:nvPr/>
        </p:nvGrpSpPr>
        <p:grpSpPr>
          <a:xfrm>
            <a:off x="342356" y="2393879"/>
            <a:ext cx="11671676" cy="3493214"/>
            <a:chOff x="260162" y="1089061"/>
            <a:chExt cx="11671676" cy="349321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417E0-8E34-4F58-8F9E-9B60B7845946}"/>
                </a:ext>
              </a:extLst>
            </p:cNvPr>
            <p:cNvGrpSpPr/>
            <p:nvPr/>
          </p:nvGrpSpPr>
          <p:grpSpPr>
            <a:xfrm>
              <a:off x="260162" y="1089061"/>
              <a:ext cx="5593903" cy="2925385"/>
              <a:chOff x="1147936" y="896474"/>
              <a:chExt cx="6715125" cy="325146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4489796-45E8-4D6D-A290-DB9835EEFD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47936" y="896474"/>
                <a:ext cx="6715125" cy="2352675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3489F868-A957-4B9D-8176-5B97274204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7936" y="3269873"/>
                <a:ext cx="6715125" cy="26670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D789AD-C11B-4482-8F54-77629FAB503E}"/>
                  </a:ext>
                </a:extLst>
              </p:cNvPr>
              <p:cNvSpPr txBox="1"/>
              <p:nvPr/>
            </p:nvSpPr>
            <p:spPr>
              <a:xfrm>
                <a:off x="1320604" y="3823999"/>
                <a:ext cx="4384216" cy="323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# Country fixed effects, Year fixed effects included.</a:t>
                </a: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9A34FD2-CCCE-45FC-A735-DA9FEAAB8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74625" y="1089061"/>
              <a:ext cx="5557213" cy="3493214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FA9752C-0646-4B83-BF8A-4174357F546B}"/>
              </a:ext>
            </a:extLst>
          </p:cNvPr>
          <p:cNvSpPr txBox="1"/>
          <p:nvPr/>
        </p:nvSpPr>
        <p:spPr>
          <a:xfrm>
            <a:off x="496468" y="431515"/>
            <a:ext cx="865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Effect on non- Blockbusters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9546BE-1399-48CE-8A87-DBFEECD2F7C1}"/>
                  </a:ext>
                </a:extLst>
              </p:cNvPr>
              <p:cNvSpPr txBox="1"/>
              <p:nvPr/>
            </p:nvSpPr>
            <p:spPr>
              <a:xfrm>
                <a:off x="1887875" y="1336244"/>
                <a:ext cx="7913671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/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𝑠h𝑎𝑟𝑒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∗1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𝑡𝑟𝑒𝑎𝑡𝑒𝑑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𝑈𝑆𝐴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𝑜𝑟𝑖𝑔𝑖𝑛𝑎𝑙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ϵ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,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9546BE-1399-48CE-8A87-DBFEECD2F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875" y="1336244"/>
                <a:ext cx="7913671" cy="404983"/>
              </a:xfrm>
              <a:prstGeom prst="rect">
                <a:avLst/>
              </a:prstGeom>
              <a:blipFill>
                <a:blip r:embed="rId5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2281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44462312-CEAB-4DA9-B508-2E8B5255C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78" y="1557708"/>
            <a:ext cx="7847317" cy="48522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61D247-B24D-4430-8837-1DCA86407109}"/>
              </a:ext>
            </a:extLst>
          </p:cNvPr>
          <p:cNvSpPr txBox="1"/>
          <p:nvPr/>
        </p:nvSpPr>
        <p:spPr>
          <a:xfrm>
            <a:off x="760287" y="246580"/>
            <a:ext cx="9626886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+mj-lt"/>
                <a:ea typeface="+mj-ea"/>
                <a:cs typeface="+mj-cs"/>
              </a:rPr>
              <a:t>Trends at the Box Office: Increase in number of movies (US)</a:t>
            </a:r>
          </a:p>
        </p:txBody>
      </p:sp>
    </p:spTree>
    <p:extLst>
      <p:ext uri="{BB962C8B-B14F-4D97-AF65-F5344CB8AC3E}">
        <p14:creationId xmlns:p14="http://schemas.microsoft.com/office/powerpoint/2010/main" val="2120435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5D1885-E83F-4186-8AEC-806442407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Data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EED4CCC-3B02-45E1-B0D6-F4E1076B1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744533"/>
              </p:ext>
            </p:extLst>
          </p:nvPr>
        </p:nvGraphicFramePr>
        <p:xfrm>
          <a:off x="1737593" y="1675227"/>
          <a:ext cx="8716814" cy="4394205"/>
        </p:xfrm>
        <a:graphic>
          <a:graphicData uri="http://schemas.openxmlformats.org/drawingml/2006/table">
            <a:tbl>
              <a:tblPr firstRow="1" bandRow="1"/>
              <a:tblGrid>
                <a:gridCol w="4304365">
                  <a:extLst>
                    <a:ext uri="{9D8B030D-6E8A-4147-A177-3AD203B41FA5}">
                      <a16:colId xmlns:a16="http://schemas.microsoft.com/office/drawing/2014/main" val="14887873"/>
                    </a:ext>
                  </a:extLst>
                </a:gridCol>
                <a:gridCol w="2382529">
                  <a:extLst>
                    <a:ext uri="{9D8B030D-6E8A-4147-A177-3AD203B41FA5}">
                      <a16:colId xmlns:a16="http://schemas.microsoft.com/office/drawing/2014/main" val="1972369278"/>
                    </a:ext>
                  </a:extLst>
                </a:gridCol>
                <a:gridCol w="2029920">
                  <a:extLst>
                    <a:ext uri="{9D8B030D-6E8A-4147-A177-3AD203B41FA5}">
                      <a16:colId xmlns:a16="http://schemas.microsoft.com/office/drawing/2014/main" val="1501024305"/>
                    </a:ext>
                  </a:extLst>
                </a:gridCol>
              </a:tblGrid>
              <a:tr h="48824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  <a:endParaRPr lang="en-US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80" marR="16780" marT="167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  <a:endParaRPr lang="en-US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80" marR="16780" marT="16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  <a:endParaRPr lang="en-US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80" marR="16780" marT="16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137082"/>
                  </a:ext>
                </a:extLst>
              </a:tr>
              <a:tr h="48824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             </a:t>
                      </a:r>
                      <a:endParaRPr lang="en-US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80" marR="16780" marT="167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364</a:t>
                      </a:r>
                      <a:endParaRPr lang="en-US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80" marR="16780" marT="16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  <a:endParaRPr lang="en-US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80" marR="16780" marT="16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8765423"/>
                  </a:ext>
                </a:extLst>
              </a:tr>
              <a:tr h="48824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          </a:t>
                      </a:r>
                      <a:endParaRPr lang="en-US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80" marR="16780" marT="167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  <a:endParaRPr lang="en-US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80" marR="16780" marT="16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84.7</a:t>
                      </a:r>
                      <a:endParaRPr lang="en-US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80" marR="16780" marT="16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054534"/>
                  </a:ext>
                </a:extLst>
              </a:tr>
              <a:tr h="48824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Italy            </a:t>
                      </a:r>
                      <a:endParaRPr lang="en-US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80" marR="16780" marT="167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</a:t>
                      </a:r>
                      <a:endParaRPr lang="en-US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80" marR="16780" marT="16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43.5</a:t>
                      </a:r>
                      <a:endParaRPr lang="en-US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80" marR="16780" marT="16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423001"/>
                  </a:ext>
                </a:extLst>
              </a:tr>
              <a:tr h="48824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Poland          </a:t>
                      </a:r>
                      <a:endParaRPr lang="en-US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80" marR="16780" marT="167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  <a:endParaRPr lang="en-US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80" marR="16780" marT="16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27.7</a:t>
                      </a:r>
                      <a:endParaRPr lang="en-US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80" marR="16780" marT="16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586889"/>
                  </a:ext>
                </a:extLst>
              </a:tr>
              <a:tr h="48824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Russia            </a:t>
                      </a:r>
                      <a:endParaRPr lang="en-US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80" marR="16780" marT="167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  <a:endParaRPr lang="en-US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80" marR="16780" marT="16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  <a:endParaRPr lang="en-US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80" marR="16780" marT="16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448619"/>
                  </a:ext>
                </a:extLst>
              </a:tr>
              <a:tr h="48824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Spain           </a:t>
                      </a:r>
                      <a:endParaRPr lang="en-US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80" marR="16780" marT="167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364</a:t>
                      </a:r>
                      <a:endParaRPr lang="en-US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80" marR="16780" marT="16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  <a:endParaRPr lang="en-US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80" marR="16780" marT="16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90862"/>
                  </a:ext>
                </a:extLst>
              </a:tr>
              <a:tr h="48824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Kingdom    </a:t>
                      </a:r>
                      <a:endParaRPr lang="en-US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80" marR="16780" marT="167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498</a:t>
                      </a:r>
                      <a:endParaRPr lang="en-US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80" marR="16780" marT="16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  <a:endParaRPr lang="en-US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80" marR="16780" marT="16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650706"/>
                  </a:ext>
                </a:extLst>
              </a:tr>
              <a:tr h="48824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               </a:t>
                      </a:r>
                      <a:endParaRPr lang="en-US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80" marR="16780" marT="167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</a:t>
                      </a:r>
                      <a:endParaRPr lang="en-US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80" marR="16780" marT="16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88.3</a:t>
                      </a:r>
                      <a:endParaRPr lang="en-US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80" marR="16780" marT="16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632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4635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29A5FB-C4E7-4946-A4AA-D604D1222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33" y="190327"/>
            <a:ext cx="10133333" cy="637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303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A39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E2238E-73DD-4914-A46C-FFD536782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Top 200 movies BO Proportion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256F8C-8FCC-4BBB-A758-5FC0AE7D36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47" b="2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314357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9402F-4C64-454E-9164-637A4AD20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30" y="21034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Are results driven by changes in supply 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Supply decisions: Genre, Budget</a:t>
            </a:r>
          </a:p>
        </p:txBody>
      </p:sp>
    </p:spTree>
    <p:extLst>
      <p:ext uri="{BB962C8B-B14F-4D97-AF65-F5344CB8AC3E}">
        <p14:creationId xmlns:p14="http://schemas.microsoft.com/office/powerpoint/2010/main" val="29024739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EA00A5-A9CC-49CD-8EC7-EB624E085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33" y="1892839"/>
            <a:ext cx="7508611" cy="47234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0A4D58-B5FF-4B64-97D5-859DFA7431E8}"/>
              </a:ext>
            </a:extLst>
          </p:cNvPr>
          <p:cNvSpPr txBox="1"/>
          <p:nvPr/>
        </p:nvSpPr>
        <p:spPr>
          <a:xfrm>
            <a:off x="655153" y="319692"/>
            <a:ext cx="74959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Genre Composition of Blockbusters have not changed in the period considered here 2007-19.</a:t>
            </a:r>
          </a:p>
        </p:txBody>
      </p:sp>
    </p:spTree>
    <p:extLst>
      <p:ext uri="{BB962C8B-B14F-4D97-AF65-F5344CB8AC3E}">
        <p14:creationId xmlns:p14="http://schemas.microsoft.com/office/powerpoint/2010/main" val="803686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019A71-BA35-47F2-8E9C-84AB445ADF24}"/>
              </a:ext>
            </a:extLst>
          </p:cNvPr>
          <p:cNvSpPr txBox="1"/>
          <p:nvPr/>
        </p:nvSpPr>
        <p:spPr>
          <a:xfrm>
            <a:off x="969195" y="1629715"/>
            <a:ext cx="102536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Counterfactual world without streaming. 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65EA04C-F0DF-4A8A-BD5C-627E335A154D}"/>
              </a:ext>
            </a:extLst>
          </p:cNvPr>
          <p:cNvSpPr txBox="1">
            <a:spLocks/>
          </p:cNvSpPr>
          <p:nvPr/>
        </p:nvSpPr>
        <p:spPr>
          <a:xfrm>
            <a:off x="838200" y="3856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Ideal Strategy: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B44BF7-9A55-4376-BB2A-82C27E9939BB}"/>
              </a:ext>
            </a:extLst>
          </p:cNvPr>
          <p:cNvSpPr txBox="1">
            <a:spLocks/>
          </p:cNvSpPr>
          <p:nvPr/>
        </p:nvSpPr>
        <p:spPr>
          <a:xfrm>
            <a:off x="838200" y="2755116"/>
            <a:ext cx="10515600" cy="1198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/>
              <a:t>Alternative 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636A29-A261-411D-A459-CBC9A70C4B3E}"/>
              </a:ext>
            </a:extLst>
          </p:cNvPr>
          <p:cNvSpPr txBox="1"/>
          <p:nvPr/>
        </p:nvSpPr>
        <p:spPr>
          <a:xfrm>
            <a:off x="969194" y="3953375"/>
            <a:ext cx="102536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Simulate counterfactual ?</a:t>
            </a:r>
          </a:p>
          <a:p>
            <a:r>
              <a:rPr lang="en-US" sz="2200" dirty="0"/>
              <a:t>Data on streaming consumption unavailable. </a:t>
            </a:r>
          </a:p>
        </p:txBody>
      </p:sp>
    </p:spTree>
    <p:extLst>
      <p:ext uri="{BB962C8B-B14F-4D97-AF65-F5344CB8AC3E}">
        <p14:creationId xmlns:p14="http://schemas.microsoft.com/office/powerpoint/2010/main" val="30437239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098339-035C-40F1-8D83-6879530773DC}"/>
              </a:ext>
            </a:extLst>
          </p:cNvPr>
          <p:cNvSpPr txBox="1"/>
          <p:nvPr/>
        </p:nvSpPr>
        <p:spPr>
          <a:xfrm>
            <a:off x="655153" y="319692"/>
            <a:ext cx="74959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Genre Composition of Major Studios (Big 5):</a:t>
            </a:r>
          </a:p>
          <a:p>
            <a:r>
              <a:rPr lang="en-US" sz="2800" dirty="0"/>
              <a:t>	Shift to Action/Adventure (blue)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9CC3C-7A06-42C6-80EE-DD2D35B478F3}"/>
              </a:ext>
            </a:extLst>
          </p:cNvPr>
          <p:cNvSpPr txBox="1"/>
          <p:nvPr/>
        </p:nvSpPr>
        <p:spPr>
          <a:xfrm>
            <a:off x="9186529" y="2158410"/>
            <a:ext cx="26794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Action, Adventure, Fantasy, Sci-Fi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A3BDAD-AB3C-477B-B5F3-D6C05041B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53" y="1582416"/>
            <a:ext cx="8018974" cy="50445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83C211-8F4F-44D1-82F7-3263318B0F4E}"/>
              </a:ext>
            </a:extLst>
          </p:cNvPr>
          <p:cNvSpPr txBox="1"/>
          <p:nvPr/>
        </p:nvSpPr>
        <p:spPr>
          <a:xfrm>
            <a:off x="9503596" y="3873357"/>
            <a:ext cx="215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data on budgets !</a:t>
            </a:r>
          </a:p>
        </p:txBody>
      </p:sp>
    </p:spTree>
    <p:extLst>
      <p:ext uri="{BB962C8B-B14F-4D97-AF65-F5344CB8AC3E}">
        <p14:creationId xmlns:p14="http://schemas.microsoft.com/office/powerpoint/2010/main" val="39575420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5AB98-54E8-4049-8B99-1666BF6C4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Production Budgets of Top 20 movies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A63B69-5D12-44B0-B6B4-D35A16571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33" y="190327"/>
            <a:ext cx="10133333" cy="637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46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602A7-9810-472F-A75F-C48C6A056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58" y="11151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Is there a decline in the share of revenues from non blockbusters in USA but not Europe for major studios ?</a:t>
            </a:r>
            <a:br>
              <a:rPr lang="en-US" dirty="0"/>
            </a:b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D76671-C4A9-4470-B3A9-1A85D6F9AB7F}"/>
              </a:ext>
            </a:extLst>
          </p:cNvPr>
          <p:cNvGrpSpPr/>
          <p:nvPr/>
        </p:nvGrpSpPr>
        <p:grpSpPr>
          <a:xfrm>
            <a:off x="2471737" y="3214687"/>
            <a:ext cx="7248525" cy="1202612"/>
            <a:chOff x="2471737" y="3214687"/>
            <a:chExt cx="7248525" cy="120261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A59D808-274D-4493-AF34-B47718DC4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71737" y="3214687"/>
              <a:ext cx="7248525" cy="42862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C773C25-6493-4FE9-B8F0-7374FEBC7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71737" y="3693399"/>
              <a:ext cx="7067550" cy="723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72931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BFEB7C67-0C9C-4F6D-A545-8581AB9A8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1" y="962641"/>
            <a:ext cx="6511664" cy="402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73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D49F401-5BCE-4913-BCFC-EE5FA7CFA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79" y="937241"/>
            <a:ext cx="8412587" cy="490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816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0096FD75-0D24-45E8-A183-742AF6506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10161" cy="679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8108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4B312-5FC5-4B62-85CD-843BFDB4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226507-A1AD-4934-85E8-98AB1407E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33" y="173965"/>
            <a:ext cx="11733333" cy="637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157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357BF3-03C8-4057-8813-E065E0F57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33" y="241698"/>
            <a:ext cx="11733333" cy="637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368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47EF1C-158F-4731-BF56-2B8225708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33" y="3115734"/>
            <a:ext cx="5640512" cy="35482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6AB1F8-3715-4253-B143-484DB19B6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911" y="-63101"/>
            <a:ext cx="6303022" cy="342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998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74A1B245-BAB2-4188-B485-526A727A5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67D0493-06F5-4EB6-A8B7-1FDC2DAE4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37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98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55CCB3-6537-49EB-A045-14F0C88CB98B}"/>
              </a:ext>
            </a:extLst>
          </p:cNvPr>
          <p:cNvSpPr txBox="1"/>
          <p:nvPr/>
        </p:nvSpPr>
        <p:spPr>
          <a:xfrm>
            <a:off x="770562" y="5845046"/>
            <a:ext cx="10346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USA and UK have relatively high number of subscribers in the period of study.  The other countries have low Netflix coverage; the increase is more recent.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554FC6-6FA7-4C67-AE3D-AD6EADB675C8}"/>
              </a:ext>
            </a:extLst>
          </p:cNvPr>
          <p:cNvSpPr txBox="1"/>
          <p:nvPr/>
        </p:nvSpPr>
        <p:spPr>
          <a:xfrm>
            <a:off x="8353093" y="1012954"/>
            <a:ext cx="322052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Europe as a reference group</a:t>
            </a:r>
          </a:p>
          <a:p>
            <a:endParaRPr lang="en-US" sz="4400" dirty="0">
              <a:latin typeface="Cambria Heading"/>
            </a:endParaRP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223F9102-48EC-4664-8F6C-817E2BB1D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85" y="463698"/>
            <a:ext cx="7383057" cy="456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200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9B136-6A56-497A-8A0B-7492CF3F4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at Box office: Long tail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E60309-7C3C-4BB0-8CF5-4547EC88A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564725" cy="467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34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4DC9-FD41-4EDD-A067-FC891AE8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717" y="2471327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b="1" dirty="0"/>
              <a:t>Empirical Strategy: 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dirty="0"/>
              <a:t>Compare the B.O. generated in the U.S. (treated) to the B.O. in countries Europe (control). 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Identifying Assumption: If the slopes of the outcome variable are same prior to 2015-16, for European countries and the US, the post change can be attributed to availability of streaming in the U.S.</a:t>
            </a:r>
          </a:p>
        </p:txBody>
      </p:sp>
    </p:spTree>
    <p:extLst>
      <p:ext uri="{BB962C8B-B14F-4D97-AF65-F5344CB8AC3E}">
        <p14:creationId xmlns:p14="http://schemas.microsoft.com/office/powerpoint/2010/main" val="1104407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FD94-87F6-4274-A206-2AB229A7F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4"/>
            <a:ext cx="10515600" cy="1062983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F13E93-DA70-4B13-9EC4-928455BF99AA}"/>
              </a:ext>
            </a:extLst>
          </p:cNvPr>
          <p:cNvSpPr txBox="1"/>
          <p:nvPr/>
        </p:nvSpPr>
        <p:spPr>
          <a:xfrm>
            <a:off x="924673" y="1428108"/>
            <a:ext cx="465419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B.O. of all movies released between </a:t>
            </a:r>
            <a:r>
              <a:rPr lang="en-US" sz="2600" b="1" dirty="0"/>
              <a:t>April 2006 </a:t>
            </a:r>
            <a:r>
              <a:rPr lang="en-US" sz="2600" dirty="0"/>
              <a:t>and </a:t>
            </a:r>
            <a:r>
              <a:rPr lang="en-US" sz="2600" b="1" dirty="0"/>
              <a:t>March 2019 </a:t>
            </a:r>
          </a:p>
          <a:p>
            <a:r>
              <a:rPr lang="en-US" sz="2600" dirty="0"/>
              <a:t>in countries: </a:t>
            </a:r>
          </a:p>
          <a:p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Treat : United States  (United Kingdom*)</a:t>
            </a:r>
          </a:p>
          <a:p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Control: France, Germany, Spain, Italy, Russia and Poland </a:t>
            </a:r>
          </a:p>
          <a:p>
            <a:endParaRPr lang="en-US" sz="2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17156C-8EA7-4C11-A7DB-6F46785AC811}"/>
              </a:ext>
            </a:extLst>
          </p:cNvPr>
          <p:cNvSpPr txBox="1"/>
          <p:nvPr/>
        </p:nvSpPr>
        <p:spPr>
          <a:xfrm>
            <a:off x="6613135" y="1469205"/>
            <a:ext cx="465419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Data Processing: </a:t>
            </a:r>
          </a:p>
          <a:p>
            <a:endParaRPr lang="en-US" sz="1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Adjust B.O. to ‘05 dollars.</a:t>
            </a:r>
          </a:p>
          <a:p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Period (</a:t>
            </a:r>
            <a:r>
              <a:rPr lang="en-US" sz="2600" dirty="0" err="1"/>
              <a:t>t</a:t>
            </a:r>
            <a:r>
              <a:rPr lang="en-US" sz="2600" baseline="-25000" dirty="0" err="1"/>
              <a:t>k</a:t>
            </a:r>
            <a:r>
              <a:rPr lang="en-US" sz="26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t</a:t>
            </a:r>
            <a:r>
              <a:rPr lang="en-US" sz="2600" baseline="-25000" dirty="0"/>
              <a:t>1</a:t>
            </a:r>
            <a:r>
              <a:rPr lang="en-US" sz="2600" dirty="0"/>
              <a:t> -  Apr 06 – Mar 07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t</a:t>
            </a:r>
            <a:r>
              <a:rPr lang="en-US" sz="2600" baseline="-25000" dirty="0"/>
              <a:t>2</a:t>
            </a:r>
            <a:r>
              <a:rPr lang="en-US" sz="2600" dirty="0"/>
              <a:t> – Oct 07 – Mar 08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err="1"/>
              <a:t>t</a:t>
            </a:r>
            <a:r>
              <a:rPr lang="en-US" sz="2600" baseline="-25000" dirty="0" err="1"/>
              <a:t>n</a:t>
            </a:r>
            <a:r>
              <a:rPr lang="en-US" sz="2600" dirty="0"/>
              <a:t> – Oct 18 – Mar 19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90818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44462312-CEAB-4DA9-B508-2E8B5255C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78" y="1557708"/>
            <a:ext cx="7847317" cy="48522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61D247-B24D-4430-8837-1DCA86407109}"/>
              </a:ext>
            </a:extLst>
          </p:cNvPr>
          <p:cNvSpPr txBox="1"/>
          <p:nvPr/>
        </p:nvSpPr>
        <p:spPr>
          <a:xfrm>
            <a:off x="760287" y="246580"/>
            <a:ext cx="9626886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+mj-lt"/>
                <a:ea typeface="+mj-ea"/>
                <a:cs typeface="+mj-cs"/>
              </a:rPr>
              <a:t>Trends at the Box Office: Increase in number of movies (US)</a:t>
            </a:r>
          </a:p>
        </p:txBody>
      </p:sp>
    </p:spTree>
    <p:extLst>
      <p:ext uri="{BB962C8B-B14F-4D97-AF65-F5344CB8AC3E}">
        <p14:creationId xmlns:p14="http://schemas.microsoft.com/office/powerpoint/2010/main" val="497068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A1F31-D6C1-43DF-B9A3-5D7A35A26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210"/>
          </a:xfrm>
        </p:spPr>
        <p:txBody>
          <a:bodyPr>
            <a:normAutofit/>
          </a:bodyPr>
          <a:lstStyle/>
          <a:p>
            <a:r>
              <a:rPr lang="en-US" dirty="0"/>
              <a:t>Gross B.O.; US vs Europe (adjusted)</a:t>
            </a:r>
          </a:p>
        </p:txBody>
      </p:sp>
      <p:pic>
        <p:nvPicPr>
          <p:cNvPr id="4" name="Picture 3" descr="A screenshot of text&#10;&#10;Description automatically generated">
            <a:extLst>
              <a:ext uri="{FF2B5EF4-FFF2-40B4-BE49-F238E27FC236}">
                <a16:creationId xmlns:a16="http://schemas.microsoft.com/office/drawing/2014/main" id="{149CF95C-C3D9-4D09-ABDA-788CF55B4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962" y="1506489"/>
            <a:ext cx="7798085" cy="48218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3328CB-9D0A-4DC1-A786-DDF563EF31B9}"/>
              </a:ext>
            </a:extLst>
          </p:cNvPr>
          <p:cNvSpPr txBox="1"/>
          <p:nvPr/>
        </p:nvSpPr>
        <p:spPr>
          <a:xfrm>
            <a:off x="647272" y="6376400"/>
            <a:ext cx="1041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revenue figures are reported in ‘05 Dollars</a:t>
            </a:r>
          </a:p>
        </p:txBody>
      </p:sp>
    </p:spTree>
    <p:extLst>
      <p:ext uri="{BB962C8B-B14F-4D97-AF65-F5344CB8AC3E}">
        <p14:creationId xmlns:p14="http://schemas.microsoft.com/office/powerpoint/2010/main" val="3679192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6698</TotalTime>
  <Words>1125</Words>
  <Application>Microsoft Office PowerPoint</Application>
  <PresentationFormat>Widescreen</PresentationFormat>
  <Paragraphs>165</Paragraphs>
  <Slides>50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Cambria Heading</vt:lpstr>
      <vt:lpstr>Cambria Math</vt:lpstr>
      <vt:lpstr>Office Theme</vt:lpstr>
      <vt:lpstr>Netflix &amp; Blockbusters Streaming Services’ Disparate Impact on Box-Office Revenues</vt:lpstr>
      <vt:lpstr>Streaming Services: a Rise in  Original Content</vt:lpstr>
      <vt:lpstr>Research Question</vt:lpstr>
      <vt:lpstr>PowerPoint Presentation</vt:lpstr>
      <vt:lpstr>PowerPoint Presentation</vt:lpstr>
      <vt:lpstr>Empirical Strategy:   Compare the B.O. generated in the U.S. (treated) to the B.O. in countries Europe (control).   Identifying Assumption: If the slopes of the outcome variable are same prior to 2015-16, for European countries and the US, the post change can be attributed to availability of streaming in the U.S.</vt:lpstr>
      <vt:lpstr>Data</vt:lpstr>
      <vt:lpstr>PowerPoint Presentation</vt:lpstr>
      <vt:lpstr>Gross B.O.; US vs Europe (adjusted)</vt:lpstr>
      <vt:lpstr>PowerPoint Presentation</vt:lpstr>
      <vt:lpstr>PowerPoint Presentation</vt:lpstr>
      <vt:lpstr>PowerPoint Presentation</vt:lpstr>
      <vt:lpstr>DiD Estimate</vt:lpstr>
      <vt:lpstr>PowerPoint Presentation</vt:lpstr>
      <vt:lpstr>Does availability of streaming service impact top movies (blockbusters) ?</vt:lpstr>
      <vt:lpstr>B.O. Proportion Top Movies</vt:lpstr>
      <vt:lpstr>B.O. Share of Top Movies</vt:lpstr>
      <vt:lpstr>PowerPoint Presentation</vt:lpstr>
      <vt:lpstr>To Do</vt:lpstr>
      <vt:lpstr>Challenges</vt:lpstr>
      <vt:lpstr>PowerPoint Presentation</vt:lpstr>
      <vt:lpstr>Data</vt:lpstr>
      <vt:lpstr>PowerPoint Presentation</vt:lpstr>
      <vt:lpstr>PowerPoint Presentation</vt:lpstr>
      <vt:lpstr>DiD Estimate</vt:lpstr>
      <vt:lpstr>PowerPoint Presentation</vt:lpstr>
      <vt:lpstr>DiD: Top</vt:lpstr>
      <vt:lpstr>PowerPoint Presentation</vt:lpstr>
      <vt:lpstr>B.O. Share of Top Movies</vt:lpstr>
      <vt:lpstr>PowerPoint Presentation</vt:lpstr>
      <vt:lpstr>RT presentation</vt:lpstr>
      <vt:lpstr>PowerPoint Presentation</vt:lpstr>
      <vt:lpstr>PowerPoint Presentation</vt:lpstr>
      <vt:lpstr>PowerPoint Presentation</vt:lpstr>
      <vt:lpstr>Data</vt:lpstr>
      <vt:lpstr>PowerPoint Presentation</vt:lpstr>
      <vt:lpstr>Top 200 movies BO Proportion</vt:lpstr>
      <vt:lpstr>Are results driven by changes in supply ?   Supply decisions: Genre, Budget</vt:lpstr>
      <vt:lpstr>PowerPoint Presentation</vt:lpstr>
      <vt:lpstr>PowerPoint Presentation</vt:lpstr>
      <vt:lpstr>Production Budgets of Top 20 movies </vt:lpstr>
      <vt:lpstr>Is there a decline in the share of revenues from non blockbusters in USA but not Europe for major studios 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Trends at Box office: Long tail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&amp; Blockbusters Streaming Services’ Disparate Impact on Box-Office Revenues</dc:title>
  <dc:creator>Nikhil George</dc:creator>
  <cp:lastModifiedBy>Nikhil George</cp:lastModifiedBy>
  <cp:revision>51</cp:revision>
  <dcterms:created xsi:type="dcterms:W3CDTF">2020-10-19T06:40:09Z</dcterms:created>
  <dcterms:modified xsi:type="dcterms:W3CDTF">2020-12-20T19:13:15Z</dcterms:modified>
</cp:coreProperties>
</file>