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58" r:id="rId4"/>
    <p:sldId id="259" r:id="rId5"/>
    <p:sldId id="269" r:id="rId6"/>
    <p:sldId id="260" r:id="rId7"/>
    <p:sldId id="266" r:id="rId8"/>
    <p:sldId id="267" r:id="rId9"/>
    <p:sldId id="268" r:id="rId10"/>
    <p:sldId id="261" r:id="rId11"/>
    <p:sldId id="272" r:id="rId12"/>
    <p:sldId id="273" r:id="rId13"/>
    <p:sldId id="262" r:id="rId14"/>
    <p:sldId id="263"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5AE54-295C-41CD-9605-C57932E9D663}" type="datetimeFigureOut">
              <a:rPr lang="en-IN" smtClean="0"/>
              <a:t>20-10-2023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81C45-92C7-4B46-AB29-1210E069BB8F}" type="slidenum">
              <a:rPr lang="en-IN" smtClean="0"/>
              <a:t>‹#›</a:t>
            </a:fld>
            <a:endParaRPr lang="en-IN"/>
          </a:p>
        </p:txBody>
      </p:sp>
    </p:spTree>
    <p:extLst>
      <p:ext uri="{BB962C8B-B14F-4D97-AF65-F5344CB8AC3E}">
        <p14:creationId xmlns:p14="http://schemas.microsoft.com/office/powerpoint/2010/main" val="1762624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E81C45-92C7-4B46-AB29-1210E069BB8F}" type="slidenum">
              <a:rPr lang="en-IN" smtClean="0"/>
              <a:t>1</a:t>
            </a:fld>
            <a:endParaRPr lang="en-IN"/>
          </a:p>
        </p:txBody>
      </p:sp>
    </p:spTree>
    <p:extLst>
      <p:ext uri="{BB962C8B-B14F-4D97-AF65-F5344CB8AC3E}">
        <p14:creationId xmlns:p14="http://schemas.microsoft.com/office/powerpoint/2010/main" val="1856809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03D6E4F0-13BF-46E7-8713-718A870483A4}" type="datetimeFigureOut">
              <a:rPr lang="en-US" smtClean="0"/>
              <a:t>10/20/2023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B282540-2E1F-4007-89FC-139AC1E60906}"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D6E4F0-13BF-46E7-8713-718A870483A4}"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82540-2E1F-4007-89FC-139AC1E6090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D6E4F0-13BF-46E7-8713-718A870483A4}"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82540-2E1F-4007-89FC-139AC1E6090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D6E4F0-13BF-46E7-8713-718A870483A4}"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82540-2E1F-4007-89FC-139AC1E6090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3D6E4F0-13BF-46E7-8713-718A870483A4}"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B282540-2E1F-4007-89FC-139AC1E6090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3D6E4F0-13BF-46E7-8713-718A870483A4}"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82540-2E1F-4007-89FC-139AC1E6090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3D6E4F0-13BF-46E7-8713-718A870483A4}" type="datetimeFigureOut">
              <a:rPr lang="en-US" smtClean="0"/>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282540-2E1F-4007-89FC-139AC1E6090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3D6E4F0-13BF-46E7-8713-718A870483A4}" type="datetimeFigureOut">
              <a:rPr lang="en-US" smtClean="0"/>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282540-2E1F-4007-89FC-139AC1E6090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6E4F0-13BF-46E7-8713-718A870483A4}" type="datetimeFigureOut">
              <a:rPr lang="en-US" smtClean="0"/>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282540-2E1F-4007-89FC-139AC1E6090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3D6E4F0-13BF-46E7-8713-718A870483A4}"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82540-2E1F-4007-89FC-139AC1E6090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3D6E4F0-13BF-46E7-8713-718A870483A4}"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82540-2E1F-4007-89FC-139AC1E6090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3D6E4F0-13BF-46E7-8713-718A870483A4}" type="datetimeFigureOut">
              <a:rPr lang="en-US" smtClean="0"/>
              <a:t>10/20/2023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B282540-2E1F-4007-89FC-139AC1E6090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effectLst/>
              </a:rPr>
              <a:t>music recommendation system</a:t>
            </a:r>
          </a:p>
        </p:txBody>
      </p:sp>
    </p:spTree>
    <p:extLst>
      <p:ext uri="{BB962C8B-B14F-4D97-AF65-F5344CB8AC3E}">
        <p14:creationId xmlns:p14="http://schemas.microsoft.com/office/powerpoint/2010/main" val="4102366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a:t>
            </a:r>
            <a:r>
              <a:rPr lang="en-US" dirty="0" err="1"/>
              <a:t>Sytem</a:t>
            </a:r>
            <a:endParaRPr lang="en-US" dirty="0"/>
          </a:p>
        </p:txBody>
      </p:sp>
      <p:sp>
        <p:nvSpPr>
          <p:cNvPr id="3" name="Content Placeholder 2"/>
          <p:cNvSpPr>
            <a:spLocks noGrp="1"/>
          </p:cNvSpPr>
          <p:nvPr>
            <p:ph idx="1"/>
          </p:nvPr>
        </p:nvSpPr>
        <p:spPr>
          <a:xfrm>
            <a:off x="304800" y="1295400"/>
            <a:ext cx="8610600" cy="4709160"/>
          </a:xfrm>
        </p:spPr>
        <p:txBody>
          <a:bodyPr>
            <a:noAutofit/>
          </a:bodyPr>
          <a:lstStyle/>
          <a:p>
            <a:pPr algn="just"/>
            <a:r>
              <a:rPr lang="en-US" sz="2200" dirty="0">
                <a:latin typeface="Times New Roman" pitchFamily="18" charset="0"/>
                <a:cs typeface="Times New Roman" pitchFamily="18" charset="0"/>
              </a:rPr>
              <a:t>The automatic analysis and understanding of music by the computer is the new possibility in the field of music information </a:t>
            </a:r>
            <a:r>
              <a:rPr lang="en-US" sz="2200" dirty="0" err="1">
                <a:latin typeface="Times New Roman" pitchFamily="18" charset="0"/>
                <a:cs typeface="Times New Roman" pitchFamily="18" charset="0"/>
              </a:rPr>
              <a:t>retrival.First</a:t>
            </a:r>
            <a:r>
              <a:rPr lang="en-US" sz="2200" dirty="0">
                <a:latin typeface="Times New Roman" pitchFamily="18" charset="0"/>
                <a:cs typeface="Times New Roman" pitchFamily="18" charset="0"/>
              </a:rPr>
              <a:t> we login in the system .In capture phase </a:t>
            </a:r>
            <a:r>
              <a:rPr lang="en-US" sz="2200" dirty="0" err="1">
                <a:latin typeface="Times New Roman" pitchFamily="18" charset="0"/>
                <a:cs typeface="Times New Roman" pitchFamily="18" charset="0"/>
              </a:rPr>
              <a:t>phase</a:t>
            </a:r>
            <a:r>
              <a:rPr lang="en-US" sz="2200" dirty="0">
                <a:latin typeface="Times New Roman" pitchFamily="18" charset="0"/>
                <a:cs typeface="Times New Roman" pitchFamily="18" charset="0"/>
              </a:rPr>
              <a:t> we capture the face or image in the camera. Here we use a camera for face detection. The main objective of face detection technique is to identify the face which is happy or angry.</a:t>
            </a:r>
          </a:p>
          <a:p>
            <a:pPr algn="just"/>
            <a:r>
              <a:rPr lang="en-US" sz="2200" dirty="0">
                <a:latin typeface="Times New Roman" pitchFamily="18" charset="0"/>
                <a:cs typeface="Times New Roman" pitchFamily="18" charset="0"/>
              </a:rPr>
              <a:t>    In the next block which is Affix </a:t>
            </a:r>
            <a:r>
              <a:rPr lang="en-US" sz="2200" dirty="0" err="1">
                <a:latin typeface="Times New Roman" pitchFamily="18" charset="0"/>
                <a:cs typeface="Times New Roman" pitchFamily="18" charset="0"/>
              </a:rPr>
              <a:t>API.An</a:t>
            </a:r>
            <a:r>
              <a:rPr lang="en-US" sz="2200" dirty="0">
                <a:latin typeface="Times New Roman" pitchFamily="18" charset="0"/>
                <a:cs typeface="Times New Roman" pitchFamily="18" charset="0"/>
              </a:rPr>
              <a:t>  application programming interface is computing interface which defines interaction between multiple software. API allows two applications to talk to each other. It is interaction between capture phase and main phase.</a:t>
            </a:r>
          </a:p>
          <a:p>
            <a:pPr algn="just"/>
            <a:r>
              <a:rPr lang="en-US" sz="2200" dirty="0">
                <a:latin typeface="Times New Roman" pitchFamily="18" charset="0"/>
                <a:cs typeface="Times New Roman" pitchFamily="18" charset="0"/>
              </a:rPr>
              <a:t>     In data storage phase we already store the image which are happy, sad  or angry. This data and incoming data from capture phase are compare in the main phase and automatically played songs for these particular phase which is displayed in a display phase</a:t>
            </a:r>
          </a:p>
        </p:txBody>
      </p:sp>
    </p:spTree>
    <p:extLst>
      <p:ext uri="{BB962C8B-B14F-4D97-AF65-F5344CB8AC3E}">
        <p14:creationId xmlns:p14="http://schemas.microsoft.com/office/powerpoint/2010/main" val="2639129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9DFD-4D57-5E36-6785-6FBC80A9066F}"/>
              </a:ext>
            </a:extLst>
          </p:cNvPr>
          <p:cNvSpPr>
            <a:spLocks noGrp="1"/>
          </p:cNvSpPr>
          <p:nvPr>
            <p:ph type="title"/>
          </p:nvPr>
        </p:nvSpPr>
        <p:spPr>
          <a:xfrm>
            <a:off x="1600200" y="609600"/>
            <a:ext cx="7086600" cy="990600"/>
          </a:xfrm>
        </p:spPr>
        <p:txBody>
          <a:bodyPr/>
          <a:lstStyle/>
          <a:p>
            <a:r>
              <a:rPr lang="en-US" dirty="0"/>
              <a:t>           </a:t>
            </a:r>
            <a:r>
              <a:rPr lang="en-US" sz="4000" dirty="0"/>
              <a:t>library</a:t>
            </a:r>
            <a:endParaRPr lang="en-IN" sz="4000" dirty="0"/>
          </a:p>
        </p:txBody>
      </p:sp>
      <p:sp>
        <p:nvSpPr>
          <p:cNvPr id="3" name="Text Placeholder 2">
            <a:extLst>
              <a:ext uri="{FF2B5EF4-FFF2-40B4-BE49-F238E27FC236}">
                <a16:creationId xmlns:a16="http://schemas.microsoft.com/office/drawing/2014/main" id="{74BFD5A4-0D4E-1F6C-0C8E-243DD24BB494}"/>
              </a:ext>
            </a:extLst>
          </p:cNvPr>
          <p:cNvSpPr>
            <a:spLocks noGrp="1"/>
          </p:cNvSpPr>
          <p:nvPr>
            <p:ph type="body" idx="1"/>
          </p:nvPr>
        </p:nvSpPr>
        <p:spPr>
          <a:xfrm>
            <a:off x="1447800" y="1752600"/>
            <a:ext cx="7086600" cy="1509712"/>
          </a:xfrm>
        </p:spPr>
        <p:txBody>
          <a:bodyPr>
            <a:noAutofit/>
          </a:bodyPr>
          <a:lstStyle/>
          <a:p>
            <a:pPr algn="l">
              <a:buFont typeface="+mj-lt"/>
              <a:buAutoNum type="arabicPeriod"/>
            </a:pPr>
            <a:r>
              <a:rPr lang="en-US" b="1" i="0" dirty="0">
                <a:solidFill>
                  <a:srgbClr val="D1D5DB"/>
                </a:solidFill>
                <a:effectLst/>
                <a:latin typeface="Söhne"/>
              </a:rPr>
              <a:t>Machine Learning Frameworks:</a:t>
            </a:r>
            <a:endParaRPr lang="en-US" b="0" i="0" dirty="0">
              <a:solidFill>
                <a:srgbClr val="D1D5DB"/>
              </a:solidFill>
              <a:effectLst/>
              <a:latin typeface="Söhne"/>
            </a:endParaRPr>
          </a:p>
          <a:p>
            <a:pPr marL="742950" lvl="1" indent="-285750" algn="l">
              <a:buFont typeface="+mj-lt"/>
              <a:buAutoNum type="arabicPeriod"/>
            </a:pPr>
            <a:r>
              <a:rPr lang="en-US" sz="2000" b="1" i="0" dirty="0">
                <a:solidFill>
                  <a:srgbClr val="D1D5DB"/>
                </a:solidFill>
                <a:effectLst/>
                <a:latin typeface="Söhne"/>
              </a:rPr>
              <a:t>TensorFlow:</a:t>
            </a:r>
            <a:r>
              <a:rPr lang="en-US" sz="2000" b="0" i="0" dirty="0">
                <a:solidFill>
                  <a:srgbClr val="D1D5DB"/>
                </a:solidFill>
                <a:effectLst/>
                <a:latin typeface="Söhne"/>
              </a:rPr>
              <a:t> TensorFlow is an open-source machine learning framework developed by Google. It is widely used for building and training machine learning models, including deep learning models for tasks like image and audio analysis.</a:t>
            </a:r>
          </a:p>
          <a:p>
            <a:pPr marL="742950" lvl="1" indent="-285750" algn="l">
              <a:buFont typeface="+mj-lt"/>
              <a:buAutoNum type="arabicPeriod"/>
            </a:pPr>
            <a:r>
              <a:rPr lang="en-US" sz="2000" b="1" i="0" dirty="0" err="1">
                <a:solidFill>
                  <a:srgbClr val="D1D5DB"/>
                </a:solidFill>
                <a:effectLst/>
                <a:latin typeface="Söhne"/>
              </a:rPr>
              <a:t>PyTorch</a:t>
            </a:r>
            <a:r>
              <a:rPr lang="en-US" sz="2000" b="1" i="0" dirty="0">
                <a:solidFill>
                  <a:srgbClr val="D1D5DB"/>
                </a:solidFill>
                <a:effectLst/>
                <a:latin typeface="Söhne"/>
              </a:rPr>
              <a:t>:</a:t>
            </a:r>
            <a:r>
              <a:rPr lang="en-US" sz="2000" b="0" i="0" dirty="0">
                <a:solidFill>
                  <a:srgbClr val="D1D5DB"/>
                </a:solidFill>
                <a:effectLst/>
                <a:latin typeface="Söhne"/>
              </a:rPr>
              <a:t> </a:t>
            </a:r>
            <a:r>
              <a:rPr lang="en-US" sz="2000" b="0" i="0" dirty="0" err="1">
                <a:solidFill>
                  <a:srgbClr val="D1D5DB"/>
                </a:solidFill>
                <a:effectLst/>
                <a:latin typeface="Söhne"/>
              </a:rPr>
              <a:t>PyTorch</a:t>
            </a:r>
            <a:r>
              <a:rPr lang="en-US" sz="2000" b="0" i="0" dirty="0">
                <a:solidFill>
                  <a:srgbClr val="D1D5DB"/>
                </a:solidFill>
                <a:effectLst/>
                <a:latin typeface="Söhne"/>
              </a:rPr>
              <a:t> is another popular deep learning framework known for its flexibility and ease of use. It's commonly used for building neural networks and handling image data.</a:t>
            </a:r>
          </a:p>
          <a:p>
            <a:pPr algn="l">
              <a:buFont typeface="+mj-lt"/>
              <a:buAutoNum type="arabicPeriod"/>
            </a:pPr>
            <a:r>
              <a:rPr lang="en-US" b="1" i="0" dirty="0">
                <a:solidFill>
                  <a:srgbClr val="D1D5DB"/>
                </a:solidFill>
                <a:effectLst/>
                <a:latin typeface="Söhne"/>
              </a:rPr>
              <a:t>Computer Vision Libraries:</a:t>
            </a:r>
            <a:endParaRPr lang="en-US" b="0" i="0" dirty="0">
              <a:solidFill>
                <a:srgbClr val="D1D5DB"/>
              </a:solidFill>
              <a:effectLst/>
              <a:latin typeface="Söhne"/>
            </a:endParaRPr>
          </a:p>
          <a:p>
            <a:pPr marL="742950" lvl="1" indent="-285750" algn="l">
              <a:buFont typeface="+mj-lt"/>
              <a:buAutoNum type="arabicPeriod"/>
            </a:pPr>
            <a:r>
              <a:rPr lang="en-US" sz="2000" b="1" i="0" dirty="0">
                <a:solidFill>
                  <a:srgbClr val="D1D5DB"/>
                </a:solidFill>
                <a:effectLst/>
                <a:latin typeface="Söhne"/>
              </a:rPr>
              <a:t>OpenCV:</a:t>
            </a:r>
            <a:r>
              <a:rPr lang="en-US" sz="2000" b="0" i="0" dirty="0">
                <a:solidFill>
                  <a:srgbClr val="D1D5DB"/>
                </a:solidFill>
                <a:effectLst/>
                <a:latin typeface="Söhne"/>
              </a:rPr>
              <a:t> OpenCV (Open Source Computer Vision Library) is a powerful library for computer vision tasks, which includes facial expression analysis. You can use OpenCV for capturing and processing facial data.</a:t>
            </a:r>
          </a:p>
          <a:p>
            <a:endParaRPr lang="en-IN" dirty="0"/>
          </a:p>
          <a:p>
            <a:endParaRPr lang="en-IN" dirty="0"/>
          </a:p>
        </p:txBody>
      </p:sp>
    </p:spTree>
    <p:extLst>
      <p:ext uri="{BB962C8B-B14F-4D97-AF65-F5344CB8AC3E}">
        <p14:creationId xmlns:p14="http://schemas.microsoft.com/office/powerpoint/2010/main" val="373739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C4DF-7164-BDB2-306F-CB9EA01FFDEF}"/>
              </a:ext>
            </a:extLst>
          </p:cNvPr>
          <p:cNvSpPr>
            <a:spLocks noGrp="1"/>
          </p:cNvSpPr>
          <p:nvPr>
            <p:ph type="title"/>
          </p:nvPr>
        </p:nvSpPr>
        <p:spPr>
          <a:xfrm>
            <a:off x="1600200" y="609600"/>
            <a:ext cx="7086600" cy="1066800"/>
          </a:xfrm>
        </p:spPr>
        <p:txBody>
          <a:bodyPr/>
          <a:lstStyle/>
          <a:p>
            <a:r>
              <a:rPr lang="en-US" dirty="0"/>
              <a:t>          library</a:t>
            </a:r>
            <a:endParaRPr lang="en-IN" dirty="0"/>
          </a:p>
        </p:txBody>
      </p:sp>
      <p:sp>
        <p:nvSpPr>
          <p:cNvPr id="3" name="Text Placeholder 2">
            <a:extLst>
              <a:ext uri="{FF2B5EF4-FFF2-40B4-BE49-F238E27FC236}">
                <a16:creationId xmlns:a16="http://schemas.microsoft.com/office/drawing/2014/main" id="{DE584F81-78A8-5FD8-8788-53849B5FE94E}"/>
              </a:ext>
            </a:extLst>
          </p:cNvPr>
          <p:cNvSpPr>
            <a:spLocks noGrp="1"/>
          </p:cNvSpPr>
          <p:nvPr>
            <p:ph type="body" idx="1"/>
          </p:nvPr>
        </p:nvSpPr>
        <p:spPr>
          <a:xfrm>
            <a:off x="1371600" y="1828800"/>
            <a:ext cx="7696200" cy="4876800"/>
          </a:xfrm>
        </p:spPr>
        <p:txBody>
          <a:bodyPr>
            <a:normAutofit/>
          </a:bodyPr>
          <a:lstStyle/>
          <a:p>
            <a:pPr algn="l">
              <a:buFont typeface="+mj-lt"/>
              <a:buAutoNum type="arabicPeriod"/>
            </a:pPr>
            <a:r>
              <a:rPr lang="en-US" b="1" i="0" dirty="0">
                <a:solidFill>
                  <a:srgbClr val="D1D5DB"/>
                </a:solidFill>
                <a:effectLst/>
                <a:latin typeface="Söhne"/>
              </a:rPr>
              <a:t>Data Processing Libraries:</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NumPy:</a:t>
            </a:r>
            <a:r>
              <a:rPr lang="en-US" b="0" i="0" dirty="0">
                <a:solidFill>
                  <a:srgbClr val="D1D5DB"/>
                </a:solidFill>
                <a:effectLst/>
                <a:latin typeface="Söhne"/>
              </a:rPr>
              <a:t> NumPy is a fundamental library for numerical operations in Python. You can use it for data manipulation and preprocessing.</a:t>
            </a:r>
          </a:p>
          <a:p>
            <a:pPr marL="742950" lvl="1" indent="-285750" algn="l">
              <a:buFont typeface="+mj-lt"/>
              <a:buAutoNum type="arabicPeriod"/>
            </a:pPr>
            <a:r>
              <a:rPr lang="en-US" b="1" i="0" dirty="0">
                <a:solidFill>
                  <a:srgbClr val="D1D5DB"/>
                </a:solidFill>
                <a:effectLst/>
                <a:latin typeface="Söhne"/>
              </a:rPr>
              <a:t>Pandas:</a:t>
            </a:r>
            <a:r>
              <a:rPr lang="en-US" b="0" i="0" dirty="0">
                <a:solidFill>
                  <a:srgbClr val="D1D5DB"/>
                </a:solidFill>
                <a:effectLst/>
                <a:latin typeface="Söhne"/>
              </a:rPr>
              <a:t> Pandas is a versatile library for data manipulation and analysis. It's helpful for handling and cleaning data.</a:t>
            </a:r>
          </a:p>
          <a:p>
            <a:pPr algn="l">
              <a:buFont typeface="+mj-lt"/>
              <a:buAutoNum type="arabicPeriod"/>
            </a:pPr>
            <a:r>
              <a:rPr lang="en-US" b="1" i="0" dirty="0">
                <a:solidFill>
                  <a:srgbClr val="D1D5DB"/>
                </a:solidFill>
                <a:effectLst/>
                <a:latin typeface="Söhne"/>
              </a:rPr>
              <a:t>Machine Learning Libraries for Recommendation Systems:</a:t>
            </a:r>
            <a:endParaRPr lang="en-US" b="0" i="0" dirty="0">
              <a:solidFill>
                <a:srgbClr val="D1D5DB"/>
              </a:solidFill>
              <a:effectLst/>
              <a:latin typeface="Söhne"/>
            </a:endParaRPr>
          </a:p>
          <a:p>
            <a:pPr marL="742950" lvl="1" indent="-285750" algn="l">
              <a:buFont typeface="+mj-lt"/>
              <a:buAutoNum type="arabicPeriod"/>
            </a:pPr>
            <a:r>
              <a:rPr lang="en-US" b="1" i="0" dirty="0">
                <a:solidFill>
                  <a:srgbClr val="D1D5DB"/>
                </a:solidFill>
                <a:effectLst/>
                <a:latin typeface="Söhne"/>
              </a:rPr>
              <a:t>Scikit-Learn:</a:t>
            </a:r>
            <a:r>
              <a:rPr lang="en-US" b="0" i="0" dirty="0">
                <a:solidFill>
                  <a:srgbClr val="D1D5DB"/>
                </a:solidFill>
                <a:effectLst/>
                <a:latin typeface="Söhne"/>
              </a:rPr>
              <a:t> Scikit-Learn is a machine learning library that provides tools for building and evaluating machine learning models, which can be useful for developing recommendation algorithms.</a:t>
            </a:r>
          </a:p>
          <a:p>
            <a:endParaRPr lang="en-IN" dirty="0"/>
          </a:p>
          <a:p>
            <a:endParaRPr lang="en-IN" dirty="0"/>
          </a:p>
        </p:txBody>
      </p:sp>
    </p:spTree>
    <p:extLst>
      <p:ext uri="{BB962C8B-B14F-4D97-AF65-F5344CB8AC3E}">
        <p14:creationId xmlns:p14="http://schemas.microsoft.com/office/powerpoint/2010/main" val="582140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pic>
        <p:nvPicPr>
          <p:cNvPr id="6" name="Picture 5" descr="C:\Users\rohin\Downloads\sysarchitect (1).png"/>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7848600" cy="3581400"/>
          </a:xfrm>
          <a:prstGeom prst="rect">
            <a:avLst/>
          </a:prstGeom>
          <a:noFill/>
          <a:ln>
            <a:noFill/>
          </a:ln>
        </p:spPr>
      </p:pic>
    </p:spTree>
    <p:extLst>
      <p:ext uri="{BB962C8B-B14F-4D97-AF65-F5344CB8AC3E}">
        <p14:creationId xmlns:p14="http://schemas.microsoft.com/office/powerpoint/2010/main" val="2639129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System Requirements</a:t>
            </a:r>
            <a:endParaRPr lang="en-US" dirty="0"/>
          </a:p>
        </p:txBody>
      </p:sp>
      <p:sp>
        <p:nvSpPr>
          <p:cNvPr id="3" name="Content Placeholder 2"/>
          <p:cNvSpPr>
            <a:spLocks noGrp="1"/>
          </p:cNvSpPr>
          <p:nvPr>
            <p:ph idx="1"/>
          </p:nvPr>
        </p:nvSpPr>
        <p:spPr/>
        <p:txBody>
          <a:bodyPr>
            <a:normAutofit/>
          </a:bodyPr>
          <a:lstStyle/>
          <a:p>
            <a:pPr marL="0" indent="0">
              <a:buNone/>
            </a:pPr>
            <a:r>
              <a:rPr lang="en-US" b="1" dirty="0"/>
              <a:t>Hardware Requirements:</a:t>
            </a:r>
            <a:endParaRPr lang="en-US" dirty="0"/>
          </a:p>
          <a:p>
            <a:r>
              <a:rPr lang="en-GB" dirty="0"/>
              <a:t>System	 		: 	Intel I5 Processor.</a:t>
            </a:r>
            <a:endParaRPr lang="en-US" dirty="0"/>
          </a:p>
          <a:p>
            <a:r>
              <a:rPr lang="en-GB" dirty="0"/>
              <a:t>Hard Disk           	: 	500 GB.</a:t>
            </a:r>
          </a:p>
          <a:p>
            <a:r>
              <a:rPr lang="en-US" dirty="0"/>
              <a:t> </a:t>
            </a:r>
            <a:r>
              <a:rPr lang="en-GB" dirty="0"/>
              <a:t>Ram			: 	8GB</a:t>
            </a:r>
          </a:p>
          <a:p>
            <a:endParaRPr lang="en-US" dirty="0"/>
          </a:p>
          <a:p>
            <a:pPr marL="0" indent="0">
              <a:buNone/>
            </a:pPr>
            <a:r>
              <a:rPr lang="en-US" b="1" dirty="0"/>
              <a:t>Software Requirements:</a:t>
            </a:r>
            <a:endParaRPr lang="en-US" dirty="0"/>
          </a:p>
          <a:p>
            <a:r>
              <a:rPr lang="en-US" dirty="0"/>
              <a:t>Operating system  	:	Windows 10.</a:t>
            </a:r>
          </a:p>
          <a:p>
            <a:r>
              <a:rPr lang="en-US" dirty="0"/>
              <a:t>Coding Language  	:	Python</a:t>
            </a:r>
          </a:p>
          <a:p>
            <a:r>
              <a:rPr lang="en-US" dirty="0"/>
              <a:t>IDE		        	:	</a:t>
            </a:r>
            <a:r>
              <a:rPr lang="en-US" dirty="0" err="1"/>
              <a:t>Spyder</a:t>
            </a:r>
            <a:endParaRPr lang="en-US" dirty="0"/>
          </a:p>
          <a:p>
            <a:endParaRPr lang="en-US" dirty="0"/>
          </a:p>
        </p:txBody>
      </p:sp>
    </p:spTree>
    <p:extLst>
      <p:ext uri="{BB962C8B-B14F-4D97-AF65-F5344CB8AC3E}">
        <p14:creationId xmlns:p14="http://schemas.microsoft.com/office/powerpoint/2010/main" val="263912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20000"/>
          </a:bodyPr>
          <a:lstStyle/>
          <a:p>
            <a:pPr algn="just"/>
            <a:r>
              <a:rPr lang="en-MY" dirty="0">
                <a:latin typeface="Times New Roman" pitchFamily="18" charset="0"/>
                <a:cs typeface="Times New Roman" pitchFamily="18" charset="0"/>
              </a:rPr>
              <a:t>We are Developing  a system to recognize user emotion based on facial expression using Python. We Integrate the python code into the web service and play the music based on the facial expression like happy, sad or neutral. It is  very good entertainment for the users.</a:t>
            </a:r>
          </a:p>
          <a:p>
            <a:pPr algn="just"/>
            <a:r>
              <a:rPr lang="en-US" dirty="0">
                <a:latin typeface="Times New Roman" pitchFamily="18" charset="0"/>
                <a:cs typeface="Times New Roman" pitchFamily="18" charset="0"/>
              </a:rPr>
              <a:t>Emotion recognition using facial expressions is one of the important topics of research and has gathered much attention in the past. It can be seen that the problem of emotion recognition with the help of image processing algorithms has been increasing day by day. Researchers are continuously working on ways to resolve this by the use of different kinds of features and image processing methods. </a:t>
            </a:r>
          </a:p>
          <a:p>
            <a:pPr marL="137160" indent="0" algn="just">
              <a:buNone/>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39129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57200" y="1219200"/>
            <a:ext cx="8229600" cy="4709160"/>
          </a:xfrm>
        </p:spPr>
        <p:txBody>
          <a:bodyPr>
            <a:noAutofit/>
          </a:bodyPr>
          <a:lstStyle/>
          <a:p>
            <a:pPr marL="514350" lvl="0" indent="-514350">
              <a:buFont typeface="+mj-lt"/>
              <a:buAutoNum type="arabicPeriod"/>
            </a:pPr>
            <a:r>
              <a:rPr lang="en-US" sz="1600" dirty="0">
                <a:latin typeface="Times New Roman" pitchFamily="18" charset="0"/>
                <a:cs typeface="Times New Roman" pitchFamily="18" charset="0"/>
              </a:rPr>
              <a:t>S L Happy and </a:t>
            </a:r>
            <a:r>
              <a:rPr lang="en-US" sz="1600" dirty="0" err="1">
                <a:latin typeface="Times New Roman" pitchFamily="18" charset="0"/>
                <a:cs typeface="Times New Roman" pitchFamily="18" charset="0"/>
              </a:rPr>
              <a:t>Aurobinda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Routray</a:t>
            </a:r>
            <a:r>
              <a:rPr lang="en-US" sz="1600" dirty="0">
                <a:latin typeface="Times New Roman" pitchFamily="18" charset="0"/>
                <a:cs typeface="Times New Roman" pitchFamily="18" charset="0"/>
              </a:rPr>
              <a:t>, “Automatic Facial Expression Recognition using Features of salient Facial Patches,” in IEEE Trans. On Affective Computing, January-March 2015, pp. 1-12. </a:t>
            </a:r>
          </a:p>
          <a:p>
            <a:pPr marL="514350" lvl="0" indent="-514350">
              <a:buFont typeface="+mj-lt"/>
              <a:buAutoNum type="arabicPeriod"/>
            </a:pPr>
            <a:r>
              <a:rPr lang="en-US" sz="1600" dirty="0" err="1">
                <a:latin typeface="Times New Roman" pitchFamily="18" charset="0"/>
                <a:cs typeface="Times New Roman" pitchFamily="18" charset="0"/>
              </a:rPr>
              <a:t>Hafeez</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Kabani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Sharik</a:t>
            </a:r>
            <a:r>
              <a:rPr lang="en-US" sz="1600" dirty="0">
                <a:latin typeface="Times New Roman" pitchFamily="18" charset="0"/>
                <a:cs typeface="Times New Roman" pitchFamily="18" charset="0"/>
              </a:rPr>
              <a:t> Khan, Omar Khan and </a:t>
            </a:r>
            <a:r>
              <a:rPr lang="en-US" sz="1600" dirty="0" err="1">
                <a:latin typeface="Times New Roman" pitchFamily="18" charset="0"/>
                <a:cs typeface="Times New Roman" pitchFamily="18" charset="0"/>
              </a:rPr>
              <a:t>Shabana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Tadvi</a:t>
            </a:r>
            <a:r>
              <a:rPr lang="en-US" sz="1600" dirty="0">
                <a:latin typeface="Times New Roman" pitchFamily="18" charset="0"/>
                <a:cs typeface="Times New Roman" pitchFamily="18" charset="0"/>
              </a:rPr>
              <a:t>, “Emotion based Music Player,” Int. J. of Eng. Research and General Sci., Vol. 3, Issue 1, pp. 750-756, January-February 2015. </a:t>
            </a:r>
          </a:p>
          <a:p>
            <a:pPr marL="514350" lvl="0" indent="-514350">
              <a:buFont typeface="+mj-lt"/>
              <a:buAutoNum type="arabicPeriod"/>
            </a:pPr>
            <a:r>
              <a:rPr lang="en-US" sz="1600" dirty="0">
                <a:latin typeface="Times New Roman" pitchFamily="18" charset="0"/>
                <a:cs typeface="Times New Roman" pitchFamily="18" charset="0"/>
              </a:rPr>
              <a:t>Li </a:t>
            </a:r>
            <a:r>
              <a:rPr lang="en-US" sz="1600" dirty="0" err="1">
                <a:latin typeface="Times New Roman" pitchFamily="18" charset="0"/>
                <a:cs typeface="Times New Roman" pitchFamily="18" charset="0"/>
              </a:rPr>
              <a:t>Siquan</a:t>
            </a:r>
            <a:r>
              <a:rPr lang="en-US" sz="1600" dirty="0">
                <a:latin typeface="Times New Roman" pitchFamily="18" charset="0"/>
                <a:cs typeface="Times New Roman" pitchFamily="18" charset="0"/>
              </a:rPr>
              <a:t>, Zhang </a:t>
            </a:r>
            <a:r>
              <a:rPr lang="en-US" sz="1600" dirty="0" err="1">
                <a:latin typeface="Times New Roman" pitchFamily="18" charset="0"/>
                <a:cs typeface="Times New Roman" pitchFamily="18" charset="0"/>
              </a:rPr>
              <a:t>Xuanxiong</a:t>
            </a:r>
            <a:r>
              <a:rPr lang="en-US" sz="1600" dirty="0">
                <a:latin typeface="Times New Roman" pitchFamily="18" charset="0"/>
                <a:cs typeface="Times New Roman" pitchFamily="18" charset="0"/>
              </a:rPr>
              <a:t>. Research on Facial Expression Recognition Based on Convolutional Neural Networks [J]. Journal of Software, 2018, v.17; No.183 (01): 32-35. </a:t>
            </a:r>
          </a:p>
          <a:p>
            <a:pPr marL="514350" lvl="0" indent="-514350">
              <a:buFont typeface="+mj-lt"/>
              <a:buAutoNum type="arabicPeriod"/>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Hou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Yuqingyang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Quan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Jicheng</a:t>
            </a:r>
            <a:r>
              <a:rPr lang="en-US" sz="1600" dirty="0">
                <a:latin typeface="Times New Roman" pitchFamily="18" charset="0"/>
                <a:cs typeface="Times New Roman" pitchFamily="18" charset="0"/>
              </a:rPr>
              <a:t>, Wang </a:t>
            </a:r>
            <a:r>
              <a:rPr lang="en-US" sz="1600" dirty="0" err="1">
                <a:latin typeface="Times New Roman" pitchFamily="18" charset="0"/>
                <a:cs typeface="Times New Roman" pitchFamily="18" charset="0"/>
              </a:rPr>
              <a:t>Hongwei</a:t>
            </a:r>
            <a:r>
              <a:rPr lang="en-US" sz="1600" dirty="0">
                <a:latin typeface="Times New Roman" pitchFamily="18" charset="0"/>
                <a:cs typeface="Times New Roman" pitchFamily="18" charset="0"/>
              </a:rPr>
              <a:t>. Overview of the development of deep learning [J]. Ship Electronic Engineering, 2017, 4: 5-9. </a:t>
            </a:r>
          </a:p>
          <a:p>
            <a:pPr marL="514350" lvl="0" indent="-514350">
              <a:buFont typeface="+mj-lt"/>
              <a:buAutoNum type="arabicPeriod"/>
            </a:pPr>
            <a:r>
              <a:rPr lang="en-US" sz="1600" dirty="0">
                <a:latin typeface="Times New Roman" pitchFamily="18" charset="0"/>
                <a:cs typeface="Times New Roman" pitchFamily="18" charset="0"/>
              </a:rPr>
              <a:t> Liu </a:t>
            </a:r>
            <a:r>
              <a:rPr lang="en-US" sz="1600" dirty="0" err="1">
                <a:latin typeface="Times New Roman" pitchFamily="18" charset="0"/>
                <a:cs typeface="Times New Roman" pitchFamily="18" charset="0"/>
              </a:rPr>
              <a:t>Sijia</a:t>
            </a:r>
            <a:r>
              <a:rPr lang="en-US" sz="1600" dirty="0">
                <a:latin typeface="Times New Roman" pitchFamily="18" charset="0"/>
                <a:cs typeface="Times New Roman" pitchFamily="18" charset="0"/>
              </a:rPr>
              <a:t>, Chen </a:t>
            </a:r>
            <a:r>
              <a:rPr lang="en-US" sz="1600" dirty="0" err="1">
                <a:latin typeface="Times New Roman" pitchFamily="18" charset="0"/>
                <a:cs typeface="Times New Roman" pitchFamily="18" charset="0"/>
              </a:rPr>
              <a:t>Zhikun</a:t>
            </a:r>
            <a:r>
              <a:rPr lang="en-US" sz="1600" dirty="0">
                <a:latin typeface="Times New Roman" pitchFamily="18" charset="0"/>
                <a:cs typeface="Times New Roman" pitchFamily="18" charset="0"/>
              </a:rPr>
              <a:t>, Wang </a:t>
            </a:r>
            <a:r>
              <a:rPr lang="en-US" sz="1600" dirty="0" err="1">
                <a:latin typeface="Times New Roman" pitchFamily="18" charset="0"/>
                <a:cs typeface="Times New Roman" pitchFamily="18" charset="0"/>
              </a:rPr>
              <a:t>Fubin</a:t>
            </a:r>
            <a:r>
              <a:rPr lang="en-US" sz="1600" dirty="0">
                <a:latin typeface="Times New Roman" pitchFamily="18" charset="0"/>
                <a:cs typeface="Times New Roman" pitchFamily="18" charset="0"/>
              </a:rPr>
              <a:t>, et al. Multi-angle face recognition based on convolutional neural network [J]. Journal of North China University of Technology (Natural Science Edition), 2019, 41 (4): 103-108.</a:t>
            </a:r>
          </a:p>
          <a:p>
            <a:pPr marL="514350" lvl="0" indent="-514350">
              <a:buFont typeface="+mj-lt"/>
              <a:buAutoNum type="arabicPeriod"/>
            </a:pPr>
            <a:r>
              <a:rPr lang="en-US" sz="1600" dirty="0">
                <a:latin typeface="Times New Roman" pitchFamily="18" charset="0"/>
                <a:cs typeface="Times New Roman" pitchFamily="18" charset="0"/>
              </a:rPr>
              <a:t>  Li </a:t>
            </a:r>
            <a:r>
              <a:rPr lang="en-US" sz="1600" dirty="0" err="1">
                <a:latin typeface="Times New Roman" pitchFamily="18" charset="0"/>
                <a:cs typeface="Times New Roman" pitchFamily="18" charset="0"/>
              </a:rPr>
              <a:t>Huihui</a:t>
            </a:r>
            <a:r>
              <a:rPr lang="en-US" sz="1600" dirty="0">
                <a:latin typeface="Times New Roman" pitchFamily="18" charset="0"/>
                <a:cs typeface="Times New Roman" pitchFamily="18" charset="0"/>
              </a:rPr>
              <a:t>. Research on facial expression recognition based on cognitive machine learning [D]. Guangzhou: South China University of Technology, 2019. </a:t>
            </a:r>
          </a:p>
          <a:p>
            <a:pPr marL="514350" lvl="0" indent="-514350">
              <a:buFont typeface="+mj-lt"/>
              <a:buAutoNum type="arabicPeriod"/>
            </a:pPr>
            <a:r>
              <a:rPr lang="en-US" sz="1600" dirty="0">
                <a:latin typeface="Times New Roman" pitchFamily="18" charset="0"/>
                <a:cs typeface="Times New Roman" pitchFamily="18" charset="0"/>
              </a:rPr>
              <a:t> Li Yong, Lin </a:t>
            </a:r>
            <a:r>
              <a:rPr lang="en-US" sz="1600" dirty="0" err="1">
                <a:latin typeface="Times New Roman" pitchFamily="18" charset="0"/>
                <a:cs typeface="Times New Roman" pitchFamily="18" charset="0"/>
              </a:rPr>
              <a:t>Xiaozhu</a:t>
            </a:r>
            <a:r>
              <a:rPr lang="en-US" sz="1600" dirty="0">
                <a:latin typeface="Times New Roman" pitchFamily="18" charset="0"/>
                <a:cs typeface="Times New Roman" pitchFamily="18" charset="0"/>
              </a:rPr>
              <a:t>, Jiang </a:t>
            </a:r>
            <a:r>
              <a:rPr lang="en-US" sz="1600" dirty="0" err="1">
                <a:latin typeface="Times New Roman" pitchFamily="18" charset="0"/>
                <a:cs typeface="Times New Roman" pitchFamily="18" charset="0"/>
              </a:rPr>
              <a:t>Mengying</a:t>
            </a:r>
            <a:r>
              <a:rPr lang="en-US" sz="1600" dirty="0">
                <a:latin typeface="Times New Roman" pitchFamily="18" charset="0"/>
                <a:cs typeface="Times New Roman" pitchFamily="18" charset="0"/>
              </a:rPr>
              <a:t>. Facial expression recognition based on cross-connection LeNet-5 network [J]. Journal of Automation, 2018,44 (1): 176-182.</a:t>
            </a:r>
          </a:p>
          <a:p>
            <a:pPr marL="514350" lvl="0" indent="-514350">
              <a:buFont typeface="+mj-lt"/>
              <a:buAutoNum type="arabicPeriod"/>
            </a:pPr>
            <a:r>
              <a:rPr lang="en-US" sz="1600" dirty="0">
                <a:latin typeface="Times New Roman" pitchFamily="18" charset="0"/>
                <a:cs typeface="Times New Roman" pitchFamily="18" charset="0"/>
              </a:rPr>
              <a:t>  Yao L S, </a:t>
            </a:r>
            <a:r>
              <a:rPr lang="en-US" sz="1600" dirty="0" err="1">
                <a:latin typeface="Times New Roman" pitchFamily="18" charset="0"/>
                <a:cs typeface="Times New Roman" pitchFamily="18" charset="0"/>
              </a:rPr>
              <a:t>Xu</a:t>
            </a:r>
            <a:r>
              <a:rPr lang="en-US" sz="1600" dirty="0">
                <a:latin typeface="Times New Roman" pitchFamily="18" charset="0"/>
                <a:cs typeface="Times New Roman" pitchFamily="18" charset="0"/>
              </a:rPr>
              <a:t> G M, </a:t>
            </a:r>
            <a:r>
              <a:rPr lang="en-US" sz="1600" dirty="0" err="1">
                <a:latin typeface="Times New Roman" pitchFamily="18" charset="0"/>
                <a:cs typeface="Times New Roman" pitchFamily="18" charset="0"/>
              </a:rPr>
              <a:t>Zhap</a:t>
            </a:r>
            <a:r>
              <a:rPr lang="en-US" sz="1600" dirty="0">
                <a:latin typeface="Times New Roman" pitchFamily="18" charset="0"/>
                <a:cs typeface="Times New Roman" pitchFamily="18" charset="0"/>
              </a:rPr>
              <a:t> F. Facial Expression Recognition Based on CNN Local Feature Fusion[J]. Laser and Optoelectronics Progress, 2020, 57(03): 032501. </a:t>
            </a:r>
          </a:p>
          <a:p>
            <a:pPr marL="514350" lvl="0" indent="-514350">
              <a:buFont typeface="+mj-lt"/>
              <a:buAutoNum type="arabicPeriod"/>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Xie</a:t>
            </a:r>
            <a:r>
              <a:rPr lang="en-US" sz="1600" dirty="0">
                <a:latin typeface="Times New Roman" pitchFamily="18" charset="0"/>
                <a:cs typeface="Times New Roman" pitchFamily="18" charset="0"/>
              </a:rPr>
              <a:t> S, Hu H. Facial expression recognition with FRR-CNN [J]. Electronics Letters, 2017, 53 (4): 235-237. </a:t>
            </a:r>
          </a:p>
          <a:p>
            <a:pPr marL="0" indent="0" algn="just">
              <a:lnSpc>
                <a:spcPct val="170000"/>
              </a:lnSpc>
              <a:buNone/>
            </a:pP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63912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85922" y="1591056"/>
            <a:ext cx="7408333" cy="4191000"/>
          </a:xfrm>
          <a:prstGeom prst="rect">
            <a:avLst/>
          </a:prstGeom>
        </p:spPr>
        <p:txBody>
          <a:bodyPr vert="horz">
            <a:no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 </a:t>
            </a:r>
          </a:p>
          <a:p>
            <a:r>
              <a:rPr lang="en-US" sz="2000" dirty="0">
                <a:latin typeface="Times New Roman" panose="02020603050405020304" pitchFamily="18" charset="0"/>
                <a:cs typeface="Times New Roman" panose="02020603050405020304" pitchFamily="18" charset="0"/>
              </a:rPr>
              <a:t>Problem statement </a:t>
            </a:r>
          </a:p>
          <a:p>
            <a:r>
              <a:rPr lang="en-US" sz="2000" dirty="0">
                <a:latin typeface="Times New Roman" panose="02020603050405020304" pitchFamily="18" charset="0"/>
                <a:cs typeface="Times New Roman" panose="02020603050405020304" pitchFamily="18" charset="0"/>
              </a:rPr>
              <a:t>Objectives</a:t>
            </a:r>
          </a:p>
          <a:p>
            <a:r>
              <a:rPr lang="en-US" sz="2000" dirty="0">
                <a:latin typeface="Times New Roman" panose="02020603050405020304" pitchFamily="18" charset="0"/>
                <a:cs typeface="Times New Roman" panose="02020603050405020304" pitchFamily="18" charset="0"/>
              </a:rPr>
              <a:t>Proposed system</a:t>
            </a:r>
          </a:p>
          <a:p>
            <a:r>
              <a:rPr lang="en-US" sz="2000" dirty="0">
                <a:latin typeface="Times New Roman" panose="02020603050405020304" pitchFamily="18" charset="0"/>
                <a:cs typeface="Times New Roman" panose="02020603050405020304" pitchFamily="18" charset="0"/>
              </a:rPr>
              <a:t>System Architecture </a:t>
            </a:r>
          </a:p>
          <a:p>
            <a:r>
              <a:rPr lang="en-US" sz="2000" dirty="0">
                <a:latin typeface="Times New Roman" panose="02020603050405020304" pitchFamily="18" charset="0"/>
                <a:cs typeface="Times New Roman" panose="02020603050405020304" pitchFamily="18" charset="0"/>
              </a:rPr>
              <a:t>System Requirements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sp>
        <p:nvSpPr>
          <p:cNvPr id="5" name="Title 1"/>
          <p:cNvSpPr txBox="1">
            <a:spLocks/>
          </p:cNvSpPr>
          <p:nvPr/>
        </p:nvSpPr>
        <p:spPr>
          <a:xfrm>
            <a:off x="457200" y="338328"/>
            <a:ext cx="8229600" cy="1252728"/>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a:t>Content</a:t>
            </a:r>
            <a:endParaRPr lang="en-US" dirty="0"/>
          </a:p>
        </p:txBody>
      </p:sp>
    </p:spTree>
    <p:extLst>
      <p:ext uri="{BB962C8B-B14F-4D97-AF65-F5344CB8AC3E}">
        <p14:creationId xmlns:p14="http://schemas.microsoft.com/office/powerpoint/2010/main" val="117304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Face recognition technology has widely attracted attention due to its enormous application value and market potential. </a:t>
            </a:r>
          </a:p>
          <a:p>
            <a:pPr algn="just"/>
            <a:r>
              <a:rPr lang="en-US" dirty="0">
                <a:latin typeface="Times New Roman" pitchFamily="18" charset="0"/>
                <a:cs typeface="Times New Roman" pitchFamily="18" charset="0"/>
              </a:rPr>
              <a:t>It is being implemented in various fields like security system, digital video processing, and many such technological advances. Additionally, music is the form of art, which is known to have a greater connection with a person’s emotion. </a:t>
            </a:r>
          </a:p>
          <a:p>
            <a:pPr algn="just"/>
            <a:r>
              <a:rPr lang="en-US" dirty="0" err="1">
                <a:latin typeface="Times New Roman" pitchFamily="18" charset="0"/>
                <a:cs typeface="Times New Roman" pitchFamily="18" charset="0"/>
              </a:rPr>
              <a:t>thas</a:t>
            </a:r>
            <a:r>
              <a:rPr lang="en-US" dirty="0">
                <a:latin typeface="Times New Roman" pitchFamily="18" charset="0"/>
                <a:cs typeface="Times New Roman" pitchFamily="18" charset="0"/>
              </a:rPr>
              <a:t> got a unique ability to lift up one’s mood. Relatively, this paper focuses on building an efficient music recommendation system which determines the emotion of user using Facial Recognition techniques. </a:t>
            </a:r>
          </a:p>
          <a:p>
            <a:pPr algn="just"/>
            <a:r>
              <a:rPr lang="en-US" dirty="0">
                <a:latin typeface="Times New Roman" pitchFamily="18" charset="0"/>
                <a:cs typeface="Times New Roman" pitchFamily="18" charset="0"/>
              </a:rPr>
              <a:t>The analysis of the facial expression/user emotion may lead to understanding the current emotional or mental state of the user. Music and videos are one region where there is a significant chance to prescribe abundant choices to clients in light of their inclinations and also recorded information.</a:t>
            </a:r>
          </a:p>
        </p:txBody>
      </p:sp>
    </p:spTree>
    <p:extLst>
      <p:ext uri="{BB962C8B-B14F-4D97-AF65-F5344CB8AC3E}">
        <p14:creationId xmlns:p14="http://schemas.microsoft.com/office/powerpoint/2010/main" val="2639129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algn="just"/>
            <a:r>
              <a:rPr lang="en-US" dirty="0">
                <a:latin typeface="Times New Roman" pitchFamily="18" charset="0"/>
                <a:cs typeface="Times New Roman" pitchFamily="18" charset="0"/>
              </a:rPr>
              <a:t>People tend to express their emotions, mainly by their facial expressions. Music has always been known to alter the mood of an individual. </a:t>
            </a:r>
          </a:p>
          <a:p>
            <a:pPr algn="just"/>
            <a:r>
              <a:rPr lang="en-US" dirty="0">
                <a:latin typeface="Times New Roman" pitchFamily="18" charset="0"/>
                <a:cs typeface="Times New Roman" pitchFamily="18" charset="0"/>
              </a:rPr>
              <a:t>Capturing and recognizing the emotion being voiced by a person and displaying appropriate songs matching the one's mood and can increasingly calm the mind of a user and overall end up giving a pleasing effect. </a:t>
            </a:r>
          </a:p>
          <a:p>
            <a:pPr algn="just"/>
            <a:r>
              <a:rPr lang="en-US" dirty="0">
                <a:latin typeface="Times New Roman" pitchFamily="18" charset="0"/>
                <a:cs typeface="Times New Roman" pitchFamily="18" charset="0"/>
              </a:rPr>
              <a:t>The project aims to capture the emotion expressed by a person through facial expressions. </a:t>
            </a:r>
          </a:p>
          <a:p>
            <a:pPr algn="just"/>
            <a:r>
              <a:rPr lang="en-US" dirty="0">
                <a:latin typeface="Times New Roman" pitchFamily="18" charset="0"/>
                <a:cs typeface="Times New Roman" pitchFamily="18" charset="0"/>
              </a:rPr>
              <a:t>A music player is designed to capture human emotion through the web camera interface available on computing systems. </a:t>
            </a:r>
          </a:p>
          <a:p>
            <a:pPr algn="just"/>
            <a:r>
              <a:rPr lang="en-US" dirty="0">
                <a:latin typeface="Times New Roman" pitchFamily="18" charset="0"/>
                <a:cs typeface="Times New Roman" pitchFamily="18" charset="0"/>
              </a:rPr>
              <a:t>The software captures the image of the user and then with the help of image segmentation and image processing techniques extracts features from the face of a target human being and tries to detect the emotion that the person is trying to express. </a:t>
            </a:r>
          </a:p>
          <a:p>
            <a:pPr algn="just"/>
            <a:r>
              <a:rPr lang="en-US" dirty="0">
                <a:latin typeface="Times New Roman" pitchFamily="18" charset="0"/>
                <a:cs typeface="Times New Roman" pitchFamily="18" charset="0"/>
              </a:rPr>
              <a:t>The project aims to lighten the mood of the user, by playing songs that match the requirements of the user by capturing the image of the user. </a:t>
            </a:r>
          </a:p>
        </p:txBody>
      </p:sp>
    </p:spTree>
    <p:extLst>
      <p:ext uri="{BB962C8B-B14F-4D97-AF65-F5344CB8AC3E}">
        <p14:creationId xmlns:p14="http://schemas.microsoft.com/office/powerpoint/2010/main" val="263912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pPr marL="0" indent="0" algn="just">
              <a:buNone/>
            </a:pPr>
            <a:r>
              <a:rPr lang="en-US" dirty="0"/>
              <a:t> To develop an intelligent system that can easily recognize the facial expression and accordingly play a music track based on that particular expression/emotion recognized.</a:t>
            </a:r>
          </a:p>
          <a:p>
            <a:pPr algn="just"/>
            <a:endParaRPr lang="en-US" dirty="0"/>
          </a:p>
          <a:p>
            <a:pPr algn="just"/>
            <a:endParaRPr lang="en-US" dirty="0"/>
          </a:p>
        </p:txBody>
      </p:sp>
    </p:spTree>
    <p:extLst>
      <p:ext uri="{BB962C8B-B14F-4D97-AF65-F5344CB8AC3E}">
        <p14:creationId xmlns:p14="http://schemas.microsoft.com/office/powerpoint/2010/main" val="317873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457200" y="1600200"/>
            <a:ext cx="8534400" cy="4709160"/>
          </a:xfrm>
        </p:spPr>
        <p:txBody>
          <a:bodyPr>
            <a:normAutofit/>
          </a:bodyPr>
          <a:lstStyle/>
          <a:p>
            <a:pPr algn="just"/>
            <a:r>
              <a:rPr lang="en-MY" dirty="0"/>
              <a:t>To analysis an interface between the music and machine learning model.</a:t>
            </a:r>
            <a:endParaRPr lang="en-US" dirty="0"/>
          </a:p>
          <a:p>
            <a:pPr algn="just"/>
            <a:r>
              <a:rPr lang="en-MY" dirty="0"/>
              <a:t>To implement the ideas of machine learning to study facial expression.  </a:t>
            </a:r>
            <a:endParaRPr lang="en-US" dirty="0"/>
          </a:p>
          <a:p>
            <a:pPr algn="just"/>
            <a:r>
              <a:rPr lang="en-MY" dirty="0"/>
              <a:t>To develop an application to select an appropriate music on the analysis of their facial expression.</a:t>
            </a:r>
            <a:endParaRPr lang="en-US" dirty="0"/>
          </a:p>
          <a:p>
            <a:r>
              <a:rPr lang="en-MY" dirty="0"/>
              <a:t>To bridge gap between growing technologies and music techniques. </a:t>
            </a:r>
            <a:endParaRPr lang="en-US" dirty="0"/>
          </a:p>
        </p:txBody>
      </p:sp>
    </p:spTree>
    <p:extLst>
      <p:ext uri="{BB962C8B-B14F-4D97-AF65-F5344CB8AC3E}">
        <p14:creationId xmlns:p14="http://schemas.microsoft.com/office/powerpoint/2010/main" val="263912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a:xfrm>
            <a:off x="512618" y="1371600"/>
            <a:ext cx="8610600" cy="4709160"/>
          </a:xfrm>
        </p:spPr>
        <p:txBody>
          <a:bodyPr>
            <a:noAutofit/>
          </a:bodyPr>
          <a:lstStyle/>
          <a:p>
            <a:pPr algn="just"/>
            <a:r>
              <a:rPr lang="en-US" sz="2000" dirty="0">
                <a:latin typeface="Times New Roman" pitchFamily="18" charset="0"/>
                <a:cs typeface="Times New Roman" pitchFamily="18" charset="0"/>
              </a:rPr>
              <a:t>Paper Name: What to play next? A RNN-based music recommendation system</a:t>
            </a:r>
          </a:p>
          <a:p>
            <a:pPr algn="just"/>
            <a:r>
              <a:rPr lang="en-US" sz="2000" dirty="0">
                <a:latin typeface="Times New Roman" pitchFamily="18" charset="0"/>
                <a:cs typeface="Times New Roman" pitchFamily="18" charset="0"/>
              </a:rPr>
              <a:t>Author: Miao Jiang, </a:t>
            </a:r>
            <a:r>
              <a:rPr lang="en-US" sz="2000" dirty="0" err="1">
                <a:latin typeface="Times New Roman" pitchFamily="18" charset="0"/>
                <a:cs typeface="Times New Roman" pitchFamily="18" charset="0"/>
              </a:rPr>
              <a:t>Ziyi</a:t>
            </a:r>
            <a:r>
              <a:rPr lang="en-US" sz="2000" dirty="0">
                <a:latin typeface="Times New Roman" pitchFamily="18" charset="0"/>
                <a:cs typeface="Times New Roman" pitchFamily="18" charset="0"/>
              </a:rPr>
              <a:t> Yang, Chen Zhao</a:t>
            </a:r>
          </a:p>
          <a:p>
            <a:pPr algn="just"/>
            <a:r>
              <a:rPr lang="en-US" sz="2000" dirty="0">
                <a:latin typeface="Times New Roman" pitchFamily="18" charset="0"/>
                <a:cs typeface="Times New Roman" pitchFamily="18" charset="0"/>
              </a:rPr>
              <a:t>Description: In the very recent years, development of music recommendation system has been a more heated problem due to a higher level of digital songs consumption and the advancement of machine learning techniques. Some traditional approaches</a:t>
            </a:r>
          </a:p>
          <a:p>
            <a:pPr algn="just"/>
            <a:r>
              <a:rPr lang="en-US" sz="2000" dirty="0">
                <a:latin typeface="Times New Roman" pitchFamily="18" charset="0"/>
                <a:cs typeface="Times New Roman" pitchFamily="18" charset="0"/>
              </a:rPr>
              <a:t>such as collaborator filtering, has been widely used in recommendation systems, have helped music recommendation system to give music listeners a quick access to the music. However, collaborative filtering or model based algorithm have limitations in giving a better result with the ignorance of combination factor of lyrics and genre.</a:t>
            </a:r>
          </a:p>
          <a:p>
            <a:pPr algn="just"/>
            <a:r>
              <a:rPr lang="en-US" sz="2000" dirty="0">
                <a:latin typeface="Times New Roman" pitchFamily="18" charset="0"/>
                <a:cs typeface="Times New Roman" pitchFamily="18" charset="0"/>
              </a:rPr>
              <a:t>In our paper, we will propose an improved algorithm based on deep neural network on measure similarity between different songs. The proposed method will make it possible that it could make recommendations in a large system to make comparisons by “understand” the content of songs. </a:t>
            </a:r>
          </a:p>
        </p:txBody>
      </p:sp>
    </p:spTree>
    <p:extLst>
      <p:ext uri="{BB962C8B-B14F-4D97-AF65-F5344CB8AC3E}">
        <p14:creationId xmlns:p14="http://schemas.microsoft.com/office/powerpoint/2010/main" val="632717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p:txBody>
          <a:bodyPr>
            <a:noAutofit/>
          </a:bodyPr>
          <a:lstStyle/>
          <a:p>
            <a:pPr algn="just"/>
            <a:r>
              <a:rPr lang="en-US" sz="2000" dirty="0">
                <a:latin typeface="Times New Roman" pitchFamily="18" charset="0"/>
                <a:cs typeface="Times New Roman" pitchFamily="18" charset="0"/>
              </a:rPr>
              <a:t>Paper Name: Tag-based Personalized Music Recommendation</a:t>
            </a:r>
          </a:p>
          <a:p>
            <a:pPr algn="just"/>
            <a:r>
              <a:rPr lang="en-US" sz="2000" dirty="0">
                <a:latin typeface="Times New Roman" pitchFamily="18" charset="0"/>
                <a:cs typeface="Times New Roman" pitchFamily="18" charset="0"/>
              </a:rPr>
              <a:t>Author: </a:t>
            </a:r>
            <a:r>
              <a:rPr lang="en-US" sz="2000" dirty="0" err="1">
                <a:latin typeface="Times New Roman" pitchFamily="18" charset="0"/>
                <a:cs typeface="Times New Roman" pitchFamily="18" charset="0"/>
              </a:rPr>
              <a:t>Mengsha</a:t>
            </a:r>
            <a:r>
              <a:rPr lang="en-US" sz="2000" dirty="0">
                <a:latin typeface="Times New Roman" pitchFamily="18" charset="0"/>
                <a:cs typeface="Times New Roman" pitchFamily="18" charset="0"/>
              </a:rPr>
              <a:t> Wang, </a:t>
            </a:r>
            <a:r>
              <a:rPr lang="en-US" sz="2000" dirty="0" err="1">
                <a:latin typeface="Times New Roman" pitchFamily="18" charset="0"/>
                <a:cs typeface="Times New Roman" pitchFamily="18" charset="0"/>
              </a:rPr>
              <a:t>Yingyuan</a:t>
            </a:r>
            <a:r>
              <a:rPr lang="en-US" sz="2000" dirty="0">
                <a:latin typeface="Times New Roman" pitchFamily="18" charset="0"/>
                <a:cs typeface="Times New Roman" pitchFamily="18" charset="0"/>
              </a:rPr>
              <a:t> Xiao, </a:t>
            </a:r>
            <a:r>
              <a:rPr lang="en-US" sz="2000" dirty="0" err="1">
                <a:latin typeface="Times New Roman" pitchFamily="18" charset="0"/>
                <a:cs typeface="Times New Roman" pitchFamily="18" charset="0"/>
              </a:rPr>
              <a:t>Wenguang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Zheng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Xu</a:t>
            </a:r>
            <a:r>
              <a:rPr lang="en-US" sz="2000" dirty="0">
                <a:latin typeface="Times New Roman" pitchFamily="18" charset="0"/>
                <a:cs typeface="Times New Roman" pitchFamily="18" charset="0"/>
              </a:rPr>
              <a:t> Jiao, </a:t>
            </a:r>
            <a:r>
              <a:rPr lang="en-US" sz="2000" dirty="0" err="1">
                <a:latin typeface="Times New Roman" pitchFamily="18" charset="0"/>
                <a:cs typeface="Times New Roman" pitchFamily="18" charset="0"/>
              </a:rPr>
              <a:t>Ching-Hsien</a:t>
            </a:r>
            <a:r>
              <a:rPr lang="en-US" sz="2000" dirty="0">
                <a:latin typeface="Times New Roman" pitchFamily="18" charset="0"/>
                <a:cs typeface="Times New Roman" pitchFamily="18" charset="0"/>
              </a:rPr>
              <a:t> Hsu</a:t>
            </a:r>
          </a:p>
          <a:p>
            <a:pPr algn="just"/>
            <a:r>
              <a:rPr lang="en-US" sz="2000" dirty="0" err="1">
                <a:latin typeface="Times New Roman" pitchFamily="18" charset="0"/>
                <a:cs typeface="Times New Roman" pitchFamily="18" charset="0"/>
              </a:rPr>
              <a:t>Description:The</a:t>
            </a:r>
            <a:r>
              <a:rPr lang="en-US" sz="2000" dirty="0">
                <a:latin typeface="Times New Roman" pitchFamily="18" charset="0"/>
                <a:cs typeface="Times New Roman" pitchFamily="18" charset="0"/>
              </a:rPr>
              <a:t> increasing popularity of internet-accessing smart devices and fast growth of music streaming platforms has greatly changed the way people consume and share music. Thus, music recommender systems got in the focus of research in</a:t>
            </a:r>
          </a:p>
          <a:p>
            <a:pPr algn="just"/>
            <a:r>
              <a:rPr lang="en-US" sz="2000" dirty="0">
                <a:latin typeface="Times New Roman" pitchFamily="18" charset="0"/>
                <a:cs typeface="Times New Roman" pitchFamily="18" charset="0"/>
              </a:rPr>
              <a:t>academia as well as industry. However, the standardization of the number of users listening to music has been directly used in decomposition of collaborative filtering recommendation algorithm, which ignores the user listening to recorded tracks of</a:t>
            </a:r>
          </a:p>
          <a:p>
            <a:pPr algn="just"/>
            <a:r>
              <a:rPr lang="en-US" sz="2000" dirty="0">
                <a:latin typeface="Times New Roman" pitchFamily="18" charset="0"/>
                <a:cs typeface="Times New Roman" pitchFamily="18" charset="0"/>
              </a:rPr>
              <a:t>the actual distribution and leads to failure to fully exploit this information for making the personalization recommendation. In addition, while music content analysis has been an active research topic for decades, the technologies are still in their infancy. </a:t>
            </a:r>
          </a:p>
        </p:txBody>
      </p:sp>
    </p:spTree>
    <p:extLst>
      <p:ext uri="{BB962C8B-B14F-4D97-AF65-F5344CB8AC3E}">
        <p14:creationId xmlns:p14="http://schemas.microsoft.com/office/powerpoint/2010/main" val="319167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p:txBody>
          <a:bodyPr>
            <a:normAutofit fontScale="92500"/>
          </a:bodyPr>
          <a:lstStyle/>
          <a:p>
            <a:pPr algn="just"/>
            <a:r>
              <a:rPr lang="en-US" dirty="0"/>
              <a:t>Paper </a:t>
            </a:r>
            <a:r>
              <a:rPr lang="en-US" dirty="0" err="1"/>
              <a:t>Name:Facial</a:t>
            </a:r>
            <a:r>
              <a:rPr lang="en-US" dirty="0"/>
              <a:t> Expression Based Music Player </a:t>
            </a:r>
            <a:endParaRPr lang="en-US" dirty="0">
              <a:latin typeface="Times New Roman"/>
              <a:cs typeface="Times New Roman"/>
            </a:endParaRPr>
          </a:p>
          <a:p>
            <a:pPr algn="just"/>
            <a:r>
              <a:rPr lang="en-US" dirty="0"/>
              <a:t>Author: </a:t>
            </a:r>
            <a:r>
              <a:rPr lang="en-US" dirty="0" err="1"/>
              <a:t>Sushmita</a:t>
            </a:r>
            <a:r>
              <a:rPr lang="en-US" dirty="0"/>
              <a:t> G. </a:t>
            </a:r>
            <a:r>
              <a:rPr lang="en-US" dirty="0" err="1"/>
              <a:t>Kamble</a:t>
            </a:r>
            <a:r>
              <a:rPr lang="en-US" dirty="0"/>
              <a:t> and </a:t>
            </a:r>
            <a:r>
              <a:rPr lang="en-US" dirty="0" err="1"/>
              <a:t>Asso</a:t>
            </a:r>
            <a:r>
              <a:rPr lang="en-US" dirty="0"/>
              <a:t>. Prof. A. H. </a:t>
            </a:r>
            <a:r>
              <a:rPr lang="en-US" dirty="0" err="1"/>
              <a:t>Kulkarni</a:t>
            </a:r>
            <a:r>
              <a:rPr lang="en-US" dirty="0"/>
              <a:t> </a:t>
            </a:r>
            <a:endParaRPr lang="en-US" dirty="0">
              <a:latin typeface="Times New Roman"/>
              <a:cs typeface="Times New Roman"/>
            </a:endParaRPr>
          </a:p>
          <a:p>
            <a:pPr algn="just"/>
            <a:r>
              <a:rPr lang="en-US" dirty="0"/>
              <a:t>Description: Conventional method of playing music depending upon the mood of a person requires human interaction. Migrating to the computer vision technology will enable automation of such system. To achieve this goal, an algorithm is used to classify the human expressions and play a music track as according to the present emotion detected. </a:t>
            </a:r>
            <a:endParaRPr lang="en-US" dirty="0">
              <a:latin typeface="Times New Roman"/>
              <a:cs typeface="Times New Roman"/>
            </a:endParaRPr>
          </a:p>
          <a:p>
            <a:pPr algn="just"/>
            <a:endParaRPr lang="en-US" dirty="0"/>
          </a:p>
        </p:txBody>
      </p:sp>
    </p:spTree>
    <p:extLst>
      <p:ext uri="{BB962C8B-B14F-4D97-AF65-F5344CB8AC3E}">
        <p14:creationId xmlns:p14="http://schemas.microsoft.com/office/powerpoint/2010/main" val="3191679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117</TotalTime>
  <Words>1662</Words>
  <Application>Microsoft Office PowerPoint</Application>
  <PresentationFormat>On-screen Show (4:3)</PresentationFormat>
  <Paragraphs>87</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Book Antiqua</vt:lpstr>
      <vt:lpstr>Calibri</vt:lpstr>
      <vt:lpstr>Lucida Sans</vt:lpstr>
      <vt:lpstr>Söhne</vt:lpstr>
      <vt:lpstr>Times New Roman</vt:lpstr>
      <vt:lpstr>Wingdings</vt:lpstr>
      <vt:lpstr>Wingdings 2</vt:lpstr>
      <vt:lpstr>Wingdings 3</vt:lpstr>
      <vt:lpstr>Apex</vt:lpstr>
      <vt:lpstr>music recommendation system</vt:lpstr>
      <vt:lpstr>PowerPoint Presentation</vt:lpstr>
      <vt:lpstr>Abstract</vt:lpstr>
      <vt:lpstr>Introduction</vt:lpstr>
      <vt:lpstr>Problem Statement</vt:lpstr>
      <vt:lpstr>Objectives</vt:lpstr>
      <vt:lpstr>Literature Survey</vt:lpstr>
      <vt:lpstr>Literature Survey</vt:lpstr>
      <vt:lpstr>Literature Survey</vt:lpstr>
      <vt:lpstr>Proposed Sytem</vt:lpstr>
      <vt:lpstr>           library</vt:lpstr>
      <vt:lpstr>          library</vt:lpstr>
      <vt:lpstr>System Architecture</vt:lpstr>
      <vt:lpstr>System Requirements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using facial expression</dc:title>
  <dc:creator>sheetal09.srccode@gmail.com</dc:creator>
  <cp:lastModifiedBy>Nikhil Hade (SE)</cp:lastModifiedBy>
  <cp:revision>16</cp:revision>
  <dcterms:created xsi:type="dcterms:W3CDTF">2021-02-11T07:36:11Z</dcterms:created>
  <dcterms:modified xsi:type="dcterms:W3CDTF">2023-10-20T09:04:54Z</dcterms:modified>
</cp:coreProperties>
</file>