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1945600" cy="32918400"/>
  <p:notesSz cx="8086725" cy="145811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81" userDrawn="1">
          <p15:clr>
            <a:srgbClr val="A4A3A4"/>
          </p15:clr>
        </p15:guide>
        <p15:guide id="2" pos="69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AF"/>
    <a:srgbClr val="FFCC99"/>
    <a:srgbClr val="FFFFFF"/>
    <a:srgbClr val="FFF1B7"/>
    <a:srgbClr val="FFE9A3"/>
    <a:srgbClr val="000099"/>
    <a:srgbClr val="0033CC"/>
    <a:srgbClr val="3333FF"/>
    <a:srgbClr val="002368"/>
    <a:srgbClr val="001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0" autoAdjust="0"/>
    <p:restoredTop sz="94660"/>
  </p:normalViewPr>
  <p:slideViewPr>
    <p:cSldViewPr showGuides="1">
      <p:cViewPr>
        <p:scale>
          <a:sx n="50" d="100"/>
          <a:sy n="50" d="100"/>
        </p:scale>
        <p:origin x="830" y="-245"/>
      </p:cViewPr>
      <p:guideLst>
        <p:guide orient="horz" pos="10381"/>
        <p:guide pos="69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387342"/>
            <a:ext cx="16459200" cy="11460480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F61FB-C699-4369-BCD0-576971F41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7C2BE-BCFE-4987-AD0E-198EB24F3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7CB5AE-25CF-4E64-8AF3-BC8D681979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470B5B-D87D-44CA-B889-C37574F35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8206745"/>
            <a:ext cx="18928080" cy="13693138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22029425"/>
            <a:ext cx="18928080" cy="7200898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9F99E8-17F9-4E94-ABDF-AF80E5AA5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69A86-2BD0-441D-AA0A-211A547D38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3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8069582"/>
            <a:ext cx="9284017" cy="3954778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12024360"/>
            <a:ext cx="928401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8069582"/>
            <a:ext cx="9329738" cy="3954778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F01DF0-6899-4DBB-A121-56DE456346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8D2A-9069-41F0-9363-6CB81D298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73E9A-6A58-4866-B49A-AF6087C23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2"/>
            <a:ext cx="11109960" cy="23393400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B5ECC7-5BE7-4664-8373-42FF09653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329738" y="4739642"/>
            <a:ext cx="11109960" cy="23393400"/>
          </a:xfrm>
        </p:spPr>
        <p:txBody>
          <a:bodyPr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9ECCF-669C-4CC5-8F55-EB6A84F68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3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2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2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2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402945-30C9-4744-A21F-5C99D0EC63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1264798" y="9214928"/>
            <a:ext cx="10363202" cy="4876800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0" name="Rectangle 19"/>
          <p:cNvSpPr>
            <a:spLocks noChangeArrowheads="1"/>
          </p:cNvSpPr>
          <p:nvPr/>
        </p:nvSpPr>
        <p:spPr bwMode="auto">
          <a:xfrm>
            <a:off x="0" y="2"/>
            <a:ext cx="21945600" cy="3505198"/>
          </a:xfrm>
          <a:prstGeom prst="rect">
            <a:avLst/>
          </a:prstGeom>
          <a:solidFill>
            <a:srgbClr val="002368"/>
          </a:solidFill>
          <a:ln>
            <a:noFill/>
          </a:ln>
          <a:effectLst/>
        </p:spPr>
        <p:txBody>
          <a:bodyPr lIns="144375" tIns="72187" rIns="144375" bIns="72187" anchor="ctr"/>
          <a:lstStyle/>
          <a:p>
            <a:pPr algn="ctr"/>
            <a:endParaRPr lang="en-US" sz="3600" i="1" dirty="0">
              <a:solidFill>
                <a:schemeClr val="bg1"/>
              </a:solidFill>
              <a:latin typeface="Trebuchet MS" panose="020B0603020202020204" pitchFamily="34" charset="0"/>
              <a:cs typeface="Helvetica" panose="020B0604020202020204" pitchFamily="34" charset="0"/>
            </a:endParaRPr>
          </a:p>
        </p:txBody>
      </p:sp>
      <p:sp useBgFill="1">
        <p:nvSpPr>
          <p:cNvPr id="2073" name="Rectangle 2072"/>
          <p:cNvSpPr/>
          <p:nvPr/>
        </p:nvSpPr>
        <p:spPr bwMode="auto">
          <a:xfrm>
            <a:off x="8590198" y="30632400"/>
            <a:ext cx="249002" cy="15610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-800100" y="-14109"/>
            <a:ext cx="227457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Personalized Healthcare Assistant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Group Member Details:</a:t>
            </a:r>
          </a:p>
          <a:p>
            <a:pPr algn="ctr" defTabSz="4702175"/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Chaitrali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Ghule-12210688, Shubham Jadjav-12211681, Nikhil Jain-12210400,</a:t>
            </a:r>
          </a:p>
          <a:p>
            <a:pPr algn="ctr" defTabSz="4702175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Komal Bari-12210463</a:t>
            </a:r>
          </a:p>
          <a:p>
            <a:pPr algn="ctr" defTabSz="4702175"/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CSE AIML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defTabSz="4702175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Vishwakarma Institute of Technology, Pune - 411037</a:t>
            </a:r>
          </a:p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7200" y="3843516"/>
            <a:ext cx="3962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cap="small" dirty="0">
                <a:latin typeface="Trebuchet MS" panose="020B0603020202020204" pitchFamily="34" charset="0"/>
                <a:cs typeface="Helvetica" panose="020B0604020202020204" pitchFamily="34" charset="0"/>
              </a:rPr>
              <a:t>Introduction</a:t>
            </a:r>
          </a:p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6040" y="4938805"/>
            <a:ext cx="10241279" cy="4615815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proposes a novel approach integrating machine learning techniques with generative artificial intelligence (Gen AI) for diabetes prognosis.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dataset comprising genetic markers, and lifestyle factors from a cohort of diabetes patients, was collected.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dataset, we trained machine learning models to predict disease progression, complications, and response to treatment. </a:t>
            </a:r>
          </a:p>
        </p:txBody>
      </p:sp>
      <p:sp>
        <p:nvSpPr>
          <p:cNvPr id="47" name="Rectangle 23"/>
          <p:cNvSpPr>
            <a:spLocks noChangeArrowheads="1"/>
          </p:cNvSpPr>
          <p:nvPr/>
        </p:nvSpPr>
        <p:spPr bwMode="auto">
          <a:xfrm>
            <a:off x="376040" y="3962400"/>
            <a:ext cx="10241280" cy="731520"/>
          </a:xfrm>
          <a:prstGeom prst="rect">
            <a:avLst/>
          </a:prstGeom>
          <a:solidFill>
            <a:srgbClr val="002368"/>
          </a:solidFill>
          <a:ln w="9525">
            <a:noFill/>
            <a:miter lim="800000"/>
          </a:ln>
          <a:effectLst/>
        </p:spPr>
        <p:txBody>
          <a:bodyPr wrap="none" lIns="144375" tIns="72187" rIns="144375" bIns="72187" anchor="ctr"/>
          <a:lstStyle/>
          <a:p>
            <a:pPr defTabSz="4702175"/>
            <a:r>
              <a:rPr lang="en-US" sz="4400" b="1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48" name="Rectangle 23"/>
          <p:cNvSpPr>
            <a:spLocks noChangeArrowheads="1"/>
          </p:cNvSpPr>
          <p:nvPr/>
        </p:nvSpPr>
        <p:spPr bwMode="auto">
          <a:xfrm>
            <a:off x="398601" y="24260810"/>
            <a:ext cx="10256520" cy="731520"/>
          </a:xfrm>
          <a:prstGeom prst="rect">
            <a:avLst/>
          </a:prstGeom>
          <a:solidFill>
            <a:srgbClr val="002368"/>
          </a:solidFill>
          <a:ln w="9525">
            <a:noFill/>
            <a:miter lim="800000"/>
          </a:ln>
          <a:effectLst/>
        </p:spPr>
        <p:txBody>
          <a:bodyPr wrap="none" lIns="144375" tIns="72187" rIns="144375" bIns="72187" anchor="ctr"/>
          <a:lstStyle/>
          <a:p>
            <a:pPr defTabSz="4702175"/>
            <a:r>
              <a:rPr lang="en-US" sz="4400" b="1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49" name="Rectangle 23"/>
          <p:cNvSpPr>
            <a:spLocks noChangeArrowheads="1"/>
          </p:cNvSpPr>
          <p:nvPr/>
        </p:nvSpPr>
        <p:spPr bwMode="auto">
          <a:xfrm>
            <a:off x="11063468" y="9274318"/>
            <a:ext cx="10636719" cy="731520"/>
          </a:xfrm>
          <a:prstGeom prst="rect">
            <a:avLst/>
          </a:prstGeom>
          <a:solidFill>
            <a:srgbClr val="002368"/>
          </a:solidFill>
          <a:ln w="9525">
            <a:noFill/>
            <a:miter lim="800000"/>
          </a:ln>
          <a:effectLst/>
        </p:spPr>
        <p:txBody>
          <a:bodyPr wrap="none" lIns="144375" tIns="72187" rIns="144375" bIns="72187" anchor="ctr"/>
          <a:lstStyle/>
          <a:p>
            <a:pPr defTabSz="4702175"/>
            <a:r>
              <a:rPr lang="en-US" sz="4400" b="1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063468" y="10378054"/>
            <a:ext cx="10636718" cy="3108543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incorporation of machine learning into clinical processes holds great promise to transform Diabetes Prognosis and have a substantial influence on patient care, particularly as technology advances.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Curves show training and validation loss as well as Training and Validation Accuracy.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also offers a Chatbot where patients can ask their doubts related to Diabetes.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063468" y="25239183"/>
            <a:ext cx="10636718" cy="1383665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Chatbot is a Generative AI model which can answer the frequent doubts of Diabetes Patients and provide them with dietary options for a healthy life. 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1063470" y="4814859"/>
            <a:ext cx="10636720" cy="52322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  <a:cs typeface="Helvetica" panose="020B060402020202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highlight>
                  <a:srgbClr val="000080"/>
                </a:highlight>
                <a:latin typeface="+mj-lt"/>
                <a:cs typeface="Helvetica" panose="020B0604020202020204" pitchFamily="34" charset="0"/>
              </a:rPr>
              <a:t>ALGORITHM / MATHAMATICAL MODEL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063469" y="5542937"/>
            <a:ext cx="10636719" cy="3187065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 rtlCol="0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CSV-Logistic regression, Decision Tree, and Random forest to predict if a patient has diabetes or not.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Retina Image-CNN,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 algorithms to diverge diabetic and non-diabetic retina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Chatbot-LLM,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Gemini API to respond and answer the queries and doubts patient has on diabetes.</a:t>
            </a: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11063468" y="27171932"/>
            <a:ext cx="10636718" cy="731520"/>
          </a:xfrm>
          <a:prstGeom prst="rect">
            <a:avLst/>
          </a:prstGeom>
          <a:solidFill>
            <a:srgbClr val="002368"/>
          </a:solidFill>
          <a:ln w="9525">
            <a:noFill/>
            <a:miter lim="800000"/>
          </a:ln>
          <a:effectLst/>
        </p:spPr>
        <p:txBody>
          <a:bodyPr wrap="none" lIns="144375" tIns="72187" rIns="144375" bIns="72187" anchor="ctr"/>
          <a:lstStyle/>
          <a:p>
            <a:pPr defTabSz="4702175"/>
            <a:r>
              <a:rPr lang="en-US" sz="4400" b="1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CONCLUSIONS/ NOVELTY FINDINGS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156264" y="26020563"/>
            <a:ext cx="446105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image categorization, CNNs are the main architecture, utilizing Python libraries like os, shutil, cv2, Numpy, and pandas. Visualization is done with Seaborn and Matplotlib. Data handling includes train_test_split from sklearn. TensorFlow and Keras facilitate deep learning, using the Sequential model for constructing the neural network. Optimization uses Adam and Adamax, with categorical_crossentropy for loss. ImageDataGenerator aids data augmentation, while Conv2D, MaxPooling2D, Flatten, Dense, Dropout, and BatchNormalization define the network architecture. Regularizers help mitigate overfitting, providing a comprehensive framework for building and testing the model.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-28575"/>
            <a:ext cx="2666999" cy="3526465"/>
          </a:xfrm>
          <a:prstGeom prst="rect">
            <a:avLst/>
          </a:prstGeom>
          <a:noFill/>
          <a:ln w="12700">
            <a:solidFill>
              <a:srgbClr val="000099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6282645" y="50067"/>
            <a:ext cx="5281954" cy="2400657"/>
          </a:xfrm>
          <a:prstGeom prst="rect">
            <a:avLst/>
          </a:prstGeom>
          <a:solidFill>
            <a:schemeClr val="bg1"/>
          </a:solidFill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Details</a:t>
            </a:r>
          </a:p>
          <a:p>
            <a:pPr algn="ctr"/>
            <a:r>
              <a:rPr lang="en-IN" sz="4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SY_CSAIML_ A_B2_9</a:t>
            </a:r>
          </a:p>
          <a:p>
            <a:pPr algn="ctr"/>
            <a:endParaRPr lang="en-IN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4335" y="25131751"/>
            <a:ext cx="10222984" cy="5232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System Architecture/ Circuit Diagram:</a:t>
            </a: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376039" y="10065433"/>
            <a:ext cx="10241280" cy="731520"/>
          </a:xfrm>
          <a:prstGeom prst="rect">
            <a:avLst/>
          </a:prstGeom>
          <a:solidFill>
            <a:srgbClr val="002368"/>
          </a:solidFill>
          <a:ln w="9525">
            <a:noFill/>
            <a:miter lim="800000"/>
          </a:ln>
          <a:effectLst/>
        </p:spPr>
        <p:txBody>
          <a:bodyPr wrap="none" lIns="144375" tIns="72187" rIns="144375" bIns="72187" anchor="ctr"/>
          <a:lstStyle/>
          <a:p>
            <a:pPr defTabSz="4702175"/>
            <a:r>
              <a:rPr lang="en-US" sz="4400" b="1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040" y="11154140"/>
            <a:ext cx="10241279" cy="7770845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 marL="457200" marR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Diabetes mellitus is a chronic metabolic disorder affecting millions worldwide. Predicting the prognosis of diabetes patients is crucial for personalized treatment and management.</a:t>
            </a:r>
          </a:p>
          <a:p>
            <a:pPr marL="457200" marR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mellitus, a chronic metabolic disorder characterized by elevated blood glucose levels, is a significant global health concern with far-reaching implications for individuals and healthcare systems. </a:t>
            </a:r>
          </a:p>
          <a:p>
            <a:pPr marL="457200" marR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complexities of diabetes management underscore the critical need for innovative approaches that go beyond traditional methods.</a:t>
            </a:r>
          </a:p>
          <a:p>
            <a:pPr marL="457200" marR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technologies, particularly natural language processing (NLP) and deep learning, present promising opportunities to transform how we address diabetes prevention and management.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741299" y="18712140"/>
            <a:ext cx="5410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Figure 2: Training and Validation Loss &amp; Accuracy</a:t>
            </a:r>
            <a:endParaRPr lang="en-US" dirty="0">
              <a:latin typeface="Trebuchet MS" panose="020B0603020202020204" pitchFamily="34" charset="0"/>
            </a:endParaRPr>
          </a:p>
          <a:p>
            <a:pPr algn="ctr"/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285369" y="24525330"/>
            <a:ext cx="6322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Figure 3: Our System answering questions related to Diabetes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5274" y="32156346"/>
            <a:ext cx="541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Figure 1: Proposed System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376040" y="19532103"/>
            <a:ext cx="10279081" cy="731520"/>
          </a:xfrm>
          <a:prstGeom prst="rect">
            <a:avLst/>
          </a:prstGeom>
          <a:solidFill>
            <a:srgbClr val="002368"/>
          </a:solidFill>
          <a:ln w="9525">
            <a:noFill/>
            <a:miter lim="800000"/>
          </a:ln>
          <a:effectLst/>
        </p:spPr>
        <p:txBody>
          <a:bodyPr wrap="none" lIns="144375" tIns="72187" rIns="144375" bIns="72187" anchor="ctr"/>
          <a:lstStyle/>
          <a:p>
            <a:pPr defTabSz="4702175"/>
            <a:r>
              <a:rPr lang="en-US" sz="4400" b="1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335" y="20542725"/>
            <a:ext cx="10226040" cy="3107690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capitalize on the convergence of quantitative datasets and qualitative insights obtained through field research.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these two streams of information, we seek to develop a robust system for predicting and managing diabetes.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will not only rely on objective data points but also incorporate subjective experiences and perspectives gathered from real-world scenarios.</a:t>
            </a: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11065040" y="3959093"/>
            <a:ext cx="10636720" cy="731520"/>
          </a:xfrm>
          <a:prstGeom prst="rect">
            <a:avLst/>
          </a:prstGeom>
          <a:solidFill>
            <a:srgbClr val="002368"/>
          </a:solidFill>
          <a:ln w="9525">
            <a:noFill/>
            <a:miter lim="800000"/>
          </a:ln>
          <a:effectLst/>
        </p:spPr>
        <p:txBody>
          <a:bodyPr wrap="none" lIns="144375" tIns="72187" rIns="144375" bIns="72187" anchor="ctr"/>
          <a:lstStyle/>
          <a:p>
            <a:pPr defTabSz="4702175"/>
            <a:r>
              <a:rPr lang="en-US" sz="4400" b="1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METHODOLOGY/COMPONENTS USED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697200" y="2512726"/>
            <a:ext cx="5867399" cy="923330"/>
          </a:xfrm>
          <a:prstGeom prst="rect">
            <a:avLst/>
          </a:prstGeom>
          <a:solidFill>
            <a:schemeClr val="bg1"/>
          </a:solidFill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Guide: Mrs. S. M. </a:t>
            </a:r>
            <a:r>
              <a:rPr lang="en-IN" sz="3600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Jaybhaya</a:t>
            </a:r>
            <a:endParaRPr lang="en-IN" sz="36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3" descr="edi-flowchar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6"/>
          <a:stretch>
            <a:fillRect/>
          </a:stretch>
        </p:blipFill>
        <p:spPr>
          <a:xfrm>
            <a:off x="394335" y="25996846"/>
            <a:ext cx="5741670" cy="4713605"/>
          </a:xfrm>
          <a:prstGeom prst="rect">
            <a:avLst/>
          </a:prstGeom>
        </p:spPr>
      </p:pic>
      <p:pic>
        <p:nvPicPr>
          <p:cNvPr id="207866540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078708" y="13923163"/>
            <a:ext cx="10636718" cy="458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c1-chatbo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8708" y="19482459"/>
            <a:ext cx="10636718" cy="48291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AD07D8-597F-61FD-D01B-AEBC90A1F6BF}"/>
              </a:ext>
            </a:extLst>
          </p:cNvPr>
          <p:cNvSpPr/>
          <p:nvPr/>
        </p:nvSpPr>
        <p:spPr>
          <a:xfrm>
            <a:off x="376039" y="25794392"/>
            <a:ext cx="10241280" cy="63619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CF7F11-FF1E-703A-42DE-92D7BE673C57}"/>
              </a:ext>
            </a:extLst>
          </p:cNvPr>
          <p:cNvSpPr txBox="1"/>
          <p:nvPr/>
        </p:nvSpPr>
        <p:spPr>
          <a:xfrm>
            <a:off x="11063468" y="28118237"/>
            <a:ext cx="10636718" cy="3898631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ts val="434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Doctors can scan the retina images &amp; perform retinopathy with the help of the ML model.</a:t>
            </a:r>
          </a:p>
          <a:p>
            <a:pPr marL="457200" indent="-457200" algn="just">
              <a:lnSpc>
                <a:spcPts val="434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Patients can input their required health history and get a rough prediction if the details put by them indicate if they have a risk of diabetes or not.</a:t>
            </a:r>
          </a:p>
          <a:p>
            <a:pPr marL="457200" indent="-457200" algn="just">
              <a:lnSpc>
                <a:spcPts val="434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Doubt related to diabetes can also be resolved by the use of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LLM chatbot.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643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Trebuchet MS</vt:lpstr>
      <vt:lpstr>Office Theme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research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Nikhil Jain</cp:lastModifiedBy>
  <cp:revision>125</cp:revision>
  <dcterms:created xsi:type="dcterms:W3CDTF">2004-07-27T21:05:00Z</dcterms:created>
  <dcterms:modified xsi:type="dcterms:W3CDTF">2024-05-28T18:05:44Z</dcterms:modified>
  <cp:category>scientific poster PowerPoint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4490E92012504CB79F1D6AD02CFAB983_12</vt:lpwstr>
  </property>
  <property fmtid="{D5CDD505-2E9C-101B-9397-08002B2CF9AE}" pid="3" name="KSOProductBuildVer">
    <vt:lpwstr>1033-12.2.0.16909</vt:lpwstr>
  </property>
</Properties>
</file>