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p:cViewPr>
        <p:scale>
          <a:sx n="48" d="100"/>
          <a:sy n="48" d="100"/>
        </p:scale>
        <p:origin x="-556" y="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0ECCD-0147-4B9E-ADB6-009913F008A1}" type="datetimeFigureOut">
              <a:rPr lang="en-IN" smtClean="0"/>
              <a:t>24-09-2022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38084-3B8B-4D05-A236-6F27F7B1767C}" type="slidenum">
              <a:rPr lang="en-IN" smtClean="0"/>
              <a:t>‹#›</a:t>
            </a:fld>
            <a:endParaRPr lang="en-IN"/>
          </a:p>
        </p:txBody>
      </p:sp>
    </p:spTree>
    <p:extLst>
      <p:ext uri="{BB962C8B-B14F-4D97-AF65-F5344CB8AC3E}">
        <p14:creationId xmlns:p14="http://schemas.microsoft.com/office/powerpoint/2010/main" val="135760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71128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28024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204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610889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759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3221625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671842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139426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105776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88DF9-CCE3-4D20-B0CB-41A53663455C}" type="datetimeFigureOut">
              <a:rPr lang="en-IN" smtClean="0"/>
              <a:t>24-09-2022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078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88DF9-CCE3-4D20-B0CB-41A53663455C}"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02338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88DF9-CCE3-4D20-B0CB-41A53663455C}" type="datetimeFigureOut">
              <a:rPr lang="en-IN" smtClean="0"/>
              <a:t>24-09-2022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47844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288DF9-CCE3-4D20-B0CB-41A53663455C}" type="datetimeFigureOut">
              <a:rPr lang="en-IN" smtClean="0"/>
              <a:t>24-09-2022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6228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88DF9-CCE3-4D20-B0CB-41A53663455C}" type="datetimeFigureOut">
              <a:rPr lang="en-IN" smtClean="0"/>
              <a:t>24-09-2022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268591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288DF9-CCE3-4D20-B0CB-41A53663455C}"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401404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88DF9-CCE3-4D20-B0CB-41A53663455C}" type="datetimeFigureOut">
              <a:rPr lang="en-IN" smtClean="0"/>
              <a:t>24-09-2022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74AF26-2612-4632-B608-A1BA177CF1C3}" type="slidenum">
              <a:rPr lang="en-IN" smtClean="0"/>
              <a:t>‹#›</a:t>
            </a:fld>
            <a:endParaRPr lang="en-IN"/>
          </a:p>
        </p:txBody>
      </p:sp>
    </p:spTree>
    <p:extLst>
      <p:ext uri="{BB962C8B-B14F-4D97-AF65-F5344CB8AC3E}">
        <p14:creationId xmlns:p14="http://schemas.microsoft.com/office/powerpoint/2010/main" val="99088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288DF9-CCE3-4D20-B0CB-41A53663455C}" type="datetimeFigureOut">
              <a:rPr lang="en-IN" smtClean="0"/>
              <a:t>24-09-2022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74AF26-2612-4632-B608-A1BA177CF1C3}" type="slidenum">
              <a:rPr lang="en-IN" smtClean="0"/>
              <a:t>‹#›</a:t>
            </a:fld>
            <a:endParaRPr lang="en-IN"/>
          </a:p>
        </p:txBody>
      </p:sp>
    </p:spTree>
    <p:extLst>
      <p:ext uri="{BB962C8B-B14F-4D97-AF65-F5344CB8AC3E}">
        <p14:creationId xmlns:p14="http://schemas.microsoft.com/office/powerpoint/2010/main" val="38480686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CCE30F-8480-565E-3C15-3751185F712D}"/>
              </a:ext>
            </a:extLst>
          </p:cNvPr>
          <p:cNvSpPr>
            <a:spLocks noGrp="1"/>
          </p:cNvSpPr>
          <p:nvPr>
            <p:ph type="ctrTitle"/>
          </p:nvPr>
        </p:nvSpPr>
        <p:spPr>
          <a:xfrm>
            <a:off x="1697567" y="2264231"/>
            <a:ext cx="7492153" cy="1607820"/>
          </a:xfrm>
        </p:spPr>
        <p:txBody>
          <a:bodyPr/>
          <a:lstStyle/>
          <a:p>
            <a:pPr algn="l"/>
            <a:r>
              <a:rPr lang="en-US" dirty="0">
                <a:solidFill>
                  <a:schemeClr val="tx2"/>
                </a:solidFill>
              </a:rPr>
              <a:t>“E-commerce website”</a:t>
            </a:r>
            <a:endParaRPr lang="en-IN" dirty="0">
              <a:solidFill>
                <a:schemeClr val="tx2"/>
              </a:solidFill>
            </a:endParaRPr>
          </a:p>
        </p:txBody>
      </p:sp>
      <p:sp>
        <p:nvSpPr>
          <p:cNvPr id="3" name="Subtitle 2">
            <a:extLst>
              <a:ext uri="{FF2B5EF4-FFF2-40B4-BE49-F238E27FC236}">
                <a16:creationId xmlns:a16="http://schemas.microsoft.com/office/drawing/2014/main" xmlns="" id="{AB411819-8D8D-2FA2-F989-416E4CC3E87F}"/>
              </a:ext>
            </a:extLst>
          </p:cNvPr>
          <p:cNvSpPr>
            <a:spLocks noGrp="1"/>
          </p:cNvSpPr>
          <p:nvPr>
            <p:ph type="subTitle" idx="1"/>
          </p:nvPr>
        </p:nvSpPr>
        <p:spPr>
          <a:xfrm>
            <a:off x="1507067" y="4416536"/>
            <a:ext cx="4764193" cy="731196"/>
          </a:xfrm>
        </p:spPr>
        <p:txBody>
          <a:bodyPr/>
          <a:lstStyle/>
          <a:p>
            <a:r>
              <a:rPr lang="en-US" dirty="0"/>
              <a:t>   </a:t>
            </a:r>
            <a:endParaRPr lang="en-IN" dirty="0"/>
          </a:p>
        </p:txBody>
      </p:sp>
      <p:pic>
        <p:nvPicPr>
          <p:cNvPr id="5" name="Picture 4">
            <a:extLst>
              <a:ext uri="{FF2B5EF4-FFF2-40B4-BE49-F238E27FC236}">
                <a16:creationId xmlns:a16="http://schemas.microsoft.com/office/drawing/2014/main" xmlns="" id="{6B850B98-2BBA-D137-D31E-0CB12ED2F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864" y="182887"/>
            <a:ext cx="4029075" cy="1812743"/>
          </a:xfrm>
          <a:prstGeom prst="rect">
            <a:avLst/>
          </a:prstGeom>
        </p:spPr>
      </p:pic>
      <p:sp>
        <p:nvSpPr>
          <p:cNvPr id="6" name="Rectangle 5">
            <a:extLst>
              <a:ext uri="{FF2B5EF4-FFF2-40B4-BE49-F238E27FC236}">
                <a16:creationId xmlns:a16="http://schemas.microsoft.com/office/drawing/2014/main" xmlns="" id="{2C24A395-4471-AF84-F674-7242072711DB}"/>
              </a:ext>
            </a:extLst>
          </p:cNvPr>
          <p:cNvSpPr/>
          <p:nvPr/>
        </p:nvSpPr>
        <p:spPr>
          <a:xfrm>
            <a:off x="417095" y="4268290"/>
            <a:ext cx="4482565" cy="16078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name:</a:t>
            </a:r>
          </a:p>
          <a:p>
            <a:pPr algn="ctr"/>
            <a:r>
              <a:rPr lang="en-US" dirty="0"/>
              <a:t> </a:t>
            </a:r>
            <a:r>
              <a:rPr lang="en-US" dirty="0" err="1"/>
              <a:t>Sahbaj</a:t>
            </a:r>
            <a:r>
              <a:rPr lang="en-US" dirty="0"/>
              <a:t> Ali:190919106096</a:t>
            </a:r>
          </a:p>
          <a:p>
            <a:pPr algn="ctr"/>
            <a:r>
              <a:rPr lang="en-US" dirty="0"/>
              <a:t> Nikhil Kumar:190919106074</a:t>
            </a:r>
          </a:p>
          <a:p>
            <a:pPr algn="ctr"/>
            <a:endParaRPr lang="en-IN" dirty="0"/>
          </a:p>
        </p:txBody>
      </p:sp>
      <p:sp>
        <p:nvSpPr>
          <p:cNvPr id="8" name="TextBox 7">
            <a:extLst>
              <a:ext uri="{FF2B5EF4-FFF2-40B4-BE49-F238E27FC236}">
                <a16:creationId xmlns:a16="http://schemas.microsoft.com/office/drawing/2014/main" xmlns="" id="{7F317178-119D-1E08-09F2-218F62AB8F7A}"/>
              </a:ext>
            </a:extLst>
          </p:cNvPr>
          <p:cNvSpPr txBox="1"/>
          <p:nvPr/>
        </p:nvSpPr>
        <p:spPr>
          <a:xfrm>
            <a:off x="3703320" y="2660471"/>
            <a:ext cx="3101340" cy="646331"/>
          </a:xfrm>
          <a:prstGeom prst="rect">
            <a:avLst/>
          </a:prstGeom>
          <a:noFill/>
        </p:spPr>
        <p:txBody>
          <a:bodyPr wrap="square" rtlCol="0">
            <a:spAutoFit/>
          </a:bodyPr>
          <a:lstStyle/>
          <a:p>
            <a:r>
              <a:rPr lang="en-US" dirty="0"/>
              <a:t>Major project presentation  </a:t>
            </a:r>
          </a:p>
          <a:p>
            <a:r>
              <a:rPr lang="en-US" dirty="0"/>
              <a:t>On  </a:t>
            </a:r>
            <a:endParaRPr lang="en-IN" dirty="0"/>
          </a:p>
        </p:txBody>
      </p:sp>
    </p:spTree>
    <p:extLst>
      <p:ext uri="{BB962C8B-B14F-4D97-AF65-F5344CB8AC3E}">
        <p14:creationId xmlns:p14="http://schemas.microsoft.com/office/powerpoint/2010/main" val="222182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5730B2F-2FEE-3406-8FBD-D7C22324E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91440"/>
            <a:ext cx="9845040" cy="5311140"/>
          </a:xfrm>
          <a:prstGeom prst="rect">
            <a:avLst/>
          </a:prstGeom>
        </p:spPr>
      </p:pic>
    </p:spTree>
    <p:extLst>
      <p:ext uri="{BB962C8B-B14F-4D97-AF65-F5344CB8AC3E}">
        <p14:creationId xmlns:p14="http://schemas.microsoft.com/office/powerpoint/2010/main" val="257707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FA548D6-3AA6-1477-EBDC-4C34B8C3A181}"/>
              </a:ext>
            </a:extLst>
          </p:cNvPr>
          <p:cNvSpPr txBox="1"/>
          <p:nvPr/>
        </p:nvSpPr>
        <p:spPr>
          <a:xfrm>
            <a:off x="4207669" y="285750"/>
            <a:ext cx="3378994" cy="369332"/>
          </a:xfrm>
          <a:prstGeom prst="rect">
            <a:avLst/>
          </a:prstGeom>
          <a:noFill/>
        </p:spPr>
        <p:txBody>
          <a:bodyPr wrap="square" rtlCol="0">
            <a:spAutoFit/>
          </a:bodyPr>
          <a:lstStyle/>
          <a:p>
            <a:r>
              <a:rPr lang="en-US" dirty="0"/>
              <a:t>Impact on society</a:t>
            </a:r>
            <a:endParaRPr lang="en-IN" dirty="0"/>
          </a:p>
        </p:txBody>
      </p:sp>
      <p:sp>
        <p:nvSpPr>
          <p:cNvPr id="7" name="TextBox 6">
            <a:extLst>
              <a:ext uri="{FF2B5EF4-FFF2-40B4-BE49-F238E27FC236}">
                <a16:creationId xmlns:a16="http://schemas.microsoft.com/office/drawing/2014/main" xmlns="" id="{B6382938-4461-B821-67D5-3E0512021A43}"/>
              </a:ext>
            </a:extLst>
          </p:cNvPr>
          <p:cNvSpPr txBox="1"/>
          <p:nvPr/>
        </p:nvSpPr>
        <p:spPr>
          <a:xfrm>
            <a:off x="2807494" y="1235869"/>
            <a:ext cx="6243637" cy="1200329"/>
          </a:xfrm>
          <a:prstGeom prst="rect">
            <a:avLst/>
          </a:prstGeom>
          <a:noFill/>
        </p:spPr>
        <p:txBody>
          <a:bodyPr wrap="square" rtlCol="0">
            <a:spAutoFit/>
          </a:bodyPr>
          <a:lstStyle/>
          <a:p>
            <a:pPr marL="342900" indent="-342900">
              <a:buFont typeface="+mj-lt"/>
              <a:buAutoNum type="arabicPeriod"/>
            </a:pPr>
            <a:r>
              <a:rPr lang="en-US" dirty="0"/>
              <a:t>Time Saving </a:t>
            </a:r>
          </a:p>
          <a:p>
            <a:pPr marL="342900" indent="-342900">
              <a:buFont typeface="+mj-lt"/>
              <a:buAutoNum type="arabicPeriod"/>
            </a:pPr>
            <a:r>
              <a:rPr lang="en-US" dirty="0"/>
              <a:t>NO need to visit multiple websites </a:t>
            </a:r>
          </a:p>
          <a:p>
            <a:pPr marL="342900" indent="-342900">
              <a:buFont typeface="+mj-lt"/>
              <a:buAutoNum type="arabicPeriod"/>
            </a:pPr>
            <a:r>
              <a:rPr lang="en-US" dirty="0"/>
              <a:t>Authenticity of products</a:t>
            </a:r>
          </a:p>
          <a:p>
            <a:pPr marL="342900" indent="-342900">
              <a:buFont typeface="+mj-lt"/>
              <a:buAutoNum type="arabicPeriod"/>
            </a:pPr>
            <a:r>
              <a:rPr lang="en-US" dirty="0"/>
              <a:t>Compare with organic reviews</a:t>
            </a:r>
            <a:endParaRPr lang="en-IN" dirty="0"/>
          </a:p>
        </p:txBody>
      </p:sp>
    </p:spTree>
    <p:extLst>
      <p:ext uri="{BB962C8B-B14F-4D97-AF65-F5344CB8AC3E}">
        <p14:creationId xmlns:p14="http://schemas.microsoft.com/office/powerpoint/2010/main" val="357501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3D06172-953E-89CF-18D5-6FABC3604E9D}"/>
              </a:ext>
            </a:extLst>
          </p:cNvPr>
          <p:cNvSpPr txBox="1"/>
          <p:nvPr/>
        </p:nvSpPr>
        <p:spPr>
          <a:xfrm>
            <a:off x="5227407" y="392470"/>
            <a:ext cx="1496125" cy="369332"/>
          </a:xfrm>
          <a:prstGeom prst="rect">
            <a:avLst/>
          </a:prstGeom>
          <a:noFill/>
        </p:spPr>
        <p:txBody>
          <a:bodyPr wrap="square" rtlCol="0">
            <a:spAutoFit/>
          </a:bodyPr>
          <a:lstStyle/>
          <a:p>
            <a:r>
              <a:rPr lang="en-US" dirty="0"/>
              <a:t>Conclusion </a:t>
            </a:r>
            <a:endParaRPr lang="en-IN" dirty="0"/>
          </a:p>
        </p:txBody>
      </p:sp>
      <p:sp>
        <p:nvSpPr>
          <p:cNvPr id="4" name="TextBox 3">
            <a:extLst>
              <a:ext uri="{FF2B5EF4-FFF2-40B4-BE49-F238E27FC236}">
                <a16:creationId xmlns:a16="http://schemas.microsoft.com/office/drawing/2014/main" xmlns="" id="{E4B8FBE1-DBB4-AC58-D972-3CB5A4599102}"/>
              </a:ext>
            </a:extLst>
          </p:cNvPr>
          <p:cNvSpPr txBox="1"/>
          <p:nvPr/>
        </p:nvSpPr>
        <p:spPr>
          <a:xfrm>
            <a:off x="1728788" y="1214438"/>
            <a:ext cx="8922543" cy="2031325"/>
          </a:xfrm>
          <a:prstGeom prst="rect">
            <a:avLst/>
          </a:prstGeom>
          <a:noFill/>
        </p:spPr>
        <p:txBody>
          <a:bodyPr wrap="square" rtlCol="0">
            <a:spAutoFit/>
          </a:bodyPr>
          <a:lstStyle/>
          <a:p>
            <a:r>
              <a:rPr lang="en-US" dirty="0"/>
              <a:t>As people are not able to manage extra time from the busy schedule for their day to day work . So they need a quick fix and easy way to solve this problem. The project helps people in getting updated about the technology by news , reviewing the products and buying the products on the same portal. The eases their work of visiting different websites for different stuff. They can save more and more time form three hectic schedule. As said  earlier the main motive of the project and the project is base on “shopping made easy” phenomenon.</a:t>
            </a:r>
            <a:endParaRPr lang="en-IN" dirty="0"/>
          </a:p>
        </p:txBody>
      </p:sp>
    </p:spTree>
    <p:extLst>
      <p:ext uri="{BB962C8B-B14F-4D97-AF65-F5344CB8AC3E}">
        <p14:creationId xmlns:p14="http://schemas.microsoft.com/office/powerpoint/2010/main" val="380326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xmlns="" id="{09D389F8-FE0D-3045-61B8-94B25E5B4DF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619750" y="2952750"/>
            <a:ext cx="952500" cy="952500"/>
          </a:xfrm>
          <a:prstGeom prst="rect">
            <a:avLst/>
          </a:prstGeom>
        </p:spPr>
      </p:pic>
      <p:pic>
        <p:nvPicPr>
          <p:cNvPr id="11" name="Picture 10">
            <a:extLst>
              <a:ext uri="{FF2B5EF4-FFF2-40B4-BE49-F238E27FC236}">
                <a16:creationId xmlns:a16="http://schemas.microsoft.com/office/drawing/2014/main" xmlns="" id="{A384A38D-3974-A3BF-8D95-01E87037E8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012" y="-96541"/>
            <a:ext cx="14128377" cy="6954541"/>
          </a:xfrm>
          <a:prstGeom prst="rect">
            <a:avLst/>
          </a:prstGeom>
        </p:spPr>
      </p:pic>
    </p:spTree>
    <p:extLst>
      <p:ext uri="{BB962C8B-B14F-4D97-AF65-F5344CB8AC3E}">
        <p14:creationId xmlns:p14="http://schemas.microsoft.com/office/powerpoint/2010/main" val="166802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971A61-280D-8FCF-AA4E-74F9E1E593F7}"/>
              </a:ext>
            </a:extLst>
          </p:cNvPr>
          <p:cNvSpPr txBox="1"/>
          <p:nvPr/>
        </p:nvSpPr>
        <p:spPr>
          <a:xfrm>
            <a:off x="1440180" y="510541"/>
            <a:ext cx="1394460" cy="646331"/>
          </a:xfrm>
          <a:prstGeom prst="rect">
            <a:avLst/>
          </a:prstGeom>
          <a:noFill/>
        </p:spPr>
        <p:txBody>
          <a:bodyPr wrap="square" rtlCol="0">
            <a:spAutoFit/>
          </a:bodyPr>
          <a:lstStyle/>
          <a:p>
            <a:r>
              <a:rPr lang="en-US" b="1" dirty="0"/>
              <a:t>Contents </a:t>
            </a:r>
          </a:p>
          <a:p>
            <a:endParaRPr lang="en-IN" b="1" dirty="0"/>
          </a:p>
        </p:txBody>
      </p:sp>
      <p:sp>
        <p:nvSpPr>
          <p:cNvPr id="3" name="TextBox 2">
            <a:extLst>
              <a:ext uri="{FF2B5EF4-FFF2-40B4-BE49-F238E27FC236}">
                <a16:creationId xmlns:a16="http://schemas.microsoft.com/office/drawing/2014/main" xmlns="" id="{BB1D52B6-46DD-0020-6879-1D0EB39174E5}"/>
              </a:ext>
            </a:extLst>
          </p:cNvPr>
          <p:cNvSpPr txBox="1"/>
          <p:nvPr/>
        </p:nvSpPr>
        <p:spPr>
          <a:xfrm>
            <a:off x="3147060" y="1156872"/>
            <a:ext cx="4472940" cy="4370427"/>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Introduction</a:t>
            </a:r>
          </a:p>
          <a:p>
            <a:pPr marL="285750" indent="-285750">
              <a:buFont typeface="Wingdings" panose="05000000000000000000" pitchFamily="2" charset="2"/>
              <a:buChar char="Ø"/>
            </a:pPr>
            <a:r>
              <a:rPr lang="en-US" sz="2000" dirty="0"/>
              <a:t>Problem with exiting system</a:t>
            </a:r>
          </a:p>
          <a:p>
            <a:pPr marL="285750" indent="-285750">
              <a:buFont typeface="Wingdings" panose="05000000000000000000" pitchFamily="2" charset="2"/>
              <a:buChar char="Ø"/>
            </a:pPr>
            <a:r>
              <a:rPr lang="en-US" sz="2000" dirty="0"/>
              <a:t>Proposed solution</a:t>
            </a:r>
          </a:p>
          <a:p>
            <a:pPr marL="285750" indent="-285750">
              <a:buFont typeface="Wingdings" panose="05000000000000000000" pitchFamily="2" charset="2"/>
              <a:buChar char="Ø"/>
            </a:pPr>
            <a:r>
              <a:rPr lang="en-US" sz="2000" dirty="0"/>
              <a:t>Technology used in the system (Methodology)</a:t>
            </a:r>
          </a:p>
          <a:p>
            <a:pPr marL="285750" indent="-285750">
              <a:buFont typeface="Wingdings" panose="05000000000000000000" pitchFamily="2" charset="2"/>
              <a:buChar char="Ø"/>
            </a:pPr>
            <a:r>
              <a:rPr lang="en-US" sz="2000" dirty="0"/>
              <a:t>Data Flow Diagram</a:t>
            </a:r>
          </a:p>
          <a:p>
            <a:pPr marL="285750" indent="-285750">
              <a:buFont typeface="Wingdings" panose="05000000000000000000" pitchFamily="2" charset="2"/>
              <a:buChar char="Ø"/>
            </a:pPr>
            <a:r>
              <a:rPr lang="en-US" sz="2000" dirty="0"/>
              <a:t>Hardware and Software requirements</a:t>
            </a:r>
          </a:p>
          <a:p>
            <a:pPr marL="285750" indent="-285750">
              <a:buFont typeface="Wingdings" panose="05000000000000000000" pitchFamily="2" charset="2"/>
              <a:buChar char="Ø"/>
            </a:pPr>
            <a:r>
              <a:rPr lang="en-US" sz="2000" dirty="0"/>
              <a:t>Impact on society</a:t>
            </a:r>
          </a:p>
          <a:p>
            <a:pPr marL="285750" indent="-285750">
              <a:buFont typeface="Wingdings" panose="05000000000000000000" pitchFamily="2" charset="2"/>
              <a:buChar char="Ø"/>
            </a:pPr>
            <a:r>
              <a:rPr lang="en-US" sz="2000" dirty="0"/>
              <a:t>Conclusion</a:t>
            </a:r>
          </a:p>
          <a:p>
            <a:pPr marL="285750" indent="-285750">
              <a:buFont typeface="Wingdings" panose="05000000000000000000" pitchFamily="2" charset="2"/>
              <a:buChar char="Ø"/>
            </a:pPr>
            <a:r>
              <a:rPr lang="en-US" sz="2000" dirty="0"/>
              <a:t>Future Work</a:t>
            </a:r>
          </a:p>
          <a:p>
            <a:pPr marL="285750" indent="-285750">
              <a:buFont typeface="Wingdings" panose="05000000000000000000" pitchFamily="2" charset="2"/>
              <a:buChar char="Ø"/>
            </a:pPr>
            <a:r>
              <a:rPr lang="en-US" sz="2000" dirty="0"/>
              <a:t>Project Status</a:t>
            </a:r>
          </a:p>
          <a:p>
            <a:pPr marL="285750" indent="-285750">
              <a:buFont typeface="Wingdings" panose="05000000000000000000" pitchFamily="2" charset="2"/>
              <a:buChar char="Ø"/>
            </a:pPr>
            <a:r>
              <a:rPr lang="en-US" sz="2000" dirty="0"/>
              <a:t>References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65973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A6CF3F0-F219-8776-6E6B-53CBBAD6EC95}"/>
              </a:ext>
            </a:extLst>
          </p:cNvPr>
          <p:cNvSpPr/>
          <p:nvPr/>
        </p:nvSpPr>
        <p:spPr>
          <a:xfrm>
            <a:off x="3228641" y="1039048"/>
            <a:ext cx="5303520" cy="4114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INTRODUCTION</a:t>
            </a:r>
            <a:endParaRPr lang="en-IN" dirty="0"/>
          </a:p>
        </p:txBody>
      </p:sp>
      <p:sp>
        <p:nvSpPr>
          <p:cNvPr id="3" name="TextBox 2">
            <a:extLst>
              <a:ext uri="{FF2B5EF4-FFF2-40B4-BE49-F238E27FC236}">
                <a16:creationId xmlns:a16="http://schemas.microsoft.com/office/drawing/2014/main" xmlns="" id="{8BB31C27-7508-9CEF-CBB0-906D79E724D4}"/>
              </a:ext>
            </a:extLst>
          </p:cNvPr>
          <p:cNvSpPr txBox="1"/>
          <p:nvPr/>
        </p:nvSpPr>
        <p:spPr>
          <a:xfrm>
            <a:off x="730177" y="2342148"/>
            <a:ext cx="10300447" cy="1200329"/>
          </a:xfrm>
          <a:prstGeom prst="rect">
            <a:avLst/>
          </a:prstGeom>
          <a:noFill/>
        </p:spPr>
        <p:txBody>
          <a:bodyPr wrap="square" rtlCol="0">
            <a:spAutoFit/>
          </a:bodyPr>
          <a:lstStyle/>
          <a:p>
            <a:r>
              <a:rPr lang="en-US" dirty="0"/>
              <a:t>The term electronic commerce (ecommerce) refers to a business model that allows companies and individuals to buy and sell goods and services over the internet . Ecommerce operates in four </a:t>
            </a:r>
          </a:p>
          <a:p>
            <a:r>
              <a:rPr lang="en-US" dirty="0"/>
              <a:t>Major market segments  and can be conducted over computers, tablets, smartphones , and other smart devices.</a:t>
            </a:r>
            <a:endParaRPr lang="en-IN" dirty="0"/>
          </a:p>
        </p:txBody>
      </p:sp>
    </p:spTree>
    <p:extLst>
      <p:ext uri="{BB962C8B-B14F-4D97-AF65-F5344CB8AC3E}">
        <p14:creationId xmlns:p14="http://schemas.microsoft.com/office/powerpoint/2010/main" val="323018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640BF5D-A0BD-A976-57F5-FDBD4353C6B1}"/>
              </a:ext>
            </a:extLst>
          </p:cNvPr>
          <p:cNvSpPr txBox="1"/>
          <p:nvPr/>
        </p:nvSpPr>
        <p:spPr>
          <a:xfrm>
            <a:off x="2567940" y="472440"/>
            <a:ext cx="9624060" cy="5355312"/>
          </a:xfrm>
          <a:prstGeom prst="rect">
            <a:avLst/>
          </a:prstGeom>
          <a:noFill/>
        </p:spPr>
        <p:txBody>
          <a:bodyPr wrap="square" rtlCol="0">
            <a:spAutoFit/>
          </a:bodyPr>
          <a:lstStyle/>
          <a:p>
            <a:r>
              <a:rPr lang="en-US" dirty="0"/>
              <a:t>From past decades the use of the internet is increasing rapidly .People are getting more and more dependent on the internet for their day-to –day work. An average person spends 1h every day on shopping , according to this , it is proven that shopping is so important in one’s life. The way of of shopping of changing day by day, as many people don’t have time because of their busy schedule . People like to pay for e result in more and ease of living, which  results in more and more shipping on the internet. Earlier People like to bugs things physically but because of the hectic schedule, they re buying their requirements from the internet.</a:t>
            </a:r>
          </a:p>
          <a:p>
            <a:r>
              <a:rPr lang="en-US" dirty="0"/>
              <a:t> </a:t>
            </a:r>
          </a:p>
          <a:p>
            <a:r>
              <a:rPr lang="en-US" dirty="0"/>
              <a:t>     online shopping not only provides the customers’ requirements but also provides many features such as cheap rates, easy payment options, flexibility in delivery , easy return , quality etc.one of the best features of online shopping is that it provides all the details and information about the product without requiring any physical presence at the place with just a click of a button.</a:t>
            </a:r>
          </a:p>
          <a:p>
            <a:r>
              <a:rPr lang="en-US" dirty="0"/>
              <a:t>    </a:t>
            </a:r>
          </a:p>
          <a:p>
            <a:r>
              <a:rPr lang="en-US" dirty="0"/>
              <a:t>   In this project, we have introduced a fully-fledged e commerce website which also include a product review and blog portal. The website will be at an end-to-end working condition which includes features like and to cart , easy payment option , a database  which generates messages to the customer and also stores the data.</a:t>
            </a:r>
          </a:p>
        </p:txBody>
      </p:sp>
    </p:spTree>
    <p:extLst>
      <p:ext uri="{BB962C8B-B14F-4D97-AF65-F5344CB8AC3E}">
        <p14:creationId xmlns:p14="http://schemas.microsoft.com/office/powerpoint/2010/main" val="129105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1B148CB-0299-6943-D5F7-F0FC011A6D2B}"/>
              </a:ext>
            </a:extLst>
          </p:cNvPr>
          <p:cNvSpPr txBox="1"/>
          <p:nvPr/>
        </p:nvSpPr>
        <p:spPr>
          <a:xfrm>
            <a:off x="4312920" y="510540"/>
            <a:ext cx="7955280" cy="523220"/>
          </a:xfrm>
          <a:prstGeom prst="rect">
            <a:avLst/>
          </a:prstGeom>
          <a:noFill/>
        </p:spPr>
        <p:txBody>
          <a:bodyPr wrap="square" rtlCol="0">
            <a:spAutoFit/>
          </a:bodyPr>
          <a:lstStyle/>
          <a:p>
            <a:r>
              <a:rPr lang="en-US" sz="2800" dirty="0"/>
              <a:t>Problem with Existing System</a:t>
            </a:r>
            <a:endParaRPr lang="en-IN" sz="2800" dirty="0"/>
          </a:p>
        </p:txBody>
      </p:sp>
      <p:sp>
        <p:nvSpPr>
          <p:cNvPr id="3" name="TextBox 2">
            <a:extLst>
              <a:ext uri="{FF2B5EF4-FFF2-40B4-BE49-F238E27FC236}">
                <a16:creationId xmlns:a16="http://schemas.microsoft.com/office/drawing/2014/main" xmlns="" id="{FA4E1894-65DC-1827-25B0-811B78C69FC3}"/>
              </a:ext>
            </a:extLst>
          </p:cNvPr>
          <p:cNvSpPr txBox="1"/>
          <p:nvPr/>
        </p:nvSpPr>
        <p:spPr>
          <a:xfrm>
            <a:off x="2705100" y="1033760"/>
            <a:ext cx="9380220" cy="2862322"/>
          </a:xfrm>
          <a:prstGeom prst="rect">
            <a:avLst/>
          </a:prstGeom>
          <a:noFill/>
        </p:spPr>
        <p:txBody>
          <a:bodyPr wrap="square" rtlCol="0">
            <a:spAutoFit/>
          </a:bodyPr>
          <a:lstStyle/>
          <a:p>
            <a:r>
              <a:rPr lang="en-US" dirty="0"/>
              <a:t>Currently, the exiting system is great and have negligible or no limitations. The major problem faced by the exiting system is that cost of maintenance is very high and also the cost of resources thy use for they use for their betterment is high.</a:t>
            </a:r>
          </a:p>
          <a:p>
            <a:endParaRPr lang="en-US" dirty="0"/>
          </a:p>
          <a:p>
            <a:endParaRPr lang="en-US" dirty="0"/>
          </a:p>
          <a:p>
            <a:r>
              <a:rPr lang="en-US" dirty="0"/>
              <a:t>Existing systems also have downfall that it is not able to provide a proper review of the product they are selling ; A proper and authentic review portal should be available because currently customer firstly selectors the product on the e-shopping portal and then the customers visit a review portal and then after reviewing they buy it. So, the existing system  lack their feature.</a:t>
            </a:r>
            <a:endParaRPr lang="en-IN" dirty="0"/>
          </a:p>
        </p:txBody>
      </p:sp>
    </p:spTree>
    <p:extLst>
      <p:ext uri="{BB962C8B-B14F-4D97-AF65-F5344CB8AC3E}">
        <p14:creationId xmlns:p14="http://schemas.microsoft.com/office/powerpoint/2010/main" val="152764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0CFD1A0-E07D-3401-FD99-5DAC005D20EC}"/>
              </a:ext>
            </a:extLst>
          </p:cNvPr>
          <p:cNvSpPr txBox="1"/>
          <p:nvPr/>
        </p:nvSpPr>
        <p:spPr>
          <a:xfrm>
            <a:off x="5699760" y="396240"/>
            <a:ext cx="2941320" cy="369332"/>
          </a:xfrm>
          <a:prstGeom prst="rect">
            <a:avLst/>
          </a:prstGeom>
          <a:noFill/>
        </p:spPr>
        <p:txBody>
          <a:bodyPr wrap="square" rtlCol="0">
            <a:spAutoFit/>
          </a:bodyPr>
          <a:lstStyle/>
          <a:p>
            <a:r>
              <a:rPr lang="en-US" b="1" dirty="0"/>
              <a:t>Proposed</a:t>
            </a:r>
            <a:r>
              <a:rPr lang="en-US" dirty="0"/>
              <a:t> </a:t>
            </a:r>
            <a:r>
              <a:rPr lang="en-US" b="1" dirty="0"/>
              <a:t>System</a:t>
            </a:r>
            <a:endParaRPr lang="en-IN" b="1" dirty="0"/>
          </a:p>
        </p:txBody>
      </p:sp>
      <p:sp>
        <p:nvSpPr>
          <p:cNvPr id="5" name="TextBox 4">
            <a:extLst>
              <a:ext uri="{FF2B5EF4-FFF2-40B4-BE49-F238E27FC236}">
                <a16:creationId xmlns:a16="http://schemas.microsoft.com/office/drawing/2014/main" xmlns="" id="{3D26A358-954B-3ACE-7D52-BD64C98A7F1E}"/>
              </a:ext>
            </a:extLst>
          </p:cNvPr>
          <p:cNvSpPr txBox="1"/>
          <p:nvPr/>
        </p:nvSpPr>
        <p:spPr>
          <a:xfrm>
            <a:off x="2484120" y="1135380"/>
            <a:ext cx="9707880" cy="2308324"/>
          </a:xfrm>
          <a:prstGeom prst="rect">
            <a:avLst/>
          </a:prstGeom>
          <a:noFill/>
        </p:spPr>
        <p:txBody>
          <a:bodyPr wrap="square" rtlCol="0">
            <a:spAutoFit/>
          </a:bodyPr>
          <a:lstStyle/>
          <a:p>
            <a:r>
              <a:rPr lang="en-US" dirty="0"/>
              <a:t>The proposed system brings out all the features of a modern fully e-commerce website. The proposed system includes features such as a review portal , a technology news portal in addition to an e-commerce portal. The proposed system is also focused on less capital investment while developing the system and also for maintenance.</a:t>
            </a:r>
          </a:p>
          <a:p>
            <a:endParaRPr lang="en-US" dirty="0"/>
          </a:p>
          <a:p>
            <a:r>
              <a:rPr lang="en-US" dirty="0"/>
              <a:t>   The proposed system also solves the problem of customers. The system the process of reviewing the product before buying getting updates about technology and buying products.</a:t>
            </a:r>
          </a:p>
          <a:p>
            <a:r>
              <a:rPr lang="en-US" dirty="0"/>
              <a:t>    </a:t>
            </a:r>
            <a:endParaRPr lang="en-IN" dirty="0"/>
          </a:p>
        </p:txBody>
      </p:sp>
    </p:spTree>
    <p:extLst>
      <p:ext uri="{BB962C8B-B14F-4D97-AF65-F5344CB8AC3E}">
        <p14:creationId xmlns:p14="http://schemas.microsoft.com/office/powerpoint/2010/main" val="341437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707690-DB4F-F3F9-3089-4E40D11B4751}"/>
              </a:ext>
            </a:extLst>
          </p:cNvPr>
          <p:cNvSpPr txBox="1"/>
          <p:nvPr/>
        </p:nvSpPr>
        <p:spPr>
          <a:xfrm>
            <a:off x="2827020" y="777240"/>
            <a:ext cx="5006340" cy="461665"/>
          </a:xfrm>
          <a:prstGeom prst="rect">
            <a:avLst/>
          </a:prstGeom>
          <a:noFill/>
        </p:spPr>
        <p:txBody>
          <a:bodyPr wrap="square" rtlCol="0">
            <a:spAutoFit/>
          </a:bodyPr>
          <a:lstStyle/>
          <a:p>
            <a:r>
              <a:rPr lang="en-US" sz="2400" b="1" dirty="0"/>
              <a:t>Technology used in the system</a:t>
            </a:r>
            <a:endParaRPr lang="en-IN" sz="2400" b="1" dirty="0"/>
          </a:p>
        </p:txBody>
      </p:sp>
      <p:sp>
        <p:nvSpPr>
          <p:cNvPr id="3" name="TextBox 2">
            <a:extLst>
              <a:ext uri="{FF2B5EF4-FFF2-40B4-BE49-F238E27FC236}">
                <a16:creationId xmlns:a16="http://schemas.microsoft.com/office/drawing/2014/main" xmlns="" id="{D70CB6E7-9702-CE20-967B-B609B5303773}"/>
              </a:ext>
            </a:extLst>
          </p:cNvPr>
          <p:cNvSpPr txBox="1"/>
          <p:nvPr/>
        </p:nvSpPr>
        <p:spPr>
          <a:xfrm>
            <a:off x="2994660" y="1516380"/>
            <a:ext cx="464058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Fronted – Html, CSS, JavaScript , Bootstrap</a:t>
            </a:r>
          </a:p>
          <a:p>
            <a:pPr marL="285750" indent="-285750">
              <a:buFont typeface="Arial" panose="020B0604020202020204" pitchFamily="34" charset="0"/>
              <a:buChar char="•"/>
            </a:pPr>
            <a:r>
              <a:rPr lang="en-US" dirty="0"/>
              <a:t>Backend- Php </a:t>
            </a:r>
          </a:p>
          <a:p>
            <a:pPr marL="285750" indent="-285750">
              <a:buFont typeface="Arial" panose="020B0604020202020204" pitchFamily="34" charset="0"/>
              <a:buChar char="•"/>
            </a:pPr>
            <a:r>
              <a:rPr lang="en-US" dirty="0"/>
              <a:t>Database –MySQL</a:t>
            </a:r>
          </a:p>
          <a:p>
            <a:pPr marL="285750" indent="-285750">
              <a:buFont typeface="Arial" panose="020B0604020202020204" pitchFamily="34" charset="0"/>
              <a:buChar char="•"/>
            </a:pPr>
            <a:r>
              <a:rPr lang="en-US" dirty="0"/>
              <a:t>Hosting – GoDaddy</a:t>
            </a:r>
          </a:p>
          <a:p>
            <a:pPr marL="285750" indent="-285750">
              <a:buFont typeface="Arial" panose="020B0604020202020204" pitchFamily="34" charset="0"/>
              <a:buChar char="•"/>
            </a:pPr>
            <a:r>
              <a:rPr lang="en-US" dirty="0"/>
              <a:t>Development IDE- vs code</a:t>
            </a:r>
          </a:p>
          <a:p>
            <a:pPr marL="285750"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xmlns="" id="{6953E485-4515-2485-CC60-BA1A29E70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8621" y="2910840"/>
            <a:ext cx="1493520" cy="789622"/>
          </a:xfrm>
          <a:prstGeom prst="rect">
            <a:avLst/>
          </a:prstGeom>
        </p:spPr>
      </p:pic>
      <p:pic>
        <p:nvPicPr>
          <p:cNvPr id="7" name="Picture 6">
            <a:extLst>
              <a:ext uri="{FF2B5EF4-FFF2-40B4-BE49-F238E27FC236}">
                <a16:creationId xmlns:a16="http://schemas.microsoft.com/office/drawing/2014/main" xmlns="" id="{A84FC01E-3E98-5F26-CF6E-83FDFCC69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9620" y="1238905"/>
            <a:ext cx="3429000" cy="1333500"/>
          </a:xfrm>
          <a:prstGeom prst="rect">
            <a:avLst/>
          </a:prstGeom>
        </p:spPr>
      </p:pic>
      <p:pic>
        <p:nvPicPr>
          <p:cNvPr id="9" name="Picture 8">
            <a:extLst>
              <a:ext uri="{FF2B5EF4-FFF2-40B4-BE49-F238E27FC236}">
                <a16:creationId xmlns:a16="http://schemas.microsoft.com/office/drawing/2014/main" xmlns="" id="{99DCCA02-7436-9193-4755-FA63F27B1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5522" y="2780942"/>
            <a:ext cx="1943098" cy="1533525"/>
          </a:xfrm>
          <a:prstGeom prst="rect">
            <a:avLst/>
          </a:prstGeom>
        </p:spPr>
      </p:pic>
    </p:spTree>
    <p:extLst>
      <p:ext uri="{BB962C8B-B14F-4D97-AF65-F5344CB8AC3E}">
        <p14:creationId xmlns:p14="http://schemas.microsoft.com/office/powerpoint/2010/main" val="188814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82495E-7E0D-62CE-8176-6004D3524834}"/>
              </a:ext>
            </a:extLst>
          </p:cNvPr>
          <p:cNvSpPr txBox="1"/>
          <p:nvPr/>
        </p:nvSpPr>
        <p:spPr>
          <a:xfrm>
            <a:off x="3703320" y="99060"/>
            <a:ext cx="3055620" cy="461665"/>
          </a:xfrm>
          <a:prstGeom prst="rect">
            <a:avLst/>
          </a:prstGeom>
          <a:noFill/>
        </p:spPr>
        <p:txBody>
          <a:bodyPr wrap="square" rtlCol="0">
            <a:spAutoFit/>
          </a:bodyPr>
          <a:lstStyle/>
          <a:p>
            <a:r>
              <a:rPr lang="en-US" sz="2400" dirty="0"/>
              <a:t>Data Flow Diagram</a:t>
            </a:r>
            <a:endParaRPr lang="en-IN" sz="2400" dirty="0"/>
          </a:p>
        </p:txBody>
      </p:sp>
      <p:sp>
        <p:nvSpPr>
          <p:cNvPr id="5" name="TextBox 4">
            <a:extLst>
              <a:ext uri="{FF2B5EF4-FFF2-40B4-BE49-F238E27FC236}">
                <a16:creationId xmlns:a16="http://schemas.microsoft.com/office/drawing/2014/main" xmlns="" id="{500544F4-1AFD-04BA-CC24-640608B0D55A}"/>
              </a:ext>
            </a:extLst>
          </p:cNvPr>
          <p:cNvSpPr txBox="1"/>
          <p:nvPr/>
        </p:nvSpPr>
        <p:spPr>
          <a:xfrm>
            <a:off x="1569720" y="1397675"/>
            <a:ext cx="7694295" cy="2031325"/>
          </a:xfrm>
          <a:prstGeom prst="rect">
            <a:avLst/>
          </a:prstGeom>
          <a:noFill/>
        </p:spPr>
        <p:txBody>
          <a:bodyPr wrap="square">
            <a:spAutoFit/>
          </a:bodyPr>
          <a:lstStyle/>
          <a:p>
            <a:pPr algn="just" fontAlgn="base"/>
            <a:r>
              <a:rPr lang="en-US" b="0" i="0" dirty="0">
                <a:solidFill>
                  <a:srgbClr val="000000"/>
                </a:solidFill>
                <a:effectLst/>
                <a:latin typeface="verdana" panose="020B0604030504040204" pitchFamily="34" charset="0"/>
              </a:rPr>
              <a:t>The context level data flow diagram (dfd) is describe the whole system. The (o) level dfd describe the all user module who operate the system. Below data flow diagram of online shopping site shows the two user can operate the system Admin and Member user.</a:t>
            </a:r>
          </a:p>
          <a:p>
            <a:r>
              <a:rPr lang="en-US" dirty="0"/>
              <a:t/>
            </a:r>
            <a:br>
              <a:rPr lang="en-US" dirty="0"/>
            </a:br>
            <a:endParaRPr lang="en-IN" dirty="0"/>
          </a:p>
        </p:txBody>
      </p:sp>
      <p:pic>
        <p:nvPicPr>
          <p:cNvPr id="7" name="Picture 6">
            <a:extLst>
              <a:ext uri="{FF2B5EF4-FFF2-40B4-BE49-F238E27FC236}">
                <a16:creationId xmlns:a16="http://schemas.microsoft.com/office/drawing/2014/main" xmlns="" id="{37E16585-B0D8-4A17-5E0E-AEBBC5292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82" y="3172777"/>
            <a:ext cx="7229475" cy="2219325"/>
          </a:xfrm>
          <a:prstGeom prst="rect">
            <a:avLst/>
          </a:prstGeom>
        </p:spPr>
      </p:pic>
      <p:sp>
        <p:nvSpPr>
          <p:cNvPr id="10" name="Rectangle 9">
            <a:extLst>
              <a:ext uri="{FF2B5EF4-FFF2-40B4-BE49-F238E27FC236}">
                <a16:creationId xmlns:a16="http://schemas.microsoft.com/office/drawing/2014/main" xmlns="" id="{D77E0A72-6825-0807-75AD-27A6AE3AB2E1}"/>
              </a:ext>
            </a:extLst>
          </p:cNvPr>
          <p:cNvSpPr/>
          <p:nvPr/>
        </p:nvSpPr>
        <p:spPr>
          <a:xfrm>
            <a:off x="4358640" y="1059180"/>
            <a:ext cx="1417320" cy="3384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0 level DFD</a:t>
            </a:r>
            <a:endParaRPr lang="en-IN" dirty="0"/>
          </a:p>
        </p:txBody>
      </p:sp>
    </p:spTree>
    <p:extLst>
      <p:ext uri="{BB962C8B-B14F-4D97-AF65-F5344CB8AC3E}">
        <p14:creationId xmlns:p14="http://schemas.microsoft.com/office/powerpoint/2010/main" val="197611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0D92135-3E31-ED0D-F0C3-4FD778114D22}"/>
              </a:ext>
            </a:extLst>
          </p:cNvPr>
          <p:cNvSpPr txBox="1"/>
          <p:nvPr/>
        </p:nvSpPr>
        <p:spPr>
          <a:xfrm>
            <a:off x="723900" y="57418"/>
            <a:ext cx="9142095" cy="1015663"/>
          </a:xfrm>
          <a:prstGeom prst="rect">
            <a:avLst/>
          </a:prstGeom>
          <a:noFill/>
        </p:spPr>
        <p:txBody>
          <a:bodyPr wrap="square">
            <a:spAutoFit/>
          </a:bodyPr>
          <a:lstStyle/>
          <a:p>
            <a:pPr algn="just" fontAlgn="base"/>
            <a:r>
              <a:rPr lang="en-US" sz="1100" b="1" i="0" u="sng" dirty="0">
                <a:solidFill>
                  <a:srgbClr val="FF0000"/>
                </a:solidFill>
                <a:effectLst/>
                <a:latin typeface="Oswald" panose="020B0604020202020204" pitchFamily="2" charset="0"/>
              </a:rPr>
              <a:t>1st Level Admin  Side DFD</a:t>
            </a:r>
          </a:p>
          <a:p>
            <a:pPr algn="just" fontAlgn="base"/>
            <a:r>
              <a:rPr lang="en-US" sz="1200" b="0" i="0" dirty="0">
                <a:solidFill>
                  <a:srgbClr val="000000"/>
                </a:solidFill>
                <a:effectLst/>
                <a:latin typeface="verdana" panose="020B0604030504040204" pitchFamily="34" charset="0"/>
              </a:rPr>
              <a:t>The Admin side DFD describe the functionality of Admin, Admin is a  owner of the website. Admin can first add category of item and then add items by category wise. and admin can manage order and payment detail.</a:t>
            </a:r>
          </a:p>
          <a:p>
            <a:r>
              <a:rPr lang="en-US" sz="1200" dirty="0"/>
              <a:t/>
            </a:r>
            <a:br>
              <a:rPr lang="en-US" sz="1200" dirty="0"/>
            </a:br>
            <a:endParaRPr lang="en-IN" sz="1200" dirty="0"/>
          </a:p>
        </p:txBody>
      </p:sp>
      <p:pic>
        <p:nvPicPr>
          <p:cNvPr id="7" name="Picture 6">
            <a:extLst>
              <a:ext uri="{FF2B5EF4-FFF2-40B4-BE49-F238E27FC236}">
                <a16:creationId xmlns:a16="http://schemas.microsoft.com/office/drawing/2014/main" xmlns="" id="{870AE8C8-9300-53C2-6EE6-2083A1C84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845" y="754380"/>
            <a:ext cx="6076950" cy="4945380"/>
          </a:xfrm>
          <a:prstGeom prst="rect">
            <a:avLst/>
          </a:prstGeom>
        </p:spPr>
      </p:pic>
    </p:spTree>
    <p:extLst>
      <p:ext uri="{BB962C8B-B14F-4D97-AF65-F5344CB8AC3E}">
        <p14:creationId xmlns:p14="http://schemas.microsoft.com/office/powerpoint/2010/main" val="3053869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724</Words>
  <Application>Microsoft Office PowerPoint</Application>
  <PresentationFormat>Custom</PresentationFormat>
  <Paragraphs>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“E-commerce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dc:title>
  <dc:creator>SAHBAJ</dc:creator>
  <cp:lastModifiedBy>nikhil kumar</cp:lastModifiedBy>
  <cp:revision>5</cp:revision>
  <dcterms:created xsi:type="dcterms:W3CDTF">2022-05-23T17:30:21Z</dcterms:created>
  <dcterms:modified xsi:type="dcterms:W3CDTF">2022-09-24T10:33:16Z</dcterms:modified>
</cp:coreProperties>
</file>