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5"/>
  </p:notesMasterIdLst>
  <p:sldIdLst>
    <p:sldId id="256" r:id="rId2"/>
    <p:sldId id="284" r:id="rId3"/>
    <p:sldId id="287" r:id="rId4"/>
    <p:sldId id="289" r:id="rId5"/>
    <p:sldId id="288" r:id="rId6"/>
    <p:sldId id="290" r:id="rId7"/>
    <p:sldId id="293" r:id="rId8"/>
    <p:sldId id="298" r:id="rId9"/>
    <p:sldId id="294" r:id="rId10"/>
    <p:sldId id="297" r:id="rId11"/>
    <p:sldId id="295" r:id="rId12"/>
    <p:sldId id="296"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1310"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E200F-FE8B-49CA-B0F2-1738806F0894}" type="datetimeFigureOut">
              <a:rPr lang="en-IN" smtClean="0"/>
              <a:pPr/>
              <a:t>20-03-2018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1FFB8-5BDA-40DF-A0D6-218A2408F2B1}" type="slidenum">
              <a:rPr lang="en-IN" smtClean="0"/>
              <a:pPr/>
              <a:t>‹#›</a:t>
            </a:fld>
            <a:endParaRPr lang="en-IN"/>
          </a:p>
        </p:txBody>
      </p:sp>
    </p:spTree>
    <p:extLst>
      <p:ext uri="{BB962C8B-B14F-4D97-AF65-F5344CB8AC3E}">
        <p14:creationId xmlns:p14="http://schemas.microsoft.com/office/powerpoint/2010/main" val="328855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a:t>
            </a:fld>
            <a:endParaRPr lang="en-IN"/>
          </a:p>
        </p:txBody>
      </p:sp>
    </p:spTree>
    <p:extLst>
      <p:ext uri="{BB962C8B-B14F-4D97-AF65-F5344CB8AC3E}">
        <p14:creationId xmlns:p14="http://schemas.microsoft.com/office/powerpoint/2010/main" val="163845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10</a:t>
            </a:fld>
            <a:endParaRPr lang="en-IN"/>
          </a:p>
        </p:txBody>
      </p:sp>
    </p:spTree>
    <p:extLst>
      <p:ext uri="{BB962C8B-B14F-4D97-AF65-F5344CB8AC3E}">
        <p14:creationId xmlns:p14="http://schemas.microsoft.com/office/powerpoint/2010/main" val="9736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11</a:t>
            </a:fld>
            <a:endParaRPr lang="en-IN"/>
          </a:p>
        </p:txBody>
      </p:sp>
    </p:spTree>
    <p:extLst>
      <p:ext uri="{BB962C8B-B14F-4D97-AF65-F5344CB8AC3E}">
        <p14:creationId xmlns:p14="http://schemas.microsoft.com/office/powerpoint/2010/main" val="209113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12</a:t>
            </a:fld>
            <a:endParaRPr lang="en-IN"/>
          </a:p>
        </p:txBody>
      </p:sp>
    </p:spTree>
    <p:extLst>
      <p:ext uri="{BB962C8B-B14F-4D97-AF65-F5344CB8AC3E}">
        <p14:creationId xmlns:p14="http://schemas.microsoft.com/office/powerpoint/2010/main" val="35711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13</a:t>
            </a:fld>
            <a:endParaRPr lang="en-IN"/>
          </a:p>
        </p:txBody>
      </p:sp>
    </p:spTree>
    <p:extLst>
      <p:ext uri="{BB962C8B-B14F-4D97-AF65-F5344CB8AC3E}">
        <p14:creationId xmlns:p14="http://schemas.microsoft.com/office/powerpoint/2010/main" val="144469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2</a:t>
            </a:fld>
            <a:endParaRPr lang="en-IN"/>
          </a:p>
        </p:txBody>
      </p:sp>
    </p:spTree>
    <p:extLst>
      <p:ext uri="{BB962C8B-B14F-4D97-AF65-F5344CB8AC3E}">
        <p14:creationId xmlns:p14="http://schemas.microsoft.com/office/powerpoint/2010/main" val="144469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3</a:t>
            </a:fld>
            <a:endParaRPr lang="en-IN"/>
          </a:p>
        </p:txBody>
      </p:sp>
    </p:spTree>
    <p:extLst>
      <p:ext uri="{BB962C8B-B14F-4D97-AF65-F5344CB8AC3E}">
        <p14:creationId xmlns:p14="http://schemas.microsoft.com/office/powerpoint/2010/main" val="3482688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4</a:t>
            </a:fld>
            <a:endParaRPr lang="en-IN"/>
          </a:p>
        </p:txBody>
      </p:sp>
    </p:spTree>
    <p:extLst>
      <p:ext uri="{BB962C8B-B14F-4D97-AF65-F5344CB8AC3E}">
        <p14:creationId xmlns:p14="http://schemas.microsoft.com/office/powerpoint/2010/main" val="72676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5</a:t>
            </a:fld>
            <a:endParaRPr lang="en-IN"/>
          </a:p>
        </p:txBody>
      </p:sp>
    </p:spTree>
    <p:extLst>
      <p:ext uri="{BB962C8B-B14F-4D97-AF65-F5344CB8AC3E}">
        <p14:creationId xmlns:p14="http://schemas.microsoft.com/office/powerpoint/2010/main" val="391444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6</a:t>
            </a:fld>
            <a:endParaRPr lang="en-IN"/>
          </a:p>
        </p:txBody>
      </p:sp>
    </p:spTree>
    <p:extLst>
      <p:ext uri="{BB962C8B-B14F-4D97-AF65-F5344CB8AC3E}">
        <p14:creationId xmlns:p14="http://schemas.microsoft.com/office/powerpoint/2010/main" val="350594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7</a:t>
            </a:fld>
            <a:endParaRPr lang="en-IN"/>
          </a:p>
        </p:txBody>
      </p:sp>
    </p:spTree>
    <p:extLst>
      <p:ext uri="{BB962C8B-B14F-4D97-AF65-F5344CB8AC3E}">
        <p14:creationId xmlns:p14="http://schemas.microsoft.com/office/powerpoint/2010/main" val="396073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8</a:t>
            </a:fld>
            <a:endParaRPr lang="en-IN"/>
          </a:p>
        </p:txBody>
      </p:sp>
    </p:spTree>
    <p:extLst>
      <p:ext uri="{BB962C8B-B14F-4D97-AF65-F5344CB8AC3E}">
        <p14:creationId xmlns:p14="http://schemas.microsoft.com/office/powerpoint/2010/main" val="577898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0A1FFB8-5BDA-40DF-A0D6-218A2408F2B1}" type="slidenum">
              <a:rPr lang="en-IN" smtClean="0"/>
              <a:pPr/>
              <a:t>9</a:t>
            </a:fld>
            <a:endParaRPr lang="en-IN"/>
          </a:p>
        </p:txBody>
      </p:sp>
    </p:spTree>
    <p:extLst>
      <p:ext uri="{BB962C8B-B14F-4D97-AF65-F5344CB8AC3E}">
        <p14:creationId xmlns:p14="http://schemas.microsoft.com/office/powerpoint/2010/main" val="75279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7986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21479878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47217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2025367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3537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38447915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351464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403127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184839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 15, 2017</a:t>
            </a:r>
            <a:endParaRPr lang="en-IN"/>
          </a:p>
        </p:txBody>
      </p:sp>
      <p:sp>
        <p:nvSpPr>
          <p:cNvPr id="5" name="Footer Placeholder 4"/>
          <p:cNvSpPr>
            <a:spLocks noGrp="1"/>
          </p:cNvSpPr>
          <p:nvPr>
            <p:ph type="ftr" sz="quarter" idx="11"/>
          </p:nvPr>
        </p:nvSpPr>
        <p:spPr/>
        <p:txBody>
          <a:bodyPr/>
          <a:lstStyle/>
          <a:p>
            <a:r>
              <a:rPr lang="en-IN" smtClean="0"/>
              <a:t>Chartered Institute of Technology, Aburoad</a:t>
            </a:r>
            <a:endParaRPr lang="en-IN"/>
          </a:p>
        </p:txBody>
      </p:sp>
      <p:sp>
        <p:nvSpPr>
          <p:cNvPr id="6" name="Slide Number Placeholder 5"/>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96027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Sept 15, 2017</a:t>
            </a:r>
            <a:endParaRPr lang="en-IN"/>
          </a:p>
        </p:txBody>
      </p:sp>
      <p:sp>
        <p:nvSpPr>
          <p:cNvPr id="6" name="Footer Placeholder 5"/>
          <p:cNvSpPr>
            <a:spLocks noGrp="1"/>
          </p:cNvSpPr>
          <p:nvPr>
            <p:ph type="ftr" sz="quarter" idx="11"/>
          </p:nvPr>
        </p:nvSpPr>
        <p:spPr/>
        <p:txBody>
          <a:bodyPr/>
          <a:lstStyle/>
          <a:p>
            <a:r>
              <a:rPr lang="en-IN" smtClean="0"/>
              <a:t>Chartered Institute of Technology, Aburoad</a:t>
            </a:r>
            <a:endParaRPr lang="en-IN"/>
          </a:p>
        </p:txBody>
      </p:sp>
      <p:sp>
        <p:nvSpPr>
          <p:cNvPr id="7" name="Slide Number Placeholder 6"/>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137592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Sept 15, 2017</a:t>
            </a:r>
            <a:endParaRPr lang="en-IN"/>
          </a:p>
        </p:txBody>
      </p:sp>
      <p:sp>
        <p:nvSpPr>
          <p:cNvPr id="8" name="Footer Placeholder 7"/>
          <p:cNvSpPr>
            <a:spLocks noGrp="1"/>
          </p:cNvSpPr>
          <p:nvPr>
            <p:ph type="ftr" sz="quarter" idx="11"/>
          </p:nvPr>
        </p:nvSpPr>
        <p:spPr/>
        <p:txBody>
          <a:bodyPr/>
          <a:lstStyle/>
          <a:p>
            <a:r>
              <a:rPr lang="en-IN" smtClean="0"/>
              <a:t>Chartered Institute of Technology, Aburoad</a:t>
            </a:r>
            <a:endParaRPr lang="en-IN"/>
          </a:p>
        </p:txBody>
      </p:sp>
      <p:sp>
        <p:nvSpPr>
          <p:cNvPr id="9" name="Slide Number Placeholder 8"/>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388482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Sept 15, 2017</a:t>
            </a:r>
            <a:endParaRPr lang="en-IN"/>
          </a:p>
        </p:txBody>
      </p:sp>
      <p:sp>
        <p:nvSpPr>
          <p:cNvPr id="4" name="Footer Placeholder 3"/>
          <p:cNvSpPr>
            <a:spLocks noGrp="1"/>
          </p:cNvSpPr>
          <p:nvPr>
            <p:ph type="ftr" sz="quarter" idx="11"/>
          </p:nvPr>
        </p:nvSpPr>
        <p:spPr/>
        <p:txBody>
          <a:bodyPr/>
          <a:lstStyle/>
          <a:p>
            <a:r>
              <a:rPr lang="en-IN" smtClean="0"/>
              <a:t>Chartered Institute of Technology, Aburoad</a:t>
            </a:r>
            <a:endParaRPr lang="en-IN"/>
          </a:p>
        </p:txBody>
      </p:sp>
      <p:sp>
        <p:nvSpPr>
          <p:cNvPr id="5" name="Slide Number Placeholder 4"/>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295008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 15, 2017</a:t>
            </a:r>
            <a:endParaRPr lang="en-IN"/>
          </a:p>
        </p:txBody>
      </p:sp>
      <p:sp>
        <p:nvSpPr>
          <p:cNvPr id="3" name="Footer Placeholder 2"/>
          <p:cNvSpPr>
            <a:spLocks noGrp="1"/>
          </p:cNvSpPr>
          <p:nvPr>
            <p:ph type="ftr" sz="quarter" idx="11"/>
          </p:nvPr>
        </p:nvSpPr>
        <p:spPr/>
        <p:txBody>
          <a:bodyPr/>
          <a:lstStyle/>
          <a:p>
            <a:r>
              <a:rPr lang="en-IN" smtClean="0"/>
              <a:t>Chartered Institute of Technology, Aburoad</a:t>
            </a:r>
            <a:endParaRPr lang="en-IN"/>
          </a:p>
        </p:txBody>
      </p:sp>
      <p:sp>
        <p:nvSpPr>
          <p:cNvPr id="4" name="Slide Number Placeholder 3"/>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57304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 15, 2017</a:t>
            </a:r>
            <a:endParaRPr lang="en-IN"/>
          </a:p>
        </p:txBody>
      </p:sp>
      <p:sp>
        <p:nvSpPr>
          <p:cNvPr id="6" name="Footer Placeholder 5"/>
          <p:cNvSpPr>
            <a:spLocks noGrp="1"/>
          </p:cNvSpPr>
          <p:nvPr>
            <p:ph type="ftr" sz="quarter" idx="11"/>
          </p:nvPr>
        </p:nvSpPr>
        <p:spPr/>
        <p:txBody>
          <a:bodyPr/>
          <a:lstStyle/>
          <a:p>
            <a:r>
              <a:rPr lang="en-IN" smtClean="0"/>
              <a:t>Chartered Institute of Technology, Aburoad</a:t>
            </a:r>
            <a:endParaRPr lang="en-IN"/>
          </a:p>
        </p:txBody>
      </p:sp>
      <p:sp>
        <p:nvSpPr>
          <p:cNvPr id="7" name="Slide Number Placeholder 6"/>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37994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 15, 2017</a:t>
            </a:r>
            <a:endParaRPr lang="en-IN"/>
          </a:p>
        </p:txBody>
      </p:sp>
      <p:sp>
        <p:nvSpPr>
          <p:cNvPr id="6" name="Footer Placeholder 5"/>
          <p:cNvSpPr>
            <a:spLocks noGrp="1"/>
          </p:cNvSpPr>
          <p:nvPr>
            <p:ph type="ftr" sz="quarter" idx="11"/>
          </p:nvPr>
        </p:nvSpPr>
        <p:spPr/>
        <p:txBody>
          <a:bodyPr/>
          <a:lstStyle/>
          <a:p>
            <a:r>
              <a:rPr lang="en-IN" smtClean="0"/>
              <a:t>Chartered Institute of Technology, Aburoad</a:t>
            </a:r>
            <a:endParaRPr lang="en-IN"/>
          </a:p>
        </p:txBody>
      </p:sp>
      <p:sp>
        <p:nvSpPr>
          <p:cNvPr id="7" name="Slide Number Placeholder 6"/>
          <p:cNvSpPr>
            <a:spLocks noGrp="1"/>
          </p:cNvSpPr>
          <p:nvPr>
            <p:ph type="sldNum" sz="quarter" idx="12"/>
          </p:nvPr>
        </p:nvSpPr>
        <p:spPr/>
        <p:txBody>
          <a:bodyPr/>
          <a:lstStyle/>
          <a:p>
            <a:fld id="{DA4BD9C6-70AA-4D56-8FF3-8A10F9CED19F}" type="slidenum">
              <a:rPr lang="en-IN" smtClean="0"/>
              <a:pPr/>
              <a:t>‹#›</a:t>
            </a:fld>
            <a:endParaRPr lang="en-IN"/>
          </a:p>
        </p:txBody>
      </p:sp>
    </p:spTree>
    <p:extLst>
      <p:ext uri="{BB962C8B-B14F-4D97-AF65-F5344CB8AC3E}">
        <p14:creationId xmlns:p14="http://schemas.microsoft.com/office/powerpoint/2010/main" val="237801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Sept 15, 2017</a:t>
            </a:r>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Chartered Institute of Technology, Aburoad</a:t>
            </a:r>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A4BD9C6-70AA-4D56-8FF3-8A10F9CED19F}" type="slidenum">
              <a:rPr lang="en-IN" smtClean="0"/>
              <a:pPr/>
              <a:t>‹#›</a:t>
            </a:fld>
            <a:endParaRPr lang="en-IN"/>
          </a:p>
        </p:txBody>
      </p:sp>
    </p:spTree>
    <p:extLst>
      <p:ext uri="{BB962C8B-B14F-4D97-AF65-F5344CB8AC3E}">
        <p14:creationId xmlns:p14="http://schemas.microsoft.com/office/powerpoint/2010/main" val="395609867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ajax.googleapis.com/ajax/libs/jquery/2.1.3/jquery.min.j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lectrosome.com/arduino/" TargetMode="External"/><Relationship Id="rId5" Type="http://schemas.openxmlformats.org/officeDocument/2006/relationships/hyperlink" Target="https://electrosome.com/arduino-uno/" TargetMode="External"/><Relationship Id="rId4" Type="http://schemas.openxmlformats.org/officeDocument/2006/relationships/hyperlink" Target="https://electrosome.com/esp826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418" y="915558"/>
            <a:ext cx="8945933" cy="1200329"/>
          </a:xfrm>
          <a:prstGeom prst="rect">
            <a:avLst/>
          </a:prstGeom>
          <a:noFill/>
        </p:spPr>
        <p:txBody>
          <a:bodyPr wrap="square" rtlCol="0">
            <a:spAutoFit/>
          </a:bodyPr>
          <a:lstStyle/>
          <a:p>
            <a:pPr algn="ctr"/>
            <a:r>
              <a:rPr lang="en-IN" sz="3600" b="1" dirty="0" smtClean="0">
                <a:solidFill>
                  <a:schemeClr val="accent1">
                    <a:lumMod val="75000"/>
                  </a:schemeClr>
                </a:solidFill>
                <a:latin typeface="Times New Roman" panose="02020603050405020304" pitchFamily="18" charset="0"/>
                <a:cs typeface="Times New Roman" panose="02020603050405020304" pitchFamily="18" charset="0"/>
              </a:rPr>
              <a:t>Home Automation Using Arduino &amp; ESP8266</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8527" y="2091387"/>
            <a:ext cx="1386108" cy="1386108"/>
          </a:xfrm>
          <a:prstGeom prst="rect">
            <a:avLst/>
          </a:prstGeom>
        </p:spPr>
      </p:pic>
      <p:sp>
        <p:nvSpPr>
          <p:cNvPr id="6" name="TextBox 5"/>
          <p:cNvSpPr txBox="1"/>
          <p:nvPr/>
        </p:nvSpPr>
        <p:spPr>
          <a:xfrm>
            <a:off x="3901211" y="5533234"/>
            <a:ext cx="1500732" cy="769441"/>
          </a:xfrm>
          <a:prstGeom prst="rect">
            <a:avLst/>
          </a:prstGeom>
          <a:noFill/>
        </p:spPr>
        <p:txBody>
          <a:bodyPr wrap="none" rtlCol="0">
            <a:spAutoFit/>
          </a:bodyPr>
          <a:lstStyle/>
          <a:p>
            <a:pPr algn="ctr"/>
            <a:endParaRPr lang="en-IN"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gn="ctr"/>
            <a:r>
              <a:rPr lang="en-IN" sz="2000" dirty="0" smtClean="0">
                <a:latin typeface="Times New Roman" panose="02020603050405020304" pitchFamily="18" charset="0"/>
                <a:cs typeface="Times New Roman" panose="02020603050405020304" pitchFamily="18" charset="0"/>
              </a:rPr>
              <a:t>March, 2018</a:t>
            </a:r>
            <a:endParaRPr lang="en-IN"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132479" y="111320"/>
            <a:ext cx="2948243" cy="646331"/>
          </a:xfrm>
          <a:prstGeom prst="rect">
            <a:avLst/>
          </a:prstGeom>
          <a:noFill/>
        </p:spPr>
        <p:txBody>
          <a:bodyPr wrap="none" rtlCol="0">
            <a:spAutoFit/>
          </a:bodyPr>
          <a:lstStyle/>
          <a:p>
            <a:pPr algn="ctr"/>
            <a:r>
              <a:rPr lang="en-IN" dirty="0" smtClean="0">
                <a:latin typeface="Times New Roman" panose="02020603050405020304" pitchFamily="18" charset="0"/>
                <a:cs typeface="Times New Roman" panose="02020603050405020304" pitchFamily="18" charset="0"/>
              </a:rPr>
              <a:t>A </a:t>
            </a:r>
          </a:p>
          <a:p>
            <a:pPr algn="ctr"/>
            <a:r>
              <a:rPr lang="en-IN" dirty="0" smtClean="0">
                <a:latin typeface="Times New Roman" panose="02020603050405020304" pitchFamily="18" charset="0"/>
                <a:cs typeface="Times New Roman" panose="02020603050405020304" pitchFamily="18" charset="0"/>
              </a:rPr>
              <a:t> Project Progress Presentation</a:t>
            </a:r>
          </a:p>
        </p:txBody>
      </p:sp>
      <p:sp>
        <p:nvSpPr>
          <p:cNvPr id="3" name="TextBox 2"/>
          <p:cNvSpPr txBox="1"/>
          <p:nvPr/>
        </p:nvSpPr>
        <p:spPr>
          <a:xfrm>
            <a:off x="271584" y="3582035"/>
            <a:ext cx="6942563" cy="1477328"/>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Hackathon Profile-</a:t>
            </a:r>
          </a:p>
          <a:p>
            <a:r>
              <a:rPr lang="en-IN" dirty="0" smtClean="0">
                <a:latin typeface="Times New Roman" panose="02020603050405020304" pitchFamily="18" charset="0"/>
                <a:cs typeface="Times New Roman" panose="02020603050405020304" pitchFamily="18" charset="0"/>
              </a:rPr>
              <a:t>                                 Nikhil Nayak</a:t>
            </a:r>
          </a:p>
          <a:p>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Gouttam</a:t>
            </a:r>
            <a:r>
              <a:rPr lang="en-IN" dirty="0" smtClean="0">
                <a:latin typeface="Times New Roman" panose="02020603050405020304" pitchFamily="18" charset="0"/>
                <a:cs typeface="Times New Roman" panose="02020603050405020304" pitchFamily="18" charset="0"/>
              </a:rPr>
              <a:t> Kumar</a:t>
            </a:r>
          </a:p>
          <a:p>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Karishma</a:t>
            </a:r>
            <a:r>
              <a:rPr lang="en-IN" dirty="0" smtClean="0">
                <a:latin typeface="Times New Roman" panose="02020603050405020304" pitchFamily="18" charset="0"/>
                <a:cs typeface="Times New Roman" panose="02020603050405020304" pitchFamily="18" charset="0"/>
              </a:rPr>
              <a:t> Saini</a:t>
            </a:r>
          </a:p>
          <a:p>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Jinesh</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Rawal</a:t>
            </a: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405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629728" y="990972"/>
            <a:ext cx="8298611" cy="5153526"/>
          </a:xfrm>
        </p:spPr>
        <p:txBody>
          <a:bodyPr>
            <a:noAutofit/>
          </a:bodyPr>
          <a:lstStyle/>
          <a:p>
            <a:pPr algn="just"/>
            <a:r>
              <a:rPr lang="en-IN" dirty="0">
                <a:latin typeface="Times New Roman" panose="02020603050405020304" pitchFamily="18" charset="0"/>
                <a:cs typeface="Times New Roman" panose="02020603050405020304" pitchFamily="18" charset="0"/>
              </a:rPr>
              <a:t>The above HTML code uses the open source </a:t>
            </a:r>
            <a:r>
              <a:rPr lang="en-IN" dirty="0" smtClean="0">
                <a:latin typeface="Times New Roman" panose="02020603050405020304" pitchFamily="18" charset="0"/>
                <a:cs typeface="Times New Roman" panose="02020603050405020304" pitchFamily="18" charset="0"/>
              </a:rPr>
              <a:t>JavaScript </a:t>
            </a:r>
            <a:r>
              <a:rPr lang="en-IN" dirty="0">
                <a:latin typeface="Times New Roman" panose="02020603050405020304" pitchFamily="18" charset="0"/>
                <a:cs typeface="Times New Roman" panose="02020603050405020304" pitchFamily="18" charset="0"/>
              </a:rPr>
              <a:t>library JQuery, so we need to obtain that. You can get it from </a:t>
            </a:r>
            <a:r>
              <a:rPr lang="en-IN" dirty="0">
                <a:latin typeface="Times New Roman" panose="02020603050405020304" pitchFamily="18" charset="0"/>
                <a:cs typeface="Times New Roman" panose="02020603050405020304" pitchFamily="18" charset="0"/>
                <a:hlinkClick r:id="rId4"/>
              </a:rPr>
              <a:t>this link</a:t>
            </a:r>
            <a:r>
              <a:rPr lang="en-IN" dirty="0">
                <a:latin typeface="Times New Roman" panose="02020603050405020304" pitchFamily="18" charset="0"/>
                <a:cs typeface="Times New Roman" panose="02020603050405020304" pitchFamily="18" charset="0"/>
              </a:rPr>
              <a:t> and save it by right clicking on it. Save it in the same directory where you are going to save the above HTML code. Save the JQuery library file as the </a:t>
            </a:r>
            <a:r>
              <a:rPr lang="en-IN" dirty="0" err="1">
                <a:latin typeface="Times New Roman" panose="02020603050405020304" pitchFamily="18" charset="0"/>
                <a:cs typeface="Times New Roman" panose="02020603050405020304" pitchFamily="18" charset="0"/>
              </a:rPr>
              <a:t>jquery</a:t>
            </a:r>
            <a:r>
              <a:rPr lang="en-IN" dirty="0" smtClean="0">
                <a:latin typeface="Times New Roman" panose="02020603050405020304" pitchFamily="18" charset="0"/>
                <a:cs typeface="Times New Roman" panose="02020603050405020304" pitchFamily="18" charset="0"/>
              </a:rPr>
              <a:t>. min </a:t>
            </a:r>
            <a:r>
              <a:rPr lang="en-IN" dirty="0">
                <a:latin typeface="Times New Roman" panose="02020603050405020304" pitchFamily="18" charset="0"/>
                <a:cs typeface="Times New Roman" panose="02020603050405020304" pitchFamily="18" charset="0"/>
              </a:rPr>
              <a:t>and the full name of the file will be “jquery.min.js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Then copy above HTML code in a file and save it as an HTML file, say ‘control.html’. You can open this HTML file in a web browser, which will looks as shown below.</a:t>
            </a:r>
          </a:p>
          <a:p>
            <a:pPr marL="0" lvl="0" indent="0" algn="just">
              <a:buNone/>
            </a:pP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621211" y="183933"/>
            <a:ext cx="2059346" cy="523220"/>
          </a:xfrm>
          <a:prstGeom prst="rect">
            <a:avLst/>
          </a:prstGeom>
        </p:spPr>
        <p:txBody>
          <a:bodyPr wrap="none">
            <a:spAutoFit/>
          </a:bodyPr>
          <a:lstStyle/>
          <a:p>
            <a:pPr algn="ctr"/>
            <a:r>
              <a:rPr lang="en-IN" sz="2800" dirty="0" smtClean="0">
                <a:solidFill>
                  <a:srgbClr val="92D050"/>
                </a:solidFill>
              </a:rPr>
              <a:t>Server Page</a:t>
            </a:r>
            <a:endParaRPr lang="en-IN" sz="2800" dirty="0">
              <a:solidFill>
                <a:srgbClr val="92D050"/>
              </a:solidFill>
            </a:endParaRPr>
          </a:p>
        </p:txBody>
      </p:sp>
      <p:pic>
        <p:nvPicPr>
          <p:cNvPr id="1026" name="Picture 2" descr="https://electrosome.com/wp-content/uploads/2016/12/Home-Automation-Arduino-ESP8266-Web-P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4032" y="3565816"/>
            <a:ext cx="29337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650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707366" y="1227909"/>
            <a:ext cx="8298611" cy="3016288"/>
          </a:xfrm>
        </p:spPr>
        <p:txBody>
          <a:bodyPr>
            <a:noAutofit/>
          </a:bodyPr>
          <a:lstStyle/>
          <a:p>
            <a:pPr marL="0" lvl="0" indent="0" algn="just">
              <a:buNone/>
            </a:pPr>
            <a:r>
              <a:rPr lang="en-IN" dirty="0">
                <a:latin typeface="Times New Roman" panose="02020603050405020304" pitchFamily="18" charset="0"/>
                <a:cs typeface="Times New Roman" panose="02020603050405020304" pitchFamily="18" charset="0"/>
              </a:rPr>
              <a:t>Whenever a button is pressed in the web browser, a HTTP GET request is send to the Arduino-ESP8266 webserver to toggle a particular pin. In the Arduino code, it looks for the string “+IPD” again and again to check that if any request is coming or not. When it gets a request it reads the next character which is the connection id. Connection id is required to close the particular TCP connection after processing the request. Then it looks for the pin number to toggle by checking the character after the string “?pin=”. The Arduino then toggles that particular digital pin, which toggles the relay.</a:t>
            </a: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424411" y="183933"/>
            <a:ext cx="4452950" cy="523220"/>
          </a:xfrm>
          <a:prstGeom prst="rect">
            <a:avLst/>
          </a:prstGeom>
        </p:spPr>
        <p:txBody>
          <a:bodyPr wrap="none">
            <a:spAutoFit/>
          </a:bodyPr>
          <a:lstStyle/>
          <a:p>
            <a:pPr algn="ctr"/>
            <a:r>
              <a:rPr lang="en-IN" sz="2800" dirty="0" smtClean="0">
                <a:solidFill>
                  <a:srgbClr val="92D050"/>
                </a:solidFill>
              </a:rPr>
              <a:t>Explanation of HTML CODE</a:t>
            </a:r>
            <a:endParaRPr lang="en-IN" sz="2800" dirty="0">
              <a:solidFill>
                <a:srgbClr val="92D050"/>
              </a:solidFill>
            </a:endParaRPr>
          </a:p>
        </p:txBody>
      </p:sp>
    </p:spTree>
    <p:extLst>
      <p:ext uri="{BB962C8B-B14F-4D97-AF65-F5344CB8AC3E}">
        <p14:creationId xmlns:p14="http://schemas.microsoft.com/office/powerpoint/2010/main" val="3497356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86264" y="1055380"/>
            <a:ext cx="8298611" cy="721335"/>
          </a:xfrm>
        </p:spPr>
        <p:txBody>
          <a:bodyPr>
            <a:noAutofit/>
          </a:bodyPr>
          <a:lstStyle/>
          <a:p>
            <a:pPr marL="0" lvl="0" indent="0" algn="just">
              <a:buNone/>
            </a:pPr>
            <a:r>
              <a:rPr lang="en-IN" dirty="0">
                <a:latin typeface="Times New Roman" panose="02020603050405020304" pitchFamily="18" charset="0"/>
                <a:cs typeface="Times New Roman" panose="02020603050405020304" pitchFamily="18" charset="0"/>
              </a:rPr>
              <a:t>After uploading the code to the Arduino, open the serial monitor from the Arduino IDE. It will show you the IP address as shown below</a:t>
            </a:r>
            <a:r>
              <a:rPr lang="en-IN" dirty="0" smtClean="0">
                <a:latin typeface="Times New Roman" panose="02020603050405020304" pitchFamily="18" charset="0"/>
                <a:cs typeface="Times New Roman" panose="02020603050405020304" pitchFamily="18" charset="0"/>
              </a:rPr>
              <a:t>.</a:t>
            </a:r>
          </a:p>
          <a:p>
            <a:pPr marL="0" lvl="0" indent="0" algn="just">
              <a:buNone/>
            </a:pP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260247" y="183933"/>
            <a:ext cx="2781275" cy="523220"/>
          </a:xfrm>
          <a:prstGeom prst="rect">
            <a:avLst/>
          </a:prstGeom>
        </p:spPr>
        <p:txBody>
          <a:bodyPr wrap="none">
            <a:spAutoFit/>
          </a:bodyPr>
          <a:lstStyle/>
          <a:p>
            <a:pPr algn="ctr"/>
            <a:r>
              <a:rPr lang="en-IN" sz="2800" dirty="0" smtClean="0">
                <a:solidFill>
                  <a:srgbClr val="92D050"/>
                </a:solidFill>
              </a:rPr>
              <a:t>To Make In Work</a:t>
            </a:r>
            <a:endParaRPr lang="en-IN" sz="2800" dirty="0">
              <a:solidFill>
                <a:srgbClr val="92D050"/>
              </a:solidFill>
            </a:endParaRPr>
          </a:p>
        </p:txBody>
      </p:sp>
      <p:pic>
        <p:nvPicPr>
          <p:cNvPr id="8194" name="Picture 2" descr="ESP8266 - Arduino Web Server - IP Add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616" y="1776715"/>
            <a:ext cx="5854534" cy="27936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4925606"/>
            <a:ext cx="8328059" cy="1754326"/>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First </a:t>
            </a:r>
            <a:r>
              <a:rPr lang="en-IN" b="1" dirty="0">
                <a:latin typeface="Times New Roman" panose="02020603050405020304" pitchFamily="18" charset="0"/>
                <a:cs typeface="Times New Roman" panose="02020603050405020304" pitchFamily="18" charset="0"/>
              </a:rPr>
              <a:t>connect your system to the access point</a:t>
            </a:r>
            <a:r>
              <a:rPr lang="en-IN" dirty="0">
                <a:latin typeface="Times New Roman" panose="02020603050405020304" pitchFamily="18" charset="0"/>
                <a:cs typeface="Times New Roman" panose="02020603050405020304" pitchFamily="18" charset="0"/>
              </a:rPr>
              <a:t> created by ESP8266 module (</a:t>
            </a:r>
            <a:r>
              <a:rPr lang="en-IN" dirty="0" err="1">
                <a:latin typeface="Times New Roman" panose="02020603050405020304" pitchFamily="18" charset="0"/>
                <a:cs typeface="Times New Roman" panose="02020603050405020304" pitchFamily="18" charset="0"/>
              </a:rPr>
              <a:t>ESP_xxxxxx</a:t>
            </a:r>
            <a:r>
              <a:rPr lang="en-IN" dirty="0">
                <a:latin typeface="Times New Roman" panose="02020603050405020304" pitchFamily="18" charset="0"/>
                <a:cs typeface="Times New Roman" panose="02020603050405020304" pitchFamily="18" charset="0"/>
              </a:rPr>
              <a:t>). Update the IP address in the </a:t>
            </a:r>
            <a:r>
              <a:rPr lang="en-IN" b="1" dirty="0">
                <a:latin typeface="Times New Roman" panose="02020603050405020304" pitchFamily="18" charset="0"/>
                <a:cs typeface="Times New Roman" panose="02020603050405020304" pitchFamily="18" charset="0"/>
              </a:rPr>
              <a:t>control.html</a:t>
            </a:r>
            <a:r>
              <a:rPr lang="en-IN" dirty="0">
                <a:latin typeface="Times New Roman" panose="02020603050405020304" pitchFamily="18" charset="0"/>
                <a:cs typeface="Times New Roman" panose="02020603050405020304" pitchFamily="18" charset="0"/>
              </a:rPr>
              <a:t> file created above. Now open the file using your web browser (Google Chrome or Mozilla Firefox). Now you can control your home appliances very easily.</a:t>
            </a:r>
          </a:p>
          <a:p>
            <a:pPr algn="just"/>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042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19</a:t>
              </a:r>
              <a:endParaRPr lang="en-IN" sz="1600" b="1" dirty="0">
                <a:solidFill>
                  <a:schemeClr val="accent1">
                    <a:lumMod val="75000"/>
                  </a:schemeClr>
                </a:solidFill>
              </a:endParaRPr>
            </a:p>
          </p:txBody>
        </p:sp>
      </p:grpSp>
      <p:sp>
        <p:nvSpPr>
          <p:cNvPr id="14" name="TextBox 13"/>
          <p:cNvSpPr txBox="1"/>
          <p:nvPr/>
        </p:nvSpPr>
        <p:spPr>
          <a:xfrm>
            <a:off x="3252656" y="2743201"/>
            <a:ext cx="2299064" cy="646331"/>
          </a:xfrm>
          <a:prstGeom prst="rect">
            <a:avLst/>
          </a:prstGeom>
          <a:noFill/>
        </p:spPr>
        <p:txBody>
          <a:bodyPr wrap="square" rtlCol="0">
            <a:spAutoFit/>
          </a:bodyPr>
          <a:lstStyle/>
          <a:p>
            <a:r>
              <a:rPr lang="en-US" sz="3600" dirty="0" smtClean="0">
                <a:latin typeface="Times New Roman" pitchFamily="18" charset="0"/>
                <a:cs typeface="Times New Roman" pitchFamily="18" charset="0"/>
              </a:rPr>
              <a:t>Thank You</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870925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02666" y="78806"/>
            <a:ext cx="2135456" cy="523220"/>
          </a:xfrm>
          <a:prstGeom prst="rect">
            <a:avLst/>
          </a:prstGeom>
          <a:noFill/>
        </p:spPr>
        <p:txBody>
          <a:bodyPr wrap="none" rtlCol="0">
            <a:spAutoFit/>
          </a:bodyPr>
          <a:lstStyle/>
          <a:p>
            <a:pPr algn="ct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628650" y="1227908"/>
            <a:ext cx="7886700" cy="4896803"/>
          </a:xfrm>
        </p:spPr>
        <p:txBody>
          <a:bodyPr>
            <a:normAutofit/>
          </a:bodyPr>
          <a:lstStyle/>
          <a:p>
            <a:pPr algn="just"/>
            <a:r>
              <a:rPr lang="en-IN" dirty="0">
                <a:latin typeface="Times New Roman" panose="02020603050405020304" pitchFamily="18" charset="0"/>
                <a:cs typeface="Times New Roman" panose="02020603050405020304" pitchFamily="18" charset="0"/>
              </a:rPr>
              <a:t>In this project we are going to make a home automation system using </a:t>
            </a:r>
            <a:r>
              <a:rPr lang="en-IN" dirty="0">
                <a:latin typeface="Times New Roman" panose="02020603050405020304" pitchFamily="18" charset="0"/>
                <a:cs typeface="Times New Roman" panose="02020603050405020304" pitchFamily="18" charset="0"/>
                <a:hlinkClick r:id="rId4"/>
              </a:rPr>
              <a:t>ESP8266</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module and </a:t>
            </a:r>
            <a:r>
              <a:rPr lang="en-IN" dirty="0">
                <a:latin typeface="Times New Roman" panose="02020603050405020304" pitchFamily="18" charset="0"/>
                <a:cs typeface="Times New Roman" panose="02020603050405020304" pitchFamily="18" charset="0"/>
                <a:hlinkClick r:id="rId5"/>
              </a:rPr>
              <a:t>Arduino Uno</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Using </a:t>
            </a:r>
            <a:r>
              <a:rPr lang="en-IN" dirty="0">
                <a:latin typeface="Times New Roman" panose="02020603050405020304" pitchFamily="18" charset="0"/>
                <a:cs typeface="Times New Roman" panose="02020603050405020304" pitchFamily="18" charset="0"/>
              </a:rPr>
              <a:t>this we will be able to control lights, electric fan and other home appliances through a web browser using your PC or mobile. These AC mains appliances will be connected to relays which are controlled by the </a:t>
            </a:r>
            <a:r>
              <a:rPr lang="en-IN" dirty="0">
                <a:latin typeface="Times New Roman" panose="02020603050405020304" pitchFamily="18" charset="0"/>
                <a:cs typeface="Times New Roman" panose="02020603050405020304" pitchFamily="18" charset="0"/>
                <a:hlinkClick r:id="rId6"/>
              </a:rPr>
              <a:t>Arduino</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ESP8266 </a:t>
            </a:r>
            <a:r>
              <a:rPr lang="en-IN" dirty="0">
                <a:latin typeface="Times New Roman" panose="02020603050405020304" pitchFamily="18" charset="0"/>
                <a:cs typeface="Times New Roman" panose="02020603050405020304" pitchFamily="18" charset="0"/>
              </a:rPr>
              <a:t>and Arduino together acts as a Web Server and we will send control commands through a Web Browser like Google Chrome or Mozilla Firefox. ESP8266 is the one of the most popular and low cost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module available in the market today. </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You </a:t>
            </a:r>
            <a:r>
              <a:rPr lang="en-IN" dirty="0">
                <a:latin typeface="Times New Roman" panose="02020603050405020304" pitchFamily="18" charset="0"/>
                <a:cs typeface="Times New Roman" panose="02020603050405020304" pitchFamily="18" charset="0"/>
              </a:rPr>
              <a:t>can ready more about it here, </a:t>
            </a:r>
            <a:r>
              <a:rPr lang="en-IN" dirty="0">
                <a:latin typeface="Times New Roman" panose="02020603050405020304" pitchFamily="18" charset="0"/>
                <a:cs typeface="Times New Roman" panose="02020603050405020304" pitchFamily="18" charset="0"/>
                <a:hlinkClick r:id="rId4"/>
              </a:rPr>
              <a:t>ESP8266 – </a:t>
            </a:r>
            <a:r>
              <a:rPr lang="en-IN" dirty="0" err="1">
                <a:latin typeface="Times New Roman" panose="02020603050405020304" pitchFamily="18" charset="0"/>
                <a:cs typeface="Times New Roman" panose="02020603050405020304" pitchFamily="18" charset="0"/>
                <a:hlinkClick r:id="rId4"/>
              </a:rPr>
              <a:t>WiFi</a:t>
            </a:r>
            <a:r>
              <a:rPr lang="en-IN" dirty="0">
                <a:latin typeface="Times New Roman" panose="02020603050405020304" pitchFamily="18" charset="0"/>
                <a:cs typeface="Times New Roman" panose="02020603050405020304" pitchFamily="18" charset="0"/>
                <a:hlinkClick r:id="rId4"/>
              </a:rPr>
              <a:t> </a:t>
            </a:r>
            <a:r>
              <a:rPr lang="en-IN" dirty="0" err="1">
                <a:latin typeface="Times New Roman" panose="02020603050405020304" pitchFamily="18" charset="0"/>
                <a:cs typeface="Times New Roman" panose="02020603050405020304" pitchFamily="18" charset="0"/>
                <a:hlinkClick r:id="rId4"/>
              </a:rPr>
              <a:t>SoC</a:t>
            </a:r>
            <a:r>
              <a:rPr lang="en-IN" dirty="0" err="1">
                <a:latin typeface="Times New Roman" panose="02020603050405020304" pitchFamily="18" charset="0"/>
                <a:cs typeface="Times New Roman" panose="02020603050405020304" pitchFamily="18" charset="0"/>
              </a:rPr>
              <a:t>.</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70925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21201" y="78806"/>
            <a:ext cx="3698385" cy="523220"/>
          </a:xfrm>
          <a:prstGeom prst="rect">
            <a:avLst/>
          </a:prstGeom>
          <a:noFill/>
        </p:spPr>
        <p:txBody>
          <a:bodyPr wrap="none" rtlCol="0">
            <a:spAutoFit/>
          </a:bodyPr>
          <a:lstStyle/>
          <a:p>
            <a:pPr algn="ct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Hardware </a:t>
            </a:r>
            <a:r>
              <a:rPr lang="en-IN" sz="2800" b="1" dirty="0" err="1" smtClean="0">
                <a:solidFill>
                  <a:schemeClr val="accent1">
                    <a:lumMod val="75000"/>
                  </a:schemeClr>
                </a:solidFill>
                <a:latin typeface="Times New Roman" panose="02020603050405020304" pitchFamily="18" charset="0"/>
                <a:cs typeface="Times New Roman" panose="02020603050405020304" pitchFamily="18" charset="0"/>
              </a:rPr>
              <a:t>Requirment</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707366" y="1227908"/>
            <a:ext cx="8298611" cy="4896803"/>
          </a:xfrm>
        </p:spPr>
        <p:txBody>
          <a:bodyPr>
            <a:normAutofit/>
          </a:bodyPr>
          <a:lstStyle/>
          <a:p>
            <a:pPr lvl="0" algn="just">
              <a:buFont typeface="+mj-lt"/>
              <a:buAutoNum type="arabicPeriod"/>
            </a:pPr>
            <a:r>
              <a:rPr lang="en-IN" sz="1800" dirty="0" smtClean="0">
                <a:latin typeface="Times New Roman" panose="02020603050405020304" pitchFamily="18" charset="0"/>
                <a:cs typeface="Times New Roman" panose="02020603050405020304" pitchFamily="18" charset="0"/>
              </a:rPr>
              <a:t>Arduino UNO</a:t>
            </a:r>
          </a:p>
          <a:p>
            <a:pPr lvl="0" algn="just">
              <a:buFont typeface="+mj-lt"/>
              <a:buAutoNum type="arabicPeriod"/>
            </a:pPr>
            <a:r>
              <a:rPr lang="en-IN" dirty="0" smtClean="0">
                <a:latin typeface="Times New Roman" panose="02020603050405020304" pitchFamily="18" charset="0"/>
                <a:cs typeface="Times New Roman" panose="02020603050405020304" pitchFamily="18" charset="0"/>
              </a:rPr>
              <a:t>ESP8266 (WIFI MODULE)</a:t>
            </a:r>
          </a:p>
          <a:p>
            <a:pPr lvl="0" algn="just">
              <a:buFont typeface="+mj-lt"/>
              <a:buAutoNum type="arabicPeriod"/>
            </a:pPr>
            <a:r>
              <a:rPr lang="en-IN" sz="1800" dirty="0" smtClean="0">
                <a:latin typeface="Times New Roman" panose="02020603050405020304" pitchFamily="18" charset="0"/>
                <a:cs typeface="Times New Roman" panose="02020603050405020304" pitchFamily="18" charset="0"/>
              </a:rPr>
              <a:t>RELAYS</a:t>
            </a:r>
          </a:p>
          <a:p>
            <a:pPr lvl="0" algn="just">
              <a:buFont typeface="+mj-lt"/>
              <a:buAutoNum type="arabicPeriod"/>
            </a:pPr>
            <a:r>
              <a:rPr lang="en-IN" dirty="0" smtClean="0">
                <a:latin typeface="Times New Roman" panose="02020603050405020304" pitchFamily="18" charset="0"/>
                <a:cs typeface="Times New Roman" panose="02020603050405020304" pitchFamily="18" charset="0"/>
              </a:rPr>
              <a:t>CONNECTORS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405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707366" y="1227909"/>
            <a:ext cx="8298611" cy="3016288"/>
          </a:xfrm>
        </p:spPr>
        <p:txBody>
          <a:bodyPr>
            <a:normAutofit/>
          </a:bodyPr>
          <a:lstStyle/>
          <a:p>
            <a:pPr algn="just">
              <a:buFont typeface="+mj-lt"/>
              <a:buAutoNum type="arabicPeriod"/>
            </a:pPr>
            <a:r>
              <a:rPr lang="en-IN" dirty="0">
                <a:latin typeface="Times New Roman" panose="02020603050405020304" pitchFamily="18" charset="0"/>
                <a:cs typeface="Times New Roman" panose="02020603050405020304" pitchFamily="18" charset="0"/>
              </a:rPr>
              <a:t>ESP-01 is the one of the most popular ESP8266 module available in the market. ESP8266 is a self contained </a:t>
            </a:r>
            <a:r>
              <a:rPr lang="en-IN" dirty="0" err="1">
                <a:latin typeface="Times New Roman" panose="02020603050405020304" pitchFamily="18" charset="0"/>
                <a:cs typeface="Times New Roman" panose="02020603050405020304" pitchFamily="18" charset="0"/>
              </a:rPr>
              <a:t>SoC</a:t>
            </a:r>
            <a:r>
              <a:rPr lang="en-IN" dirty="0">
                <a:latin typeface="Times New Roman" panose="02020603050405020304" pitchFamily="18" charset="0"/>
                <a:cs typeface="Times New Roman" panose="02020603050405020304" pitchFamily="18" charset="0"/>
              </a:rPr>
              <a:t> with integrated TCP/IP stack which helps any microcontroller having UART to access a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network. It can act as both </a:t>
            </a:r>
            <a:r>
              <a:rPr lang="en-IN" dirty="0" smtClean="0">
                <a:latin typeface="Times New Roman" panose="02020603050405020304" pitchFamily="18" charset="0"/>
                <a:cs typeface="Times New Roman" panose="02020603050405020304" pitchFamily="18" charset="0"/>
              </a:rPr>
              <a:t>Wi-Fi </a:t>
            </a:r>
            <a:r>
              <a:rPr lang="en-IN" dirty="0">
                <a:latin typeface="Times New Roman" panose="02020603050405020304" pitchFamily="18" charset="0"/>
                <a:cs typeface="Times New Roman" panose="02020603050405020304" pitchFamily="18" charset="0"/>
              </a:rPr>
              <a:t>access point as well as a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client. It is pre-programmed with AT commands, so we can easily access and configure it using a microcontroller.</a:t>
            </a:r>
          </a:p>
          <a:p>
            <a:pPr algn="just"/>
            <a:r>
              <a:rPr lang="en-IN" dirty="0">
                <a:latin typeface="Times New Roman" panose="02020603050405020304" pitchFamily="18" charset="0"/>
                <a:cs typeface="Times New Roman" panose="02020603050405020304" pitchFamily="18" charset="0"/>
              </a:rPr>
              <a:t>ESP8266 runs on 3.3V and its input pins are not 5V tolerant. So we need to reduce the 5V output of the Arduino </a:t>
            </a:r>
            <a:r>
              <a:rPr lang="en-IN" dirty="0" err="1">
                <a:latin typeface="Times New Roman" panose="02020603050405020304" pitchFamily="18" charset="0"/>
                <a:cs typeface="Times New Roman" panose="02020603050405020304" pitchFamily="18" charset="0"/>
              </a:rPr>
              <a:t>Tx</a:t>
            </a:r>
            <a:r>
              <a:rPr lang="en-IN" dirty="0">
                <a:latin typeface="Times New Roman" panose="02020603050405020304" pitchFamily="18" charset="0"/>
                <a:cs typeface="Times New Roman" panose="02020603050405020304" pitchFamily="18" charset="0"/>
              </a:rPr>
              <a:t> pin to 3.3V by using voltage dividing resistors to connect to Rx pin of ESP8266 module. Arduino TTL input pins will detect 3.3V as logic high, so we can directly connect 3.3V output of ESP8266 </a:t>
            </a:r>
            <a:r>
              <a:rPr lang="en-IN" dirty="0" err="1">
                <a:latin typeface="Times New Roman" panose="02020603050405020304" pitchFamily="18" charset="0"/>
                <a:cs typeface="Times New Roman" panose="02020603050405020304" pitchFamily="18" charset="0"/>
              </a:rPr>
              <a:t>Tx</a:t>
            </a:r>
            <a:r>
              <a:rPr lang="en-IN" dirty="0">
                <a:latin typeface="Times New Roman" panose="02020603050405020304" pitchFamily="18" charset="0"/>
                <a:cs typeface="Times New Roman" panose="02020603050405020304" pitchFamily="18" charset="0"/>
              </a:rPr>
              <a:t> to Arduino Rx pin</a:t>
            </a:r>
          </a:p>
          <a:p>
            <a:pPr marL="0" lvl="0" indent="0" algn="just">
              <a:buNone/>
            </a:pPr>
            <a:endParaRPr lang="en-IN" sz="18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684639" y="183933"/>
            <a:ext cx="3932487" cy="523220"/>
          </a:xfrm>
          <a:prstGeom prst="rect">
            <a:avLst/>
          </a:prstGeom>
        </p:spPr>
        <p:txBody>
          <a:bodyPr wrap="none">
            <a:spAutoFit/>
          </a:bodyPr>
          <a:lstStyle/>
          <a:p>
            <a:pPr algn="ctr"/>
            <a:r>
              <a:rPr lang="en-IN" sz="2800" dirty="0">
                <a:solidFill>
                  <a:srgbClr val="92D050"/>
                </a:solidFill>
              </a:rPr>
              <a:t>ESP-01 ESP8266 </a:t>
            </a:r>
            <a:r>
              <a:rPr lang="en-IN" sz="2800" dirty="0" smtClean="0">
                <a:solidFill>
                  <a:srgbClr val="92D050"/>
                </a:solidFill>
              </a:rPr>
              <a:t>Module</a:t>
            </a:r>
            <a:endParaRPr lang="en-IN" sz="2800" dirty="0">
              <a:solidFill>
                <a:srgbClr val="92D050"/>
              </a:solidFill>
            </a:endParaRPr>
          </a:p>
        </p:txBody>
      </p:sp>
      <p:pic>
        <p:nvPicPr>
          <p:cNvPr id="2052" name="Picture 4" descr="ESP-01 ESP8266 Mod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1" y="3948038"/>
            <a:ext cx="2857500" cy="24955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SP-01 ESP8266 Module Pinou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126" y="4630639"/>
            <a:ext cx="2073073" cy="89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147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8488" y="78806"/>
            <a:ext cx="6443816" cy="523220"/>
          </a:xfrm>
          <a:prstGeom prst="rect">
            <a:avLst/>
          </a:prstGeom>
          <a:noFill/>
        </p:spPr>
        <p:txBody>
          <a:bodyPr wrap="none" rtlCol="0">
            <a:spAutoFit/>
          </a:bodyPr>
          <a:lstStyle/>
          <a:p>
            <a:pPr algn="ctr"/>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Connection of ARDUINO with ESP8266 </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pic>
        <p:nvPicPr>
          <p:cNvPr id="1026" name="Picture 2" descr="https://electrosome.com/wp-content/uploads/2016/12/Home-Automation-System-using-Arduino-and-ESP8266-Circuit-Diagram.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4870" y="1087126"/>
            <a:ext cx="6857522" cy="489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60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707366" y="1227909"/>
            <a:ext cx="8298611" cy="3016288"/>
          </a:xfrm>
        </p:spPr>
        <p:txBody>
          <a:bodyPr>
            <a:noAutofit/>
          </a:bodyPr>
          <a:lstStyle/>
          <a:p>
            <a:pPr lvl="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First we can connect ESP8266 with the Arduino Uno. The ESP8266 runs on </a:t>
            </a:r>
            <a:r>
              <a:rPr lang="en-IN" dirty="0" smtClean="0">
                <a:latin typeface="Times New Roman" panose="02020603050405020304" pitchFamily="18" charset="0"/>
                <a:cs typeface="Times New Roman" panose="02020603050405020304" pitchFamily="18" charset="0"/>
              </a:rPr>
              <a:t>3.3V</a:t>
            </a:r>
            <a:r>
              <a:rPr lang="en-IN" dirty="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Connect the VCC and CH_PD of the ESP8266 to the 3.3V output pin of Arduino. CH_PD is Chip Power Down pin, which is active low. So we will give 3.3V to it, which will enable the chip. Then connect the TXD pin of the ESP8266 with the digital pin 2 of the Arduino. Then make a voltage divider to make 3.3V for the RXD of the ESP8266 which is connected to the pin 3 of Arduino. Here we are using software UART through digital pins 2 &amp; 3 of Arduino. Lastly, connect the ground of the ESP8266 with the ground of the Arduino</a:t>
            </a:r>
            <a:r>
              <a:rPr lang="en-IN" dirty="0" smtClean="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we can connect relays to Arduino. Connect three relays to pins 11, 12 and 13 of the Arduino. Also connect 5V and ground from the Arduino to power the relay. Note that here I am using relay modules which having built in transistor driver. So </a:t>
            </a:r>
            <a:r>
              <a:rPr lang="en-IN" b="1" dirty="0">
                <a:latin typeface="Times New Roman" panose="02020603050405020304" pitchFamily="18" charset="0"/>
                <a:cs typeface="Times New Roman" panose="02020603050405020304" pitchFamily="18" charset="0"/>
              </a:rPr>
              <a:t>don’t forget to add driver when you are using bare relays</a:t>
            </a:r>
            <a:r>
              <a:rPr lang="en-IN" dirty="0">
                <a:latin typeface="Times New Roman" panose="02020603050405020304" pitchFamily="18" charset="0"/>
                <a:cs typeface="Times New Roman" panose="02020603050405020304" pitchFamily="18" charset="0"/>
              </a:rPr>
              <a:t>. We can connect AC devices to the output terminals of those relays. First connect one wire (Phase) of the AC source with the common terminal (COM) of all relays and the second wire (Neutral) of AC source to one terminal of AC devices. Then connect the other terminal of AC devices to the NO (Normally Open) terminal of relays.</a:t>
            </a: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615983" y="183933"/>
            <a:ext cx="2069798" cy="523220"/>
          </a:xfrm>
          <a:prstGeom prst="rect">
            <a:avLst/>
          </a:prstGeom>
        </p:spPr>
        <p:txBody>
          <a:bodyPr wrap="none">
            <a:spAutoFit/>
          </a:bodyPr>
          <a:lstStyle/>
          <a:p>
            <a:pPr algn="ctr"/>
            <a:r>
              <a:rPr lang="en-IN" sz="2800" dirty="0" smtClean="0">
                <a:solidFill>
                  <a:srgbClr val="92D050"/>
                </a:solidFill>
              </a:rPr>
              <a:t>Explanation</a:t>
            </a:r>
            <a:endParaRPr lang="en-IN" sz="2800" dirty="0">
              <a:solidFill>
                <a:srgbClr val="92D050"/>
              </a:solidFill>
            </a:endParaRPr>
          </a:p>
        </p:txBody>
      </p:sp>
    </p:spTree>
    <p:extLst>
      <p:ext uri="{BB962C8B-B14F-4D97-AF65-F5344CB8AC3E}">
        <p14:creationId xmlns:p14="http://schemas.microsoft.com/office/powerpoint/2010/main" val="2848597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4" name="Rectangle 3"/>
          <p:cNvSpPr/>
          <p:nvPr/>
        </p:nvSpPr>
        <p:spPr>
          <a:xfrm>
            <a:off x="3206836" y="183933"/>
            <a:ext cx="2888098" cy="523220"/>
          </a:xfrm>
          <a:prstGeom prst="rect">
            <a:avLst/>
          </a:prstGeom>
        </p:spPr>
        <p:txBody>
          <a:bodyPr wrap="none">
            <a:spAutoFit/>
          </a:bodyPr>
          <a:lstStyle/>
          <a:p>
            <a:pPr algn="ctr"/>
            <a:r>
              <a:rPr lang="en-IN" sz="2800" dirty="0" smtClean="0">
                <a:solidFill>
                  <a:srgbClr val="92D050"/>
                </a:solidFill>
              </a:rPr>
              <a:t>Program </a:t>
            </a:r>
            <a:r>
              <a:rPr lang="en-IN" sz="2800" dirty="0" err="1" smtClean="0">
                <a:solidFill>
                  <a:srgbClr val="92D050"/>
                </a:solidFill>
              </a:rPr>
              <a:t>Coading</a:t>
            </a:r>
            <a:endParaRPr lang="en-IN" sz="2800" dirty="0">
              <a:solidFill>
                <a:srgbClr val="92D050"/>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989776067"/>
              </p:ext>
            </p:extLst>
          </p:nvPr>
        </p:nvGraphicFramePr>
        <p:xfrm>
          <a:off x="2946147" y="1858558"/>
          <a:ext cx="3409471" cy="3371471"/>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5" imgW="483840" imgH="437400" progId="Package">
                  <p:embed/>
                </p:oleObj>
              </mc:Choice>
              <mc:Fallback>
                <p:oleObj name="Packager Shell Object" showAsIcon="1" r:id="rId5" imgW="483840" imgH="437400" progId="Package">
                  <p:embed/>
                  <p:pic>
                    <p:nvPicPr>
                      <p:cNvPr id="0" name=""/>
                      <p:cNvPicPr/>
                      <p:nvPr/>
                    </p:nvPicPr>
                    <p:blipFill>
                      <a:blip r:embed="rId6"/>
                      <a:stretch>
                        <a:fillRect/>
                      </a:stretch>
                    </p:blipFill>
                    <p:spPr>
                      <a:xfrm>
                        <a:off x="2946147" y="1858558"/>
                        <a:ext cx="3409471" cy="3371471"/>
                      </a:xfrm>
                      <a:prstGeom prst="rect">
                        <a:avLst/>
                      </a:prstGeom>
                    </p:spPr>
                  </p:pic>
                </p:oleObj>
              </mc:Fallback>
            </mc:AlternateContent>
          </a:graphicData>
        </a:graphic>
      </p:graphicFrame>
    </p:spTree>
    <p:extLst>
      <p:ext uri="{BB962C8B-B14F-4D97-AF65-F5344CB8AC3E}">
        <p14:creationId xmlns:p14="http://schemas.microsoft.com/office/powerpoint/2010/main" val="38025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707366" y="1227909"/>
            <a:ext cx="8298611" cy="3016288"/>
          </a:xfrm>
        </p:spPr>
        <p:txBody>
          <a:bodyPr>
            <a:noAutofit/>
          </a:bodyPr>
          <a:lstStyle/>
          <a:p>
            <a:pPr marL="0" lvl="0" indent="0" algn="just">
              <a:buNone/>
            </a:pPr>
            <a:r>
              <a:rPr lang="en-IN" dirty="0">
                <a:latin typeface="Times New Roman" panose="02020603050405020304" pitchFamily="18" charset="0"/>
                <a:cs typeface="Times New Roman" panose="02020603050405020304" pitchFamily="18" charset="0"/>
              </a:rPr>
              <a:t>The code is very long but easy to understand as it is well commented. First we will initialize the software </a:t>
            </a:r>
            <a:r>
              <a:rPr lang="en-IN" dirty="0" err="1">
                <a:latin typeface="Times New Roman" panose="02020603050405020304" pitchFamily="18" charset="0"/>
                <a:cs typeface="Times New Roman" panose="02020603050405020304" pitchFamily="18" charset="0"/>
              </a:rPr>
              <a:t>uart</a:t>
            </a:r>
            <a:r>
              <a:rPr lang="en-IN" dirty="0">
                <a:latin typeface="Times New Roman" panose="02020603050405020304" pitchFamily="18" charset="0"/>
                <a:cs typeface="Times New Roman" panose="02020603050405020304" pitchFamily="18" charset="0"/>
              </a:rPr>
              <a:t> with digital pins 2 &amp; 3 of Arduino for the communication with ESP8266. After that we will initialize pins to which we will connect relays as output pins. Then we will configure ESP8266 in access point mode. Arduino + ESP8266 is programmed as a web server such that we can control those relays through a web browser.</a:t>
            </a:r>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103825" y="183933"/>
            <a:ext cx="3094117" cy="523220"/>
          </a:xfrm>
          <a:prstGeom prst="rect">
            <a:avLst/>
          </a:prstGeom>
        </p:spPr>
        <p:txBody>
          <a:bodyPr wrap="none">
            <a:spAutoFit/>
          </a:bodyPr>
          <a:lstStyle/>
          <a:p>
            <a:pPr algn="ctr"/>
            <a:r>
              <a:rPr lang="en-IN" sz="2800" dirty="0" err="1" smtClean="0">
                <a:solidFill>
                  <a:srgbClr val="92D050"/>
                </a:solidFill>
              </a:rPr>
              <a:t>Explation</a:t>
            </a:r>
            <a:r>
              <a:rPr lang="en-IN" sz="2800" dirty="0" smtClean="0">
                <a:solidFill>
                  <a:srgbClr val="92D050"/>
                </a:solidFill>
              </a:rPr>
              <a:t> of CODE</a:t>
            </a:r>
            <a:endParaRPr lang="en-IN" sz="2800" dirty="0">
              <a:solidFill>
                <a:srgbClr val="92D050"/>
              </a:solidFill>
            </a:endParaRPr>
          </a:p>
        </p:txBody>
      </p:sp>
    </p:spTree>
    <p:extLst>
      <p:ext uri="{BB962C8B-B14F-4D97-AF65-F5344CB8AC3E}">
        <p14:creationId xmlns:p14="http://schemas.microsoft.com/office/powerpoint/2010/main" val="243382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a:xfrm>
            <a:off x="0" y="0"/>
            <a:ext cx="9235762" cy="6870879"/>
            <a:chOff x="0" y="0"/>
            <a:chExt cx="9235762" cy="687087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87126" cy="1087126"/>
            </a:xfrm>
            <a:prstGeom prst="rect">
              <a:avLst/>
            </a:prstGeom>
          </p:spPr>
        </p:pic>
        <p:sp>
          <p:nvSpPr>
            <p:cNvPr id="3" name="Rectangle 2"/>
            <p:cNvSpPr/>
            <p:nvPr/>
          </p:nvSpPr>
          <p:spPr>
            <a:xfrm>
              <a:off x="862885" y="865498"/>
              <a:ext cx="8281115" cy="4571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9" name="Trapezoid 8"/>
            <p:cNvSpPr/>
            <p:nvPr/>
          </p:nvSpPr>
          <p:spPr>
            <a:xfrm>
              <a:off x="1300766" y="6585499"/>
              <a:ext cx="6700234" cy="27250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latin typeface="Times New Roman" panose="02020603050405020304" pitchFamily="18" charset="0"/>
                  <a:cs typeface="Times New Roman" panose="02020603050405020304" pitchFamily="18" charset="0"/>
                </a:rPr>
                <a:t>Chartered Institute of Technology, Abu Road</a:t>
              </a:r>
              <a:endParaRPr lang="en-IN"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688688" y="6761409"/>
              <a:ext cx="1455312" cy="109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6816" y="6477590"/>
              <a:ext cx="1339404" cy="338554"/>
            </a:xfrm>
            <a:prstGeom prst="rect">
              <a:avLst/>
            </a:prstGeom>
            <a:noFill/>
          </p:spPr>
          <p:txBody>
            <a:bodyPr wrap="square" rtlCol="0">
              <a:spAutoFit/>
            </a:bodyPr>
            <a:lstStyle/>
            <a:p>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Sept 23, 2017</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896358" y="6477590"/>
              <a:ext cx="1339404" cy="338554"/>
            </a:xfrm>
            <a:prstGeom prst="rect">
              <a:avLst/>
            </a:prstGeom>
            <a:noFill/>
          </p:spPr>
          <p:txBody>
            <a:bodyPr wrap="square" rtlCol="0">
              <a:spAutoFit/>
            </a:bodyPr>
            <a:lstStyle/>
            <a:p>
              <a:pPr algn="ctr"/>
              <a:r>
                <a:rPr lang="en-IN" sz="1600" b="1" dirty="0" smtClean="0">
                  <a:solidFill>
                    <a:schemeClr val="accent1">
                      <a:lumMod val="75000"/>
                    </a:schemeClr>
                  </a:solidFill>
                </a:rPr>
                <a:t>17</a:t>
              </a:r>
              <a:endParaRPr lang="en-IN" sz="1600" b="1" dirty="0">
                <a:solidFill>
                  <a:schemeClr val="accent1">
                    <a:lumMod val="75000"/>
                  </a:schemeClr>
                </a:solidFill>
              </a:endParaRPr>
            </a:p>
          </p:txBody>
        </p:sp>
      </p:grpSp>
      <p:sp>
        <p:nvSpPr>
          <p:cNvPr id="15" name="Content Placeholder 14"/>
          <p:cNvSpPr>
            <a:spLocks noGrp="1"/>
          </p:cNvSpPr>
          <p:nvPr>
            <p:ph idx="1"/>
          </p:nvPr>
        </p:nvSpPr>
        <p:spPr>
          <a:xfrm>
            <a:off x="629728" y="990972"/>
            <a:ext cx="8298611" cy="5153526"/>
          </a:xfrm>
        </p:spPr>
        <p:txBody>
          <a:bodyPr>
            <a:noAutofit/>
          </a:bodyPr>
          <a:lstStyle/>
          <a:p>
            <a:pPr marL="0" lvl="0" indent="0" algn="just">
              <a:buNone/>
            </a:pPr>
            <a:r>
              <a:rPr lang="en-IN" sz="1000" dirty="0">
                <a:latin typeface="Times New Roman" panose="02020603050405020304" pitchFamily="18" charset="0"/>
                <a:cs typeface="Times New Roman" panose="02020603050405020304" pitchFamily="18" charset="0"/>
              </a:rPr>
              <a:t>&lt;html&gt;</a:t>
            </a:r>
          </a:p>
          <a:p>
            <a:pPr marL="0" lvl="0" indent="0" algn="just">
              <a:buNone/>
            </a:pPr>
            <a:r>
              <a:rPr lang="en-IN" sz="1000" dirty="0">
                <a:latin typeface="Times New Roman" panose="02020603050405020304" pitchFamily="18" charset="0"/>
                <a:cs typeface="Times New Roman" panose="02020603050405020304" pitchFamily="18" charset="0"/>
              </a:rPr>
              <a:t>&lt;head&gt;</a:t>
            </a:r>
          </a:p>
          <a:p>
            <a:pPr marL="0" lvl="0" indent="0" algn="just">
              <a:buNone/>
            </a:pPr>
            <a:r>
              <a:rPr lang="en-IN" sz="1000" dirty="0">
                <a:latin typeface="Times New Roman" panose="02020603050405020304" pitchFamily="18" charset="0"/>
                <a:cs typeface="Times New Roman" panose="02020603050405020304" pitchFamily="18" charset="0"/>
              </a:rPr>
              <a:t>&lt;title&gt;Home Automation System&lt;/title&gt;  &lt;!-- This will be the page title --&gt;</a:t>
            </a:r>
          </a:p>
          <a:p>
            <a:pPr marL="0" lvl="0" indent="0" algn="just">
              <a:buNone/>
            </a:pPr>
            <a:r>
              <a:rPr lang="en-IN" sz="1000" dirty="0">
                <a:latin typeface="Times New Roman" panose="02020603050405020304" pitchFamily="18" charset="0"/>
                <a:cs typeface="Times New Roman" panose="02020603050405020304" pitchFamily="18" charset="0"/>
              </a:rPr>
              <a:t>&lt;/head&gt;</a:t>
            </a:r>
          </a:p>
          <a:p>
            <a:pPr marL="0" lvl="0" indent="0" algn="just">
              <a:buNone/>
            </a:pPr>
            <a:r>
              <a:rPr lang="en-IN" sz="1000" dirty="0">
                <a:latin typeface="Times New Roman" panose="02020603050405020304" pitchFamily="18" charset="0"/>
                <a:cs typeface="Times New Roman" panose="02020603050405020304" pitchFamily="18" charset="0"/>
              </a:rPr>
              <a:t>&lt;body&gt; &lt;!-- All the data in it will be shown on the page --&gt;</a:t>
            </a:r>
          </a:p>
          <a:p>
            <a:pPr marL="0" lvl="0" indent="0" algn="just">
              <a:buNone/>
            </a:pPr>
            <a:r>
              <a:rPr lang="en-IN" sz="1000" dirty="0">
                <a:latin typeface="Times New Roman" panose="02020603050405020304" pitchFamily="18" charset="0"/>
                <a:cs typeface="Times New Roman" panose="02020603050405020304" pitchFamily="18" charset="0"/>
              </a:rPr>
              <a:t>&lt;button id="11" class="led"&gt;Toggle Pin 11&lt;/button&gt; &lt;!--  This will create the button for pin 11 --&gt;</a:t>
            </a:r>
          </a:p>
          <a:p>
            <a:pPr marL="0" lvl="0" indent="0" algn="just">
              <a:buNone/>
            </a:pPr>
            <a:r>
              <a:rPr lang="en-IN" sz="1000" dirty="0">
                <a:latin typeface="Times New Roman" panose="02020603050405020304" pitchFamily="18" charset="0"/>
                <a:cs typeface="Times New Roman" panose="02020603050405020304" pitchFamily="18" charset="0"/>
              </a:rPr>
              <a:t>&lt;button id="12" class="led"&gt;Toggle Pin 12&lt;/button&gt; &lt;!--  This will create the button for pin 12 --&gt;</a:t>
            </a:r>
          </a:p>
          <a:p>
            <a:pPr marL="0" lvl="0" indent="0" algn="just">
              <a:buNone/>
            </a:pPr>
            <a:r>
              <a:rPr lang="en-IN" sz="1000" dirty="0">
                <a:latin typeface="Times New Roman" panose="02020603050405020304" pitchFamily="18" charset="0"/>
                <a:cs typeface="Times New Roman" panose="02020603050405020304" pitchFamily="18" charset="0"/>
              </a:rPr>
              <a:t>&lt;button id="13" class="led"&gt;Toggle Pin 13&lt;/button&gt; &lt;!--  This will create the button for pin 13 </a:t>
            </a:r>
            <a:r>
              <a:rPr lang="en-IN" sz="1000" dirty="0" smtClean="0">
                <a:latin typeface="Times New Roman" panose="02020603050405020304" pitchFamily="18" charset="0"/>
                <a:cs typeface="Times New Roman" panose="02020603050405020304" pitchFamily="18" charset="0"/>
              </a:rPr>
              <a:t>--&gt;</a:t>
            </a:r>
            <a:endParaRPr lang="en-IN" sz="1000" dirty="0">
              <a:latin typeface="Times New Roman" panose="02020603050405020304" pitchFamily="18" charset="0"/>
              <a:cs typeface="Times New Roman" panose="02020603050405020304" pitchFamily="18" charset="0"/>
            </a:endParaRPr>
          </a:p>
          <a:p>
            <a:pPr marL="0" lvl="0" indent="0" algn="just">
              <a:buNone/>
            </a:pPr>
            <a:r>
              <a:rPr lang="en-IN" sz="1000" dirty="0">
                <a:latin typeface="Times New Roman" panose="02020603050405020304" pitchFamily="18" charset="0"/>
                <a:cs typeface="Times New Roman" panose="02020603050405020304" pitchFamily="18" charset="0"/>
              </a:rPr>
              <a:t>&lt;script </a:t>
            </a:r>
            <a:r>
              <a:rPr lang="en-IN" sz="1000" dirty="0" err="1">
                <a:latin typeface="Times New Roman" panose="02020603050405020304" pitchFamily="18" charset="0"/>
                <a:cs typeface="Times New Roman" panose="02020603050405020304" pitchFamily="18" charset="0"/>
              </a:rPr>
              <a:t>src</a:t>
            </a:r>
            <a:r>
              <a:rPr lang="en-IN" sz="1000" dirty="0">
                <a:latin typeface="Times New Roman" panose="02020603050405020304" pitchFamily="18" charset="0"/>
                <a:cs typeface="Times New Roman" panose="02020603050405020304" pitchFamily="18" charset="0"/>
              </a:rPr>
              <a:t>="jquery.min.js"&gt;&lt;/script&gt; &lt;!-- This will read the script from the </a:t>
            </a:r>
            <a:r>
              <a:rPr lang="en-IN" sz="1000" dirty="0" err="1">
                <a:latin typeface="Times New Roman" panose="02020603050405020304" pitchFamily="18" charset="0"/>
                <a:cs typeface="Times New Roman" panose="02020603050405020304" pitchFamily="18" charset="0"/>
              </a:rPr>
              <a:t>jquery</a:t>
            </a:r>
            <a:r>
              <a:rPr lang="en-IN" sz="1000" dirty="0">
                <a:latin typeface="Times New Roman" panose="02020603050405020304" pitchFamily="18" charset="0"/>
                <a:cs typeface="Times New Roman" panose="02020603050405020304" pitchFamily="18" charset="0"/>
              </a:rPr>
              <a:t> --&gt;</a:t>
            </a:r>
          </a:p>
          <a:p>
            <a:pPr marL="0" lvl="0" indent="0" algn="just">
              <a:buNone/>
            </a:pPr>
            <a:r>
              <a:rPr lang="en-IN" sz="1000" dirty="0">
                <a:latin typeface="Times New Roman" panose="02020603050405020304" pitchFamily="18" charset="0"/>
                <a:cs typeface="Times New Roman" panose="02020603050405020304" pitchFamily="18" charset="0"/>
              </a:rPr>
              <a:t>&lt;script type="text/</a:t>
            </a:r>
            <a:r>
              <a:rPr lang="en-IN" sz="1000" dirty="0" err="1">
                <a:latin typeface="Times New Roman" panose="02020603050405020304" pitchFamily="18" charset="0"/>
                <a:cs typeface="Times New Roman" panose="02020603050405020304" pitchFamily="18" charset="0"/>
              </a:rPr>
              <a:t>javascript</a:t>
            </a:r>
            <a:r>
              <a:rPr lang="en-IN" sz="1000" dirty="0">
                <a:latin typeface="Times New Roman" panose="02020603050405020304" pitchFamily="18" charset="0"/>
                <a:cs typeface="Times New Roman" panose="02020603050405020304" pitchFamily="18" charset="0"/>
              </a:rPr>
              <a:t>"&gt;</a:t>
            </a:r>
          </a:p>
          <a:p>
            <a:pPr marL="0" lvl="0" indent="0" algn="just">
              <a:buNone/>
            </a:pPr>
            <a:r>
              <a:rPr lang="en-IN" sz="1000" dirty="0">
                <a:latin typeface="Times New Roman" panose="02020603050405020304" pitchFamily="18" charset="0"/>
                <a:cs typeface="Times New Roman" panose="02020603050405020304" pitchFamily="18" charset="0"/>
              </a:rPr>
              <a:t>$(document).ready(function(){</a:t>
            </a:r>
          </a:p>
          <a:p>
            <a:pPr marL="0" lvl="0" indent="0" algn="just">
              <a:buNone/>
            </a:pPr>
            <a:r>
              <a:rPr lang="en-IN" sz="1000" dirty="0">
                <a:latin typeface="Times New Roman" panose="02020603050405020304" pitchFamily="18" charset="0"/>
                <a:cs typeface="Times New Roman" panose="02020603050405020304" pitchFamily="18" charset="0"/>
              </a:rPr>
              <a:t>  $(".led").click(function(){</a:t>
            </a:r>
          </a:p>
          <a:p>
            <a:pPr marL="0" lvl="0" indent="0" algn="just">
              <a:buNone/>
            </a:pP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var</a:t>
            </a:r>
            <a:r>
              <a:rPr lang="en-IN" sz="1000" dirty="0">
                <a:latin typeface="Times New Roman" panose="02020603050405020304" pitchFamily="18" charset="0"/>
                <a:cs typeface="Times New Roman" panose="02020603050405020304" pitchFamily="18" charset="0"/>
              </a:rPr>
              <a:t> p = $(this).</a:t>
            </a:r>
            <a:r>
              <a:rPr lang="en-IN" sz="1000" dirty="0" err="1">
                <a:latin typeface="Times New Roman" panose="02020603050405020304" pitchFamily="18" charset="0"/>
                <a:cs typeface="Times New Roman" panose="02020603050405020304" pitchFamily="18" charset="0"/>
              </a:rPr>
              <a:t>attr</a:t>
            </a:r>
            <a:r>
              <a:rPr lang="en-IN" sz="1000" dirty="0">
                <a:latin typeface="Times New Roman" panose="02020603050405020304" pitchFamily="18" charset="0"/>
                <a:cs typeface="Times New Roman" panose="02020603050405020304" pitchFamily="18" charset="0"/>
              </a:rPr>
              <a:t>('id'); // Getting the id value that which pin to toggle, pin 13 or pin 13 or pin 11</a:t>
            </a:r>
          </a:p>
          <a:p>
            <a:pPr marL="0" lvl="0" indent="0" algn="just">
              <a:buNone/>
            </a:pPr>
            <a:r>
              <a:rPr lang="en-IN" sz="1000" dirty="0">
                <a:latin typeface="Times New Roman" panose="02020603050405020304" pitchFamily="18" charset="0"/>
                <a:cs typeface="Times New Roman" panose="02020603050405020304" pitchFamily="18" charset="0"/>
              </a:rPr>
              <a:t>    // Sending the request to the </a:t>
            </a:r>
            <a:r>
              <a:rPr lang="en-IN" sz="1000" dirty="0" err="1">
                <a:latin typeface="Times New Roman" panose="02020603050405020304" pitchFamily="18" charset="0"/>
                <a:cs typeface="Times New Roman" panose="02020603050405020304" pitchFamily="18" charset="0"/>
              </a:rPr>
              <a:t>ip</a:t>
            </a:r>
            <a:r>
              <a:rPr lang="en-IN" sz="1000" dirty="0">
                <a:latin typeface="Times New Roman" panose="02020603050405020304" pitchFamily="18" charset="0"/>
                <a:cs typeface="Times New Roman" panose="02020603050405020304" pitchFamily="18" charset="0"/>
              </a:rPr>
              <a:t> address of the server with the pin number to toggle the pin                                                                </a:t>
            </a:r>
          </a:p>
          <a:p>
            <a:pPr marL="0" lvl="0" indent="0" algn="just">
              <a:buNone/>
            </a:pPr>
            <a:r>
              <a:rPr lang="en-IN" sz="1000" dirty="0">
                <a:latin typeface="Times New Roman" panose="02020603050405020304" pitchFamily="18" charset="0"/>
                <a:cs typeface="Times New Roman" panose="02020603050405020304" pitchFamily="18" charset="0"/>
              </a:rPr>
              <a:t>    $.get("http://192.168.4.1:80/", {</a:t>
            </a:r>
            <a:r>
              <a:rPr lang="en-IN" sz="1000" dirty="0" err="1">
                <a:latin typeface="Times New Roman" panose="02020603050405020304" pitchFamily="18" charset="0"/>
                <a:cs typeface="Times New Roman" panose="02020603050405020304" pitchFamily="18" charset="0"/>
              </a:rPr>
              <a:t>pin:p</a:t>
            </a:r>
            <a:r>
              <a:rPr lang="en-IN" sz="1000" dirty="0">
                <a:latin typeface="Times New Roman" panose="02020603050405020304" pitchFamily="18" charset="0"/>
                <a:cs typeface="Times New Roman" panose="02020603050405020304" pitchFamily="18" charset="0"/>
              </a:rPr>
              <a:t>}); // Sending the get request</a:t>
            </a:r>
          </a:p>
          <a:p>
            <a:pPr marL="0" lvl="0" indent="0" algn="just">
              <a:buNone/>
            </a:pPr>
            <a:r>
              <a:rPr lang="en-IN" sz="1000" dirty="0">
                <a:latin typeface="Times New Roman" panose="02020603050405020304" pitchFamily="18" charset="0"/>
                <a:cs typeface="Times New Roman" panose="02020603050405020304" pitchFamily="18" charset="0"/>
              </a:rPr>
              <a:t>  });</a:t>
            </a:r>
          </a:p>
          <a:p>
            <a:pPr marL="0" lvl="0" indent="0" algn="just">
              <a:buNone/>
            </a:pPr>
            <a:r>
              <a:rPr lang="en-IN" sz="1000" dirty="0">
                <a:latin typeface="Times New Roman" panose="02020603050405020304" pitchFamily="18" charset="0"/>
                <a:cs typeface="Times New Roman" panose="02020603050405020304" pitchFamily="18" charset="0"/>
              </a:rPr>
              <a:t>});</a:t>
            </a:r>
          </a:p>
          <a:p>
            <a:pPr marL="0" lvl="0" indent="0" algn="just">
              <a:buNone/>
            </a:pPr>
            <a:r>
              <a:rPr lang="en-IN" sz="1000" dirty="0">
                <a:latin typeface="Times New Roman" panose="02020603050405020304" pitchFamily="18" charset="0"/>
                <a:cs typeface="Times New Roman" panose="02020603050405020304" pitchFamily="18" charset="0"/>
              </a:rPr>
              <a:t>&lt;/script&gt;</a:t>
            </a:r>
          </a:p>
          <a:p>
            <a:pPr marL="0" lvl="0" indent="0" algn="just">
              <a:buNone/>
            </a:pPr>
            <a:r>
              <a:rPr lang="en-IN" sz="1000" dirty="0">
                <a:latin typeface="Times New Roman" panose="02020603050405020304" pitchFamily="18" charset="0"/>
                <a:cs typeface="Times New Roman" panose="02020603050405020304" pitchFamily="18" charset="0"/>
              </a:rPr>
              <a:t>&lt;/body&gt;</a:t>
            </a:r>
          </a:p>
          <a:p>
            <a:pPr marL="0" lvl="0" indent="0" algn="just">
              <a:buNone/>
            </a:pPr>
            <a:r>
              <a:rPr lang="en-IN" sz="1000" dirty="0">
                <a:latin typeface="Times New Roman" panose="02020603050405020304" pitchFamily="18" charset="0"/>
                <a:cs typeface="Times New Roman" panose="02020603050405020304" pitchFamily="18" charset="0"/>
              </a:rPr>
              <a:t>&lt;/html&gt;</a:t>
            </a:r>
            <a:endParaRPr lang="en-IN" sz="1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637079" y="183933"/>
            <a:ext cx="2027607" cy="523220"/>
          </a:xfrm>
          <a:prstGeom prst="rect">
            <a:avLst/>
          </a:prstGeom>
        </p:spPr>
        <p:txBody>
          <a:bodyPr wrap="none">
            <a:spAutoFit/>
          </a:bodyPr>
          <a:lstStyle/>
          <a:p>
            <a:pPr algn="ctr"/>
            <a:r>
              <a:rPr lang="en-IN" sz="2800" dirty="0" smtClean="0">
                <a:solidFill>
                  <a:srgbClr val="92D050"/>
                </a:solidFill>
              </a:rPr>
              <a:t>HTML CODE</a:t>
            </a:r>
            <a:endParaRPr lang="en-IN" sz="2800" dirty="0">
              <a:solidFill>
                <a:srgbClr val="92D050"/>
              </a:solidFill>
            </a:endParaRPr>
          </a:p>
        </p:txBody>
      </p:sp>
    </p:spTree>
    <p:extLst>
      <p:ext uri="{BB962C8B-B14F-4D97-AF65-F5344CB8AC3E}">
        <p14:creationId xmlns:p14="http://schemas.microsoft.com/office/powerpoint/2010/main" val="1718659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817</TotalTime>
  <Words>647</Words>
  <Application>Microsoft Office PowerPoint</Application>
  <PresentationFormat>On-screen Show (4:3)</PresentationFormat>
  <Paragraphs>111</Paragraphs>
  <Slides>13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Times New Roman</vt:lpstr>
      <vt:lpstr>Trebuchet MS</vt:lpstr>
      <vt:lpstr>Wingdings</vt:lpstr>
      <vt:lpstr>Wingdings 3</vt:lpstr>
      <vt:lpstr>Facet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Nikhil Nayak</cp:lastModifiedBy>
  <cp:revision>94</cp:revision>
  <dcterms:created xsi:type="dcterms:W3CDTF">2017-09-13T13:10:00Z</dcterms:created>
  <dcterms:modified xsi:type="dcterms:W3CDTF">2018-03-20T18:28:45Z</dcterms:modified>
</cp:coreProperties>
</file>