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70" r:id="rId9"/>
    <p:sldId id="263" r:id="rId10"/>
    <p:sldId id="273" r:id="rId11"/>
    <p:sldId id="264" r:id="rId12"/>
    <p:sldId id="267" r:id="rId13"/>
    <p:sldId id="268" r:id="rId14"/>
    <p:sldId id="269" r:id="rId15"/>
    <p:sldId id="272"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7/4/2022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7/4/2022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7/4/2022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Credit EDA ANALYSIS</a:t>
            </a:r>
            <a:endParaRPr lang="en-IN" dirty="0"/>
          </a:p>
        </p:txBody>
      </p:sp>
      <p:sp>
        <p:nvSpPr>
          <p:cNvPr id="3" name="Subtitle 2"/>
          <p:cNvSpPr>
            <a:spLocks noGrp="1"/>
          </p:cNvSpPr>
          <p:nvPr>
            <p:ph type="subTitle" idx="1"/>
          </p:nvPr>
        </p:nvSpPr>
        <p:spPr/>
        <p:txBody>
          <a:bodyPr/>
          <a:lstStyle/>
          <a:p>
            <a:r>
              <a:rPr lang="en-US" dirty="0" smtClean="0"/>
              <a:t>Risk management</a:t>
            </a:r>
            <a:endParaRPr lang="en-US" dirty="0" smtClean="0"/>
          </a:p>
          <a:p>
            <a:pPr algn="r"/>
            <a:r>
              <a:rPr lang="en-US" dirty="0" smtClean="0"/>
              <a:t>B Nikhil</a:t>
            </a:r>
            <a:endParaRPr lang="en-US" dirty="0"/>
          </a:p>
          <a:p>
            <a:endParaRPr lang="en-US" dirty="0" smtClean="0"/>
          </a:p>
          <a:p>
            <a:pPr algn="r"/>
            <a:endParaRPr lang="en-IN" dirty="0"/>
          </a:p>
        </p:txBody>
      </p:sp>
    </p:spTree>
    <p:extLst>
      <p:ext uri="{BB962C8B-B14F-4D97-AF65-F5344CB8AC3E}">
        <p14:creationId xmlns:p14="http://schemas.microsoft.com/office/powerpoint/2010/main" val="20615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maps:</a:t>
            </a:r>
            <a:endParaRPr lang="en-IN" dirty="0"/>
          </a:p>
        </p:txBody>
      </p:sp>
      <p:pic>
        <p:nvPicPr>
          <p:cNvPr id="3" name="Picture 2"/>
          <p:cNvPicPr>
            <a:picLocks noChangeAspect="1"/>
          </p:cNvPicPr>
          <p:nvPr/>
        </p:nvPicPr>
        <p:blipFill>
          <a:blip r:embed="rId2"/>
          <a:stretch>
            <a:fillRect/>
          </a:stretch>
        </p:blipFill>
        <p:spPr>
          <a:xfrm>
            <a:off x="3146854" y="1853755"/>
            <a:ext cx="6334897" cy="3906462"/>
          </a:xfrm>
          <a:prstGeom prst="rect">
            <a:avLst/>
          </a:prstGeom>
        </p:spPr>
      </p:pic>
    </p:spTree>
    <p:extLst>
      <p:ext uri="{BB962C8B-B14F-4D97-AF65-F5344CB8AC3E}">
        <p14:creationId xmlns:p14="http://schemas.microsoft.com/office/powerpoint/2010/main" val="760401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IN" dirty="0"/>
          </a:p>
        </p:txBody>
      </p:sp>
      <p:sp>
        <p:nvSpPr>
          <p:cNvPr id="3" name="Content Placeholder 2"/>
          <p:cNvSpPr>
            <a:spLocks noGrp="1"/>
          </p:cNvSpPr>
          <p:nvPr>
            <p:ph idx="1"/>
          </p:nvPr>
        </p:nvSpPr>
        <p:spPr>
          <a:xfrm>
            <a:off x="1451579" y="2015732"/>
            <a:ext cx="9966064" cy="4006127"/>
          </a:xfrm>
        </p:spPr>
        <p:txBody>
          <a:bodyPr/>
          <a:lstStyle/>
          <a:p>
            <a:r>
              <a:rPr lang="en-US" dirty="0" smtClean="0"/>
              <a:t>Percentage of defaulters is less as per datasets (approx. 8%)</a:t>
            </a:r>
            <a:endParaRPr lang="en-IN" dirty="0"/>
          </a:p>
          <a:p>
            <a:r>
              <a:rPr lang="en-US" dirty="0" smtClean="0"/>
              <a:t>People with unaccompanied has greater percentage of loans followed by family.</a:t>
            </a:r>
          </a:p>
          <a:p>
            <a:r>
              <a:rPr lang="en-US" dirty="0" smtClean="0"/>
              <a:t>Percentage of approved loans without defaults have larger values.</a:t>
            </a:r>
            <a:endParaRPr lang="en-IN" dirty="0"/>
          </a:p>
          <a:p>
            <a:endParaRPr lang="en-IN" dirty="0"/>
          </a:p>
        </p:txBody>
      </p:sp>
      <p:pic>
        <p:nvPicPr>
          <p:cNvPr id="5" name="Picture 4"/>
          <p:cNvPicPr>
            <a:picLocks noChangeAspect="1"/>
          </p:cNvPicPr>
          <p:nvPr/>
        </p:nvPicPr>
        <p:blipFill>
          <a:blip r:embed="rId2"/>
          <a:stretch>
            <a:fillRect/>
          </a:stretch>
        </p:blipFill>
        <p:spPr>
          <a:xfrm>
            <a:off x="2305337" y="3552130"/>
            <a:ext cx="3024544" cy="2189644"/>
          </a:xfrm>
          <a:prstGeom prst="rect">
            <a:avLst/>
          </a:prstGeom>
        </p:spPr>
      </p:pic>
      <p:pic>
        <p:nvPicPr>
          <p:cNvPr id="6" name="Picture 5"/>
          <p:cNvPicPr>
            <a:picLocks noChangeAspect="1"/>
          </p:cNvPicPr>
          <p:nvPr/>
        </p:nvPicPr>
        <p:blipFill>
          <a:blip r:embed="rId3"/>
          <a:stretch>
            <a:fillRect/>
          </a:stretch>
        </p:blipFill>
        <p:spPr>
          <a:xfrm>
            <a:off x="5955957" y="3552130"/>
            <a:ext cx="3150098" cy="2189644"/>
          </a:xfrm>
          <a:prstGeom prst="rect">
            <a:avLst/>
          </a:prstGeom>
        </p:spPr>
      </p:pic>
    </p:spTree>
    <p:extLst>
      <p:ext uri="{BB962C8B-B14F-4D97-AF65-F5344CB8AC3E}">
        <p14:creationId xmlns:p14="http://schemas.microsoft.com/office/powerpoint/2010/main" val="1168374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t>
            </a:r>
            <a:endParaRPr lang="en-IN" dirty="0"/>
          </a:p>
        </p:txBody>
      </p:sp>
      <p:sp>
        <p:nvSpPr>
          <p:cNvPr id="3" name="Content Placeholder 2"/>
          <p:cNvSpPr>
            <a:spLocks noGrp="1"/>
          </p:cNvSpPr>
          <p:nvPr>
            <p:ph sz="half" idx="1"/>
          </p:nvPr>
        </p:nvSpPr>
        <p:spPr/>
        <p:txBody>
          <a:bodyPr/>
          <a:lstStyle/>
          <a:p>
            <a:r>
              <a:rPr lang="en-US" dirty="0" smtClean="0"/>
              <a:t>Majority of loan applicants are previously applied customers.</a:t>
            </a:r>
          </a:p>
          <a:p>
            <a:endParaRPr lang="en-IN" dirty="0"/>
          </a:p>
        </p:txBody>
      </p:sp>
      <p:sp>
        <p:nvSpPr>
          <p:cNvPr id="4" name="Content Placeholder 3"/>
          <p:cNvSpPr>
            <a:spLocks noGrp="1"/>
          </p:cNvSpPr>
          <p:nvPr>
            <p:ph sz="half" idx="2"/>
          </p:nvPr>
        </p:nvSpPr>
        <p:spPr>
          <a:xfrm>
            <a:off x="6413771" y="2017342"/>
            <a:ext cx="5242770" cy="3955089"/>
          </a:xfrm>
        </p:spPr>
        <p:txBody>
          <a:bodyPr/>
          <a:lstStyle/>
          <a:p>
            <a:r>
              <a:rPr lang="en-US" dirty="0" smtClean="0"/>
              <a:t>Higher number of loans are applied for consumer loans.</a:t>
            </a:r>
          </a:p>
          <a:p>
            <a:endParaRPr lang="en-IN" dirty="0"/>
          </a:p>
        </p:txBody>
      </p:sp>
      <p:pic>
        <p:nvPicPr>
          <p:cNvPr id="5" name="Picture 4"/>
          <p:cNvPicPr>
            <a:picLocks noChangeAspect="1"/>
          </p:cNvPicPr>
          <p:nvPr/>
        </p:nvPicPr>
        <p:blipFill>
          <a:blip r:embed="rId2"/>
          <a:stretch>
            <a:fillRect/>
          </a:stretch>
        </p:blipFill>
        <p:spPr>
          <a:xfrm>
            <a:off x="6620289" y="2804656"/>
            <a:ext cx="4759922" cy="2857629"/>
          </a:xfrm>
          <a:prstGeom prst="rect">
            <a:avLst/>
          </a:prstGeom>
        </p:spPr>
      </p:pic>
      <p:pic>
        <p:nvPicPr>
          <p:cNvPr id="7" name="Picture 6"/>
          <p:cNvPicPr>
            <a:picLocks noChangeAspect="1"/>
          </p:cNvPicPr>
          <p:nvPr/>
        </p:nvPicPr>
        <p:blipFill>
          <a:blip r:embed="rId3"/>
          <a:stretch>
            <a:fillRect/>
          </a:stretch>
        </p:blipFill>
        <p:spPr>
          <a:xfrm>
            <a:off x="1751691" y="2804656"/>
            <a:ext cx="4385750" cy="2857629"/>
          </a:xfrm>
          <a:prstGeom prst="rect">
            <a:avLst/>
          </a:prstGeom>
        </p:spPr>
      </p:pic>
    </p:spTree>
    <p:extLst>
      <p:ext uri="{BB962C8B-B14F-4D97-AF65-F5344CB8AC3E}">
        <p14:creationId xmlns:p14="http://schemas.microsoft.com/office/powerpoint/2010/main" val="180776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IN" dirty="0"/>
          </a:p>
        </p:txBody>
      </p:sp>
      <p:sp>
        <p:nvSpPr>
          <p:cNvPr id="3" name="Content Placeholder 2"/>
          <p:cNvSpPr>
            <a:spLocks noGrp="1"/>
          </p:cNvSpPr>
          <p:nvPr>
            <p:ph sz="half" idx="1"/>
          </p:nvPr>
        </p:nvSpPr>
        <p:spPr/>
        <p:txBody>
          <a:bodyPr/>
          <a:lstStyle/>
          <a:p>
            <a:r>
              <a:rPr lang="en-US" dirty="0" smtClean="0"/>
              <a:t>Most widely used loan repayment method is through Cash.</a:t>
            </a:r>
          </a:p>
          <a:p>
            <a:endParaRPr lang="en-US" dirty="0" smtClean="0"/>
          </a:p>
          <a:p>
            <a:endParaRPr lang="en-IN" dirty="0"/>
          </a:p>
        </p:txBody>
      </p:sp>
      <p:sp>
        <p:nvSpPr>
          <p:cNvPr id="4" name="Content Placeholder 3"/>
          <p:cNvSpPr>
            <a:spLocks noGrp="1"/>
          </p:cNvSpPr>
          <p:nvPr>
            <p:ph sz="half" idx="2"/>
          </p:nvPr>
        </p:nvSpPr>
        <p:spPr/>
        <p:txBody>
          <a:bodyPr/>
          <a:lstStyle/>
          <a:p>
            <a:r>
              <a:rPr lang="en-US" dirty="0" smtClean="0"/>
              <a:t>People with House/apartment have taken greater percentage of loans and have quite comparative percentage of defaulters with other type of housing.</a:t>
            </a:r>
            <a:endParaRPr lang="en-IN" dirty="0"/>
          </a:p>
        </p:txBody>
      </p:sp>
      <p:pic>
        <p:nvPicPr>
          <p:cNvPr id="6" name="Picture 5"/>
          <p:cNvPicPr>
            <a:picLocks noChangeAspect="1"/>
          </p:cNvPicPr>
          <p:nvPr/>
        </p:nvPicPr>
        <p:blipFill>
          <a:blip r:embed="rId2"/>
          <a:stretch>
            <a:fillRect/>
          </a:stretch>
        </p:blipFill>
        <p:spPr>
          <a:xfrm>
            <a:off x="1820063" y="3402226"/>
            <a:ext cx="3575721" cy="2327499"/>
          </a:xfrm>
          <a:prstGeom prst="rect">
            <a:avLst/>
          </a:prstGeom>
        </p:spPr>
      </p:pic>
      <p:pic>
        <p:nvPicPr>
          <p:cNvPr id="7" name="Picture 6"/>
          <p:cNvPicPr>
            <a:picLocks noChangeAspect="1"/>
          </p:cNvPicPr>
          <p:nvPr/>
        </p:nvPicPr>
        <p:blipFill>
          <a:blip r:embed="rId3"/>
          <a:stretch>
            <a:fillRect/>
          </a:stretch>
        </p:blipFill>
        <p:spPr>
          <a:xfrm>
            <a:off x="6821801" y="3592085"/>
            <a:ext cx="3969767" cy="2207353"/>
          </a:xfrm>
          <a:prstGeom prst="rect">
            <a:avLst/>
          </a:prstGeom>
        </p:spPr>
      </p:pic>
    </p:spTree>
    <p:extLst>
      <p:ext uri="{BB962C8B-B14F-4D97-AF65-F5344CB8AC3E}">
        <p14:creationId xmlns:p14="http://schemas.microsoft.com/office/powerpoint/2010/main" val="2343440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IN" dirty="0"/>
          </a:p>
        </p:txBody>
      </p:sp>
      <p:sp>
        <p:nvSpPr>
          <p:cNvPr id="3" name="Content Placeholder 2"/>
          <p:cNvSpPr>
            <a:spLocks noGrp="1"/>
          </p:cNvSpPr>
          <p:nvPr>
            <p:ph sz="half" idx="1"/>
          </p:nvPr>
        </p:nvSpPr>
        <p:spPr/>
        <p:txBody>
          <a:bodyPr>
            <a:normAutofit/>
          </a:bodyPr>
          <a:lstStyle/>
          <a:p>
            <a:r>
              <a:rPr lang="en-US" sz="1800" dirty="0" smtClean="0"/>
              <a:t>Married people have taken more percentage of loans and defaulters are more in married status applications compared to other status.</a:t>
            </a:r>
            <a:endParaRPr lang="en-IN" sz="1800" dirty="0"/>
          </a:p>
        </p:txBody>
      </p:sp>
      <p:sp>
        <p:nvSpPr>
          <p:cNvPr id="4" name="Content Placeholder 3"/>
          <p:cNvSpPr>
            <a:spLocks noGrp="1"/>
          </p:cNvSpPr>
          <p:nvPr>
            <p:ph sz="half" idx="2"/>
          </p:nvPr>
        </p:nvSpPr>
        <p:spPr/>
        <p:txBody>
          <a:bodyPr/>
          <a:lstStyle/>
          <a:p>
            <a:r>
              <a:rPr lang="en-US" dirty="0" smtClean="0"/>
              <a:t>Females loan applications are more than men and with default of approx. 55%</a:t>
            </a:r>
          </a:p>
          <a:p>
            <a:endParaRPr lang="en-IN" dirty="0"/>
          </a:p>
        </p:txBody>
      </p:sp>
      <p:pic>
        <p:nvPicPr>
          <p:cNvPr id="5" name="Picture 4"/>
          <p:cNvPicPr>
            <a:picLocks noChangeAspect="1"/>
          </p:cNvPicPr>
          <p:nvPr/>
        </p:nvPicPr>
        <p:blipFill>
          <a:blip r:embed="rId2"/>
          <a:stretch>
            <a:fillRect/>
          </a:stretch>
        </p:blipFill>
        <p:spPr>
          <a:xfrm>
            <a:off x="1936988" y="3302473"/>
            <a:ext cx="3665838" cy="2408007"/>
          </a:xfrm>
          <a:prstGeom prst="rect">
            <a:avLst/>
          </a:prstGeom>
        </p:spPr>
      </p:pic>
      <p:pic>
        <p:nvPicPr>
          <p:cNvPr id="6" name="Picture 5"/>
          <p:cNvPicPr>
            <a:picLocks noChangeAspect="1"/>
          </p:cNvPicPr>
          <p:nvPr/>
        </p:nvPicPr>
        <p:blipFill>
          <a:blip r:embed="rId3"/>
          <a:stretch>
            <a:fillRect/>
          </a:stretch>
        </p:blipFill>
        <p:spPr>
          <a:xfrm>
            <a:off x="6702420" y="3094322"/>
            <a:ext cx="4067854" cy="2616158"/>
          </a:xfrm>
          <a:prstGeom prst="rect">
            <a:avLst/>
          </a:prstGeom>
        </p:spPr>
      </p:pic>
    </p:spTree>
    <p:extLst>
      <p:ext uri="{BB962C8B-B14F-4D97-AF65-F5344CB8AC3E}">
        <p14:creationId xmlns:p14="http://schemas.microsoft.com/office/powerpoint/2010/main" val="375356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IN" dirty="0"/>
          </a:p>
        </p:txBody>
      </p:sp>
      <p:sp>
        <p:nvSpPr>
          <p:cNvPr id="3" name="Content Placeholder 2"/>
          <p:cNvSpPr>
            <a:spLocks noGrp="1"/>
          </p:cNvSpPr>
          <p:nvPr>
            <p:ph sz="half" idx="1"/>
          </p:nvPr>
        </p:nvSpPr>
        <p:spPr/>
        <p:txBody>
          <a:bodyPr/>
          <a:lstStyle/>
          <a:p>
            <a:r>
              <a:rPr lang="en-US" dirty="0" smtClean="0"/>
              <a:t>People with moderate age ranging from (39-60) have taken more number of loans.</a:t>
            </a:r>
          </a:p>
          <a:p>
            <a:r>
              <a:rPr lang="en-US" dirty="0" smtClean="0"/>
              <a:t>People with Young age ranging between (25-38) have more difficulty in paying loans as per percentage of number  applied loans and target.</a:t>
            </a:r>
            <a:endParaRPr lang="en-IN" dirty="0"/>
          </a:p>
        </p:txBody>
      </p:sp>
      <p:pic>
        <p:nvPicPr>
          <p:cNvPr id="5" name="Picture 4"/>
          <p:cNvPicPr>
            <a:picLocks noChangeAspect="1"/>
          </p:cNvPicPr>
          <p:nvPr/>
        </p:nvPicPr>
        <p:blipFill>
          <a:blip r:embed="rId2"/>
          <a:stretch>
            <a:fillRect/>
          </a:stretch>
        </p:blipFill>
        <p:spPr>
          <a:xfrm>
            <a:off x="5935965" y="2010878"/>
            <a:ext cx="5835906" cy="3516711"/>
          </a:xfrm>
          <a:prstGeom prst="rect">
            <a:avLst/>
          </a:prstGeom>
        </p:spPr>
      </p:pic>
    </p:spTree>
    <p:extLst>
      <p:ext uri="{BB962C8B-B14F-4D97-AF65-F5344CB8AC3E}">
        <p14:creationId xmlns:p14="http://schemas.microsoft.com/office/powerpoint/2010/main" val="2628746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a:xfrm>
            <a:off x="1451579" y="2015732"/>
            <a:ext cx="9603275" cy="3866084"/>
          </a:xfrm>
        </p:spPr>
        <p:txBody>
          <a:bodyPr/>
          <a:lstStyle/>
          <a:p>
            <a:r>
              <a:rPr lang="en-US" dirty="0" smtClean="0"/>
              <a:t>Percentage of previously refused loans which have non defaulted in current loan applications are around 80%. Hence its required to check on the customers before cancelling the applications. </a:t>
            </a:r>
          </a:p>
          <a:p>
            <a:r>
              <a:rPr lang="en-US" dirty="0" smtClean="0"/>
              <a:t>As part of analysis, its quite insistible to lend loans to senior citizens, widows and applications coming through car dealers.</a:t>
            </a:r>
          </a:p>
          <a:p>
            <a:r>
              <a:rPr lang="en-US" dirty="0" smtClean="0"/>
              <a:t>People with Insurance, </a:t>
            </a:r>
            <a:r>
              <a:rPr lang="en-US" dirty="0" err="1" smtClean="0"/>
              <a:t>labourers</a:t>
            </a:r>
            <a:r>
              <a:rPr lang="en-US" dirty="0" smtClean="0"/>
              <a:t>, rented apartments, living with parents and family have high risk of defaults. Hence based on age group and annual income, loans brackets and interest rates can be made to reduce the risk.</a:t>
            </a:r>
          </a:p>
          <a:p>
            <a:r>
              <a:rPr lang="en-US" dirty="0" smtClean="0"/>
              <a:t>Male applicants with incomplete </a:t>
            </a:r>
            <a:r>
              <a:rPr lang="en-US" dirty="0"/>
              <a:t>education/lower education have high </a:t>
            </a:r>
            <a:r>
              <a:rPr lang="en-US" dirty="0" smtClean="0"/>
              <a:t>risk of defaults.</a:t>
            </a:r>
            <a:endParaRPr lang="en-IN" dirty="0"/>
          </a:p>
          <a:p>
            <a:endParaRPr lang="en-US" dirty="0" smtClean="0"/>
          </a:p>
          <a:p>
            <a:endParaRPr lang="en-US" dirty="0" smtClean="0"/>
          </a:p>
          <a:p>
            <a:endParaRPr lang="en-US" dirty="0" smtClean="0"/>
          </a:p>
          <a:p>
            <a:endParaRPr lang="en-IN" dirty="0"/>
          </a:p>
        </p:txBody>
      </p:sp>
    </p:spTree>
    <p:extLst>
      <p:ext uri="{BB962C8B-B14F-4D97-AF65-F5344CB8AC3E}">
        <p14:creationId xmlns:p14="http://schemas.microsoft.com/office/powerpoint/2010/main" val="3412553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idx="1"/>
          </p:nvPr>
        </p:nvSpPr>
        <p:spPr/>
        <p:txBody>
          <a:bodyPr/>
          <a:lstStyle/>
          <a:p>
            <a:r>
              <a:rPr lang="en-US" dirty="0" smtClean="0"/>
              <a:t>Credit Risk Analysis – Problem statement</a:t>
            </a:r>
          </a:p>
          <a:p>
            <a:r>
              <a:rPr lang="en-US" dirty="0" smtClean="0"/>
              <a:t>Assumptions</a:t>
            </a:r>
          </a:p>
          <a:p>
            <a:r>
              <a:rPr lang="en-US" dirty="0" smtClean="0"/>
              <a:t>Approach</a:t>
            </a:r>
          </a:p>
          <a:p>
            <a:r>
              <a:rPr lang="en-US" dirty="0" smtClean="0"/>
              <a:t>Recommendations based on Analysis</a:t>
            </a:r>
            <a:endParaRPr lang="en-IN" dirty="0"/>
          </a:p>
        </p:txBody>
      </p:sp>
    </p:spTree>
    <p:extLst>
      <p:ext uri="{BB962C8B-B14F-4D97-AF65-F5344CB8AC3E}">
        <p14:creationId xmlns:p14="http://schemas.microsoft.com/office/powerpoint/2010/main" val="872759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r>
              <a:rPr lang="en-US" dirty="0" smtClean="0"/>
              <a:t>Risk analytics is key to determine company’s progress by analyzing the potential risks involved in the decision making in-order to withstand for long term in the market and gain sustainable profits.</a:t>
            </a:r>
          </a:p>
          <a:p>
            <a:r>
              <a:rPr lang="en-US" dirty="0" smtClean="0"/>
              <a:t>This case study identifies the risks involved in financial and banking services while granting loans with the intention to keep check on loan defaults through various key driving factors.</a:t>
            </a:r>
          </a:p>
          <a:p>
            <a:endParaRPr lang="en-IN" dirty="0"/>
          </a:p>
        </p:txBody>
      </p:sp>
    </p:spTree>
    <p:extLst>
      <p:ext uri="{BB962C8B-B14F-4D97-AF65-F5344CB8AC3E}">
        <p14:creationId xmlns:p14="http://schemas.microsoft.com/office/powerpoint/2010/main" val="1868587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t>
            </a:r>
            <a:endParaRPr lang="en-IN" dirty="0"/>
          </a:p>
        </p:txBody>
      </p:sp>
      <p:sp>
        <p:nvSpPr>
          <p:cNvPr id="3" name="Content Placeholder 2"/>
          <p:cNvSpPr>
            <a:spLocks noGrp="1"/>
          </p:cNvSpPr>
          <p:nvPr>
            <p:ph idx="1"/>
          </p:nvPr>
        </p:nvSpPr>
        <p:spPr/>
        <p:txBody>
          <a:bodyPr/>
          <a:lstStyle/>
          <a:p>
            <a:r>
              <a:rPr lang="en-US" dirty="0" smtClean="0"/>
              <a:t>Based on the Risk analytics, its good to have few assumptions before going in-depth analysis with the dataset.</a:t>
            </a:r>
          </a:p>
          <a:p>
            <a:pPr marL="0" indent="0">
              <a:buNone/>
            </a:pPr>
            <a:r>
              <a:rPr lang="en-US" dirty="0"/>
              <a:t> </a:t>
            </a:r>
            <a:r>
              <a:rPr lang="en-US" dirty="0" smtClean="0"/>
              <a:t>      a.  Financial institutes should monitor the documents carefully which states on monthly income, age group, rented/own house, previous credit history, married/unmarried, occupation type.</a:t>
            </a:r>
          </a:p>
          <a:p>
            <a:pPr marL="0" indent="0">
              <a:buNone/>
            </a:pPr>
            <a:r>
              <a:rPr lang="en-US" dirty="0"/>
              <a:t> </a:t>
            </a:r>
            <a:r>
              <a:rPr lang="en-US" dirty="0" smtClean="0"/>
              <a:t>      b.  Previous approved customer or newly applied customers. If previous approved customers, get a basic check on their on-time loan repayment.</a:t>
            </a:r>
            <a:endParaRPr lang="en-IN" dirty="0"/>
          </a:p>
        </p:txBody>
      </p:sp>
    </p:spTree>
    <p:extLst>
      <p:ext uri="{BB962C8B-B14F-4D97-AF65-F5344CB8AC3E}">
        <p14:creationId xmlns:p14="http://schemas.microsoft.com/office/powerpoint/2010/main" val="698723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on EDA</a:t>
            </a:r>
            <a:endParaRPr lang="en-IN" dirty="0"/>
          </a:p>
        </p:txBody>
      </p:sp>
      <p:sp>
        <p:nvSpPr>
          <p:cNvPr id="3" name="Content Placeholder 2"/>
          <p:cNvSpPr>
            <a:spLocks noGrp="1"/>
          </p:cNvSpPr>
          <p:nvPr>
            <p:ph idx="1"/>
          </p:nvPr>
        </p:nvSpPr>
        <p:spPr/>
        <p:txBody>
          <a:bodyPr/>
          <a:lstStyle/>
          <a:p>
            <a:pPr marL="457200" indent="-457200">
              <a:buAutoNum type="alphaLcPeriod"/>
            </a:pPr>
            <a:r>
              <a:rPr lang="en-US" dirty="0" smtClean="0"/>
              <a:t>Understand the business scenario and problem statement.</a:t>
            </a:r>
          </a:p>
          <a:p>
            <a:pPr marL="457200" indent="-457200">
              <a:buAutoNum type="alphaLcPeriod"/>
            </a:pPr>
            <a:r>
              <a:rPr lang="en-US" dirty="0" smtClean="0"/>
              <a:t>Inspecting the data.</a:t>
            </a:r>
          </a:p>
          <a:p>
            <a:pPr marL="457200" indent="-457200">
              <a:buAutoNum type="alphaLcPeriod"/>
            </a:pPr>
            <a:r>
              <a:rPr lang="en-US" dirty="0" smtClean="0"/>
              <a:t>Data cleaning and analysis</a:t>
            </a:r>
          </a:p>
          <a:p>
            <a:pPr marL="457200" indent="-457200">
              <a:buAutoNum type="alphaLcPeriod"/>
            </a:pPr>
            <a:r>
              <a:rPr lang="en-US" dirty="0" smtClean="0"/>
              <a:t>Insights / conclusion</a:t>
            </a:r>
          </a:p>
          <a:p>
            <a:pPr marL="457200" indent="-457200">
              <a:buAutoNum type="alphaLcPeriod"/>
            </a:pPr>
            <a:endParaRPr lang="en-IN" dirty="0"/>
          </a:p>
        </p:txBody>
      </p:sp>
    </p:spTree>
    <p:extLst>
      <p:ext uri="{BB962C8B-B14F-4D97-AF65-F5344CB8AC3E}">
        <p14:creationId xmlns:p14="http://schemas.microsoft.com/office/powerpoint/2010/main" val="1292848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r>
              <a:rPr lang="en-US" dirty="0"/>
              <a:t>Dataset understanding.</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          There are two datasets:</a:t>
            </a:r>
          </a:p>
          <a:p>
            <a:pPr marL="0" indent="0">
              <a:buNone/>
            </a:pPr>
            <a:r>
              <a:rPr lang="en-IN" dirty="0" smtClean="0"/>
              <a:t>a.   ‘application_data.csv</a:t>
            </a:r>
            <a:r>
              <a:rPr lang="en-IN" dirty="0"/>
              <a:t>'</a:t>
            </a:r>
            <a:r>
              <a:rPr lang="en-US" dirty="0"/>
              <a:t> :  Contains  the information of the client at the time of application which gives on various factors to know if any client has payment difficulties.</a:t>
            </a:r>
          </a:p>
          <a:p>
            <a:pPr marL="0" indent="0">
              <a:buNone/>
            </a:pPr>
            <a:r>
              <a:rPr lang="en-US" dirty="0" smtClean="0"/>
              <a:t>b.   ‘</a:t>
            </a:r>
            <a:r>
              <a:rPr lang="en-IN" dirty="0"/>
              <a:t>previous_application.csv’ : Contains information of the clients previous loan history. Which can be utilised to predict the type of customers having loan payment difficulties based on various factors.</a:t>
            </a:r>
            <a:endParaRPr lang="en-US" dirty="0"/>
          </a:p>
          <a:p>
            <a:pPr marL="0" indent="0">
              <a:buNone/>
            </a:pPr>
            <a:r>
              <a:rPr lang="en-US" dirty="0" smtClean="0"/>
              <a:t>c.  There </a:t>
            </a:r>
            <a:r>
              <a:rPr lang="en-US" dirty="0"/>
              <a:t>is unique column which can be used to merge </a:t>
            </a:r>
            <a:r>
              <a:rPr lang="en-US" dirty="0" err="1" smtClean="0"/>
              <a:t>previous_application</a:t>
            </a:r>
            <a:r>
              <a:rPr lang="en-US" dirty="0" smtClean="0"/>
              <a:t> dataset </a:t>
            </a:r>
            <a:r>
              <a:rPr lang="en-US" dirty="0"/>
              <a:t>with current </a:t>
            </a:r>
            <a:r>
              <a:rPr lang="en-US" dirty="0" err="1" smtClean="0"/>
              <a:t>application_data</a:t>
            </a:r>
            <a:r>
              <a:rPr lang="en-US" dirty="0" smtClean="0"/>
              <a:t> </a:t>
            </a:r>
            <a:r>
              <a:rPr lang="en-US" dirty="0" err="1"/>
              <a:t>i,e</a:t>
            </a:r>
            <a:r>
              <a:rPr lang="en-US" dirty="0"/>
              <a:t> ‘SK_ID_CURR’ . </a:t>
            </a:r>
          </a:p>
          <a:p>
            <a:pPr marL="0" indent="0">
              <a:buNone/>
            </a:pPr>
            <a:r>
              <a:rPr lang="en-US" dirty="0" smtClean="0"/>
              <a:t>d.  Target </a:t>
            </a:r>
            <a:r>
              <a:rPr lang="en-US" dirty="0"/>
              <a:t>variable with </a:t>
            </a:r>
            <a:r>
              <a:rPr lang="en-US" dirty="0" smtClean="0"/>
              <a:t>‘1’ </a:t>
            </a:r>
            <a:r>
              <a:rPr lang="en-US" dirty="0"/>
              <a:t>determines if clients have payment difficulties and with ‘0’ </a:t>
            </a:r>
            <a:r>
              <a:rPr lang="en-US" dirty="0" smtClean="0"/>
              <a:t>- other </a:t>
            </a:r>
            <a:r>
              <a:rPr lang="en-US" dirty="0"/>
              <a:t>cases.</a:t>
            </a:r>
          </a:p>
        </p:txBody>
      </p:sp>
    </p:spTree>
    <p:extLst>
      <p:ext uri="{BB962C8B-B14F-4D97-AF65-F5344CB8AC3E}">
        <p14:creationId xmlns:p14="http://schemas.microsoft.com/office/powerpoint/2010/main" val="1915312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653578"/>
          </a:xfrm>
        </p:spPr>
        <p:txBody>
          <a:bodyPr/>
          <a:lstStyle/>
          <a:p>
            <a:pPr marL="457200" indent="-457200"/>
            <a:r>
              <a:rPr lang="en-US" dirty="0"/>
              <a:t>Data cleaning and analysis</a:t>
            </a:r>
          </a:p>
        </p:txBody>
      </p:sp>
      <p:sp>
        <p:nvSpPr>
          <p:cNvPr id="3" name="Content Placeholder 2"/>
          <p:cNvSpPr>
            <a:spLocks noGrp="1"/>
          </p:cNvSpPr>
          <p:nvPr>
            <p:ph idx="1"/>
          </p:nvPr>
        </p:nvSpPr>
        <p:spPr>
          <a:xfrm>
            <a:off x="1451579" y="1902942"/>
            <a:ext cx="9603275" cy="3855308"/>
          </a:xfrm>
        </p:spPr>
        <p:txBody>
          <a:bodyPr>
            <a:normAutofit lnSpcReduction="10000"/>
          </a:bodyPr>
          <a:lstStyle/>
          <a:p>
            <a:r>
              <a:rPr lang="en-US" sz="1800" dirty="0" smtClean="0"/>
              <a:t>Verify the columns, datatypes, </a:t>
            </a:r>
            <a:r>
              <a:rPr lang="en-IN" sz="1800" dirty="0" smtClean="0"/>
              <a:t>key factors that can be utilised for analysis.</a:t>
            </a:r>
          </a:p>
          <a:p>
            <a:r>
              <a:rPr lang="en-US" sz="1800" dirty="0" smtClean="0"/>
              <a:t>Treating the missing values: </a:t>
            </a:r>
          </a:p>
          <a:p>
            <a:pPr marL="0" indent="0">
              <a:buNone/>
            </a:pPr>
            <a:r>
              <a:rPr lang="en-US" sz="1800" dirty="0"/>
              <a:t> </a:t>
            </a:r>
            <a:r>
              <a:rPr lang="en-US" sz="1800" dirty="0" smtClean="0"/>
              <a:t>a.  Percentage of missing values in the dataset are higher. Hence need to deal carefully in-  	order to reduce anomalies and wrong assumptions.</a:t>
            </a:r>
            <a:r>
              <a:rPr lang="en-IN" sz="1800" dirty="0" smtClean="0"/>
              <a:t> </a:t>
            </a:r>
            <a:r>
              <a:rPr lang="en-IN" sz="1800" dirty="0"/>
              <a:t>R</a:t>
            </a:r>
            <a:r>
              <a:rPr lang="en-IN" sz="1800" dirty="0" smtClean="0"/>
              <a:t>emoved 2 columns with too 	higher missing data which doesn’t give much insights and other 2 rows with too lower 	percentages and remaining columns based on analysis in the dataset. Few columns with 	statistical approach using mean and mode.</a:t>
            </a:r>
          </a:p>
          <a:p>
            <a:pPr marL="0" indent="0">
              <a:buNone/>
            </a:pPr>
            <a:r>
              <a:rPr lang="en-US" sz="1800" dirty="0" smtClean="0"/>
              <a:t>b.   Created new </a:t>
            </a:r>
            <a:r>
              <a:rPr lang="en-US" sz="1800" dirty="0" err="1" smtClean="0"/>
              <a:t>dataframe</a:t>
            </a:r>
            <a:r>
              <a:rPr lang="en-US" sz="1800" dirty="0" smtClean="0"/>
              <a:t> for numerical datatypes columns to analyze and separate for categorical 	analysis.</a:t>
            </a:r>
          </a:p>
          <a:p>
            <a:pPr marL="0" indent="0">
              <a:buNone/>
            </a:pPr>
            <a:r>
              <a:rPr lang="en-US" sz="1800" dirty="0" smtClean="0"/>
              <a:t>c.    Outliers are handled for important fields using box plot and quantile percentages.</a:t>
            </a:r>
          </a:p>
          <a:p>
            <a:pPr marL="457200" indent="-457200">
              <a:buAutoNum type="alphaLcPeriod" startAt="2"/>
            </a:pPr>
            <a:endParaRPr lang="en-US" sz="1800" dirty="0" smtClean="0"/>
          </a:p>
          <a:p>
            <a:pPr marL="457200" indent="-457200">
              <a:buAutoNum type="alphaLcPeriod" startAt="2"/>
            </a:pPr>
            <a:endParaRPr lang="en-US" dirty="0" smtClean="0"/>
          </a:p>
          <a:p>
            <a:pPr marL="457200" indent="-457200">
              <a:buAutoNum type="alphaLcPeriod" startAt="2"/>
            </a:pPr>
            <a:endParaRPr lang="en-US" dirty="0" smtClean="0"/>
          </a:p>
        </p:txBody>
      </p:sp>
    </p:spTree>
    <p:extLst>
      <p:ext uri="{BB962C8B-B14F-4D97-AF65-F5344CB8AC3E}">
        <p14:creationId xmlns:p14="http://schemas.microsoft.com/office/powerpoint/2010/main" val="837057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 </a:t>
            </a:r>
            <a:endParaRPr lang="en-IN" dirty="0"/>
          </a:p>
        </p:txBody>
      </p:sp>
      <p:pic>
        <p:nvPicPr>
          <p:cNvPr id="3" name="Picture 2"/>
          <p:cNvPicPr>
            <a:picLocks noChangeAspect="1"/>
          </p:cNvPicPr>
          <p:nvPr/>
        </p:nvPicPr>
        <p:blipFill>
          <a:blip r:embed="rId2"/>
          <a:stretch>
            <a:fillRect/>
          </a:stretch>
        </p:blipFill>
        <p:spPr>
          <a:xfrm>
            <a:off x="1451579" y="3609460"/>
            <a:ext cx="8439150" cy="1962150"/>
          </a:xfrm>
          <a:prstGeom prst="rect">
            <a:avLst/>
          </a:prstGeom>
        </p:spPr>
      </p:pic>
      <p:pic>
        <p:nvPicPr>
          <p:cNvPr id="4" name="Picture 3"/>
          <p:cNvPicPr>
            <a:picLocks noChangeAspect="1"/>
          </p:cNvPicPr>
          <p:nvPr/>
        </p:nvPicPr>
        <p:blipFill>
          <a:blip r:embed="rId3"/>
          <a:stretch>
            <a:fillRect/>
          </a:stretch>
        </p:blipFill>
        <p:spPr>
          <a:xfrm>
            <a:off x="1451579" y="1853754"/>
            <a:ext cx="8420100" cy="1573187"/>
          </a:xfrm>
          <a:prstGeom prst="rect">
            <a:avLst/>
          </a:prstGeom>
        </p:spPr>
      </p:pic>
    </p:spTree>
    <p:extLst>
      <p:ext uri="{BB962C8B-B14F-4D97-AF65-F5344CB8AC3E}">
        <p14:creationId xmlns:p14="http://schemas.microsoft.com/office/powerpoint/2010/main" val="4158835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Two new columns [‘AGE GROUP’, ‘Income category’] has been appended to the dataset for categorical data analysis.</a:t>
            </a:r>
            <a:r>
              <a:rPr lang="en-US" dirty="0"/>
              <a:t> </a:t>
            </a:r>
            <a:endParaRPr lang="en-US" dirty="0" smtClean="0"/>
          </a:p>
          <a:p>
            <a:r>
              <a:rPr lang="en-US" dirty="0" smtClean="0"/>
              <a:t>‘AGE’ column has been created to remove negative values in ‘DAYS_BIRTH’ and convert it to respective age of person.</a:t>
            </a:r>
          </a:p>
        </p:txBody>
      </p:sp>
    </p:spTree>
    <p:extLst>
      <p:ext uri="{BB962C8B-B14F-4D97-AF65-F5344CB8AC3E}">
        <p14:creationId xmlns:p14="http://schemas.microsoft.com/office/powerpoint/2010/main" val="26643220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3683</TotalTime>
  <Words>578</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Credit EDA ANALYSIS</vt:lpstr>
      <vt:lpstr>Agenda</vt:lpstr>
      <vt:lpstr>Problem statement</vt:lpstr>
      <vt:lpstr>Assumptions </vt:lpstr>
      <vt:lpstr>Approach on EDA</vt:lpstr>
      <vt:lpstr>Dataset understanding.</vt:lpstr>
      <vt:lpstr>Data cleaning and analysis</vt:lpstr>
      <vt:lpstr>Outliers: </vt:lpstr>
      <vt:lpstr>PowerPoint Presentation</vt:lpstr>
      <vt:lpstr>Heat maps:</vt:lpstr>
      <vt:lpstr>Data ANALYSIS:</vt:lpstr>
      <vt:lpstr>Analysis :</vt:lpstr>
      <vt:lpstr>Analysis:</vt:lpstr>
      <vt:lpstr>Analysis:</vt:lpstr>
      <vt:lpstr>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ANALYSIS</dc:title>
  <dc:creator>Admin</dc:creator>
  <cp:lastModifiedBy>Admin</cp:lastModifiedBy>
  <cp:revision>27</cp:revision>
  <dcterms:created xsi:type="dcterms:W3CDTF">2022-06-19T04:21:24Z</dcterms:created>
  <dcterms:modified xsi:type="dcterms:W3CDTF">2022-07-04T15:10:57Z</dcterms:modified>
</cp:coreProperties>
</file>