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3BE9FE-0358-4016-A76E-769340D9E5F8}">
          <p14:sldIdLst>
            <p14:sldId id="256"/>
            <p14:sldId id="257"/>
            <p14:sldId id="258"/>
            <p14:sldId id="259"/>
            <p14:sldId id="263"/>
            <p14:sldId id="260"/>
            <p14:sldId id="262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99A5021-E801-475D-9A01-57204D3211AA}" type="slidenum">
              <a:rPr lang="en-IN" smtClean="0"/>
            </a:fld>
            <a:endParaRPr lang="en-IN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C1077-B2FF-4595-BF24-F3BF0802BBE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9A5021-E801-475D-9A01-57204D3211AA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98753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/>
              <a:t>🚀 Deploying Machine Learning Models with </a:t>
            </a:r>
            <a:r>
              <a:rPr lang="en-IN" sz="3200" b="1" dirty="0" err="1"/>
              <a:t>FastAPI</a:t>
            </a:r>
            <a:br>
              <a:rPr lang="en-IN" sz="2800" dirty="0"/>
            </a:br>
            <a:r>
              <a:rPr lang="en-IN" sz="2800" dirty="0"/>
              <a:t>AI Engineering Internship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👨‍💻 Nikhil S Doshikar</a:t>
            </a:r>
            <a:br>
              <a:rPr lang="en-IN" sz="2800" dirty="0"/>
            </a:br>
            <a:r>
              <a:rPr lang="en-IN" sz="2800" dirty="0"/>
              <a:t>📊 Data Science Intern</a:t>
            </a:r>
            <a:br>
              <a:rPr lang="en-IN" sz="2800" dirty="0"/>
            </a:br>
            <a:r>
              <a:rPr lang="en-IN" sz="2800" dirty="0"/>
              <a:t>🏢 [Company Name -</a:t>
            </a:r>
            <a:r>
              <a:rPr lang="en-IN" dirty="0"/>
              <a:t> </a:t>
            </a:r>
            <a:r>
              <a:rPr lang="en-IN" sz="3600" dirty="0" err="1"/>
              <a:t>WiseAnalytics</a:t>
            </a:r>
            <a:r>
              <a:rPr lang="en-IN" dirty="0"/>
              <a:t> </a:t>
            </a:r>
            <a:r>
              <a:rPr lang="en-IN" sz="2800" dirty="0"/>
              <a:t>]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💼 End-to-End ML Pipeline: Training → API → Dashboard</a:t>
            </a:r>
            <a:br>
              <a:rPr lang="en-IN" sz="2800" dirty="0"/>
            </a:b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328" y="185243"/>
            <a:ext cx="10515600" cy="59424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What is an API?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4419"/>
            <a:ext cx="10515600" cy="3267857"/>
          </a:xfrm>
        </p:spPr>
        <p:txBody>
          <a:bodyPr>
            <a:normAutofit fontScale="85000" lnSpcReduction="10000"/>
          </a:bodyPr>
          <a:lstStyle/>
          <a:p>
            <a:r>
              <a:rPr lang="en-IN" sz="2400" dirty="0"/>
              <a:t>API = Application Programming Interface</a:t>
            </a:r>
            <a:endParaRPr lang="en-IN" sz="2400" dirty="0"/>
          </a:p>
          <a:p>
            <a:r>
              <a:rPr lang="en-IN" sz="2400" dirty="0"/>
              <a:t>Set of rules and protocols for communication between software components</a:t>
            </a:r>
            <a:endParaRPr lang="en-IN" sz="2400" dirty="0"/>
          </a:p>
          <a:p>
            <a:r>
              <a:rPr lang="en-IN" sz="2400" dirty="0"/>
              <a:t>Enables different applications or modules to exchange data safely and efficiently</a:t>
            </a:r>
            <a:endParaRPr lang="en-IN" sz="2400" dirty="0"/>
          </a:p>
          <a:p>
            <a:pPr marL="0" indent="0">
              <a:buNone/>
            </a:pPr>
            <a:r>
              <a:rPr lang="en-IN" b="1" dirty="0"/>
              <a:t>Analogy</a:t>
            </a:r>
            <a:r>
              <a:rPr lang="en-IN" sz="2400" dirty="0"/>
              <a:t> :</a:t>
            </a:r>
            <a:endParaRPr lang="en-IN" sz="2400" dirty="0"/>
          </a:p>
          <a:p>
            <a:r>
              <a:rPr lang="en-IN" sz="2400" i="1" dirty="0"/>
              <a:t>“Like a waiter in a restaurant</a:t>
            </a:r>
            <a:r>
              <a:rPr lang="en-IN" sz="2400" dirty="0"/>
              <a:t>—the waiter (API) takes the order from the customer (frontend) and gives it to the kitchen (backend), bringing the prepared meal (data) back.”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830955"/>
            <a:ext cx="6667500" cy="267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584956" y="983130"/>
            <a:ext cx="10312894" cy="82391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Why Are APIs Important?</a:t>
            </a:r>
            <a:endParaRPr lang="en-IN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90282"/>
            <a:ext cx="10942481" cy="3684588"/>
          </a:xfrm>
        </p:spPr>
        <p:txBody>
          <a:bodyPr>
            <a:normAutofit/>
          </a:bodyPr>
          <a:lstStyle/>
          <a:p>
            <a:pPr marL="342900" indent="-342900"/>
            <a:r>
              <a:rPr lang="en-IN" dirty="0"/>
              <a:t>Early applications were monolithic: frontend, backend, and database tightly coupled</a:t>
            </a:r>
            <a:endParaRPr lang="en-IN" dirty="0"/>
          </a:p>
          <a:p>
            <a:pPr marL="342900" indent="-342900"/>
            <a:r>
              <a:rPr lang="en-IN" dirty="0"/>
              <a:t>Hard to update or scale, limited flexibility for growing needs</a:t>
            </a:r>
            <a:endParaRPr lang="en-IN" dirty="0"/>
          </a:p>
          <a:p>
            <a:pPr marL="342900" indent="-342900"/>
            <a:r>
              <a:rPr lang="en-IN" dirty="0"/>
              <a:t>APIs allow decoupling—enabling websites, mobile apps, and other clients to use the same backend service seamlessly</a:t>
            </a:r>
            <a:endParaRPr lang="en-IN" dirty="0"/>
          </a:p>
          <a:p>
            <a:pPr marL="342900" indent="-342900"/>
            <a:r>
              <a:rPr lang="en-IN" dirty="0"/>
              <a:t>Promotes modular, scalable, and maintainable software design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8251" y="18255"/>
            <a:ext cx="10515600" cy="521391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Why </a:t>
            </a:r>
            <a:r>
              <a:rPr lang="en-IN" sz="4000" b="1" dirty="0" err="1"/>
              <a:t>FastAPI</a:t>
            </a:r>
            <a:r>
              <a:rPr lang="en-IN" sz="4000" b="1" dirty="0"/>
              <a:t> is a Game Changer</a:t>
            </a:r>
            <a:endParaRPr lang="en-IN" sz="4000" b="1" dirty="0"/>
          </a:p>
        </p:txBody>
      </p:sp>
      <p:sp>
        <p:nvSpPr>
          <p:cNvPr id="8" name="Subtitle 7"/>
          <p:cNvSpPr>
            <a:spLocks noGrp="1"/>
          </p:cNvSpPr>
          <p:nvPr>
            <p:ph sz="half" idx="1"/>
          </p:nvPr>
        </p:nvSpPr>
        <p:spPr>
          <a:xfrm>
            <a:off x="863182" y="839449"/>
            <a:ext cx="10410669" cy="4999218"/>
          </a:xfrm>
        </p:spPr>
        <p:txBody>
          <a:bodyPr>
            <a:noAutofit/>
          </a:bodyPr>
          <a:lstStyle/>
          <a:p>
            <a:pPr algn="l"/>
            <a:r>
              <a:rPr lang="en-IN" sz="2400" b="1" dirty="0"/>
              <a:t>What is </a:t>
            </a:r>
            <a:r>
              <a:rPr lang="en-IN" sz="2400" b="1" dirty="0" err="1"/>
              <a:t>FastAPI</a:t>
            </a:r>
            <a:r>
              <a:rPr lang="en-IN" sz="2400" b="1" dirty="0"/>
              <a:t>?</a:t>
            </a:r>
            <a:endParaRPr lang="en-IN" sz="24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 modern, high-performance Python framework for building robust and scalable web APIs.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Lightning-fast thanks to asynchronous programming (async/await) for handling many concurrent requests efficiently.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Widely used in industry to expose ML, Deep Learning, and Generative AI models as inference endpoints.</a:t>
            </a:r>
            <a:endParaRPr lang="en-IN" dirty="0"/>
          </a:p>
          <a:p>
            <a:pPr marL="0" indent="0" algn="l">
              <a:buNone/>
            </a:pPr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🧠 </a:t>
            </a:r>
            <a:r>
              <a:rPr lang="en-US" altLang="en-US" b="1" dirty="0">
                <a:latin typeface="Arial" panose="020B0604020202020204" pitchFamily="34" charset="0"/>
              </a:rPr>
              <a:t>Real-World Analogy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latin typeface="Arial" panose="020B0604020202020204" pitchFamily="34" charset="0"/>
              </a:rPr>
              <a:t>"</a:t>
            </a:r>
            <a:r>
              <a:rPr lang="en-US" altLang="en-US" i="1" dirty="0" err="1">
                <a:latin typeface="Arial" panose="020B0604020202020204" pitchFamily="34" charset="0"/>
              </a:rPr>
              <a:t>FastAPI</a:t>
            </a:r>
            <a:r>
              <a:rPr lang="en-US" altLang="en-US" i="1" dirty="0">
                <a:latin typeface="Arial" panose="020B0604020202020204" pitchFamily="34" charset="0"/>
              </a:rPr>
              <a:t> is like a smart restaurant where the waiter keeps moving and taking new orders while the kitchen is busy preparing previous ones — maximizing efficiency and responsiveness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Components: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325" y="1754725"/>
            <a:ext cx="6006152" cy="4145238"/>
          </a:xfrm>
        </p:spPr>
        <p:txBody>
          <a:bodyPr>
            <a:normAutofit/>
          </a:bodyPr>
          <a:lstStyle/>
          <a:p>
            <a:pPr marL="285750" indent="-285750"/>
            <a:r>
              <a:rPr lang="en-IN" dirty="0"/>
              <a:t>Starlette: Handles HTTP requests/responses asynchronously with efficient concurrency management.</a:t>
            </a:r>
            <a:endParaRPr lang="en-IN" dirty="0"/>
          </a:p>
          <a:p>
            <a:pPr marL="285750" indent="-285750"/>
            <a:r>
              <a:rPr lang="en-IN" dirty="0" err="1"/>
              <a:t>Pydantic</a:t>
            </a:r>
            <a:r>
              <a:rPr lang="en-IN" dirty="0"/>
              <a:t>: Validates and parses incoming data automatically, reducing bugs and manual coding.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800408" y="1443841"/>
            <a:ext cx="33578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👤 Client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↓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⚡ </a:t>
            </a:r>
            <a:r>
              <a:rPr lang="en-IN" dirty="0" err="1"/>
              <a:t>FastAPI</a:t>
            </a:r>
            <a:r>
              <a:rPr lang="en-IN" dirty="0"/>
              <a:t> 🐍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↓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🔁 Starlette (Async Processing)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🔍 </a:t>
            </a:r>
            <a:r>
              <a:rPr lang="en-IN" dirty="0" err="1"/>
              <a:t>Pydantic</a:t>
            </a:r>
            <a:r>
              <a:rPr lang="en-IN" dirty="0"/>
              <a:t> (Input Validation)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↓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🧠 ML Model (Prediction)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↓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📦 JSON Response (Universal Format)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 How </a:t>
            </a:r>
            <a:r>
              <a:rPr lang="en-IN" dirty="0" err="1"/>
              <a:t>FastAPI</a:t>
            </a:r>
            <a:r>
              <a:rPr lang="en-IN" dirty="0"/>
              <a:t>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681036"/>
            <a:ext cx="7361421" cy="5884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Philosophy &amp; Design:</a:t>
            </a:r>
            <a:endParaRPr lang="en-IN" sz="2400" b="1" dirty="0"/>
          </a:p>
          <a:p>
            <a:r>
              <a:rPr lang="en-IN" sz="2000" dirty="0"/>
              <a:t>Created to overcome performance and boilerplate issues in older frameworks like Flask.</a:t>
            </a:r>
            <a:endParaRPr lang="en-IN" sz="2000" dirty="0"/>
          </a:p>
          <a:p>
            <a:r>
              <a:rPr lang="en-IN" sz="2000" dirty="0"/>
              <a:t>Emphasizes APIs that are both fast in execution and fast to develop.</a:t>
            </a:r>
            <a:endParaRPr lang="en-IN" sz="2000" dirty="0"/>
          </a:p>
          <a:p>
            <a:r>
              <a:rPr lang="en-IN" sz="2000" dirty="0"/>
              <a:t>In synchronous APIs, slow tasks block other requests, causing delay.</a:t>
            </a:r>
            <a:endParaRPr lang="en-IN" sz="2000" dirty="0"/>
          </a:p>
          <a:p>
            <a:r>
              <a:rPr lang="en-IN" sz="2000" dirty="0" err="1"/>
              <a:t>FastAPI</a:t>
            </a:r>
            <a:r>
              <a:rPr lang="en-IN" sz="2000" dirty="0"/>
              <a:t> uses async/await so the server handles other requests while waiting, improving responsiveness.</a:t>
            </a:r>
            <a:endParaRPr lang="en-IN" sz="2000" dirty="0"/>
          </a:p>
          <a:p>
            <a:pPr marL="0" indent="0">
              <a:buNone/>
            </a:pPr>
            <a:r>
              <a:rPr lang="en-IN" sz="2400" b="1" dirty="0"/>
              <a:t>Why </a:t>
            </a:r>
            <a:r>
              <a:rPr lang="en-IN" sz="2400" b="1" dirty="0" err="1"/>
              <a:t>FastAPI</a:t>
            </a:r>
            <a:r>
              <a:rPr lang="en-IN" sz="2400" b="1" dirty="0"/>
              <a:t>?</a:t>
            </a:r>
            <a:endParaRPr lang="en-IN" sz="2400" b="1" dirty="0"/>
          </a:p>
          <a:p>
            <a:pPr marL="285750" indent="-285750"/>
            <a:r>
              <a:rPr lang="en-IN" sz="2000" dirty="0"/>
              <a:t>Fast to run: Uses ASGI protocol with </a:t>
            </a:r>
            <a:r>
              <a:rPr lang="en-IN" sz="2000" dirty="0" err="1"/>
              <a:t>Uvicorn</a:t>
            </a:r>
            <a:r>
              <a:rPr lang="en-IN" sz="2000" dirty="0"/>
              <a:t> server, enabling non-blocking, parallel request handling.</a:t>
            </a:r>
            <a:endParaRPr lang="en-IN" sz="2000" dirty="0"/>
          </a:p>
          <a:p>
            <a:pPr marL="285750" indent="-285750"/>
            <a:r>
              <a:rPr lang="en-IN" sz="2000" dirty="0"/>
              <a:t>Fast to code: Minimal, clean, and readable code; automatic input validation and interactive API docs.</a:t>
            </a:r>
            <a:endParaRPr lang="en-IN" sz="2000" dirty="0"/>
          </a:p>
          <a:p>
            <a:pPr marL="285750" indent="-285750"/>
            <a:r>
              <a:rPr lang="en-IN" sz="2000" dirty="0"/>
              <a:t>Highly compatible: Seamless integration with ML libraries like scikit-learn, TensorFlow, and databases.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531" y="869430"/>
            <a:ext cx="3681006" cy="53075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⚡ Fast to Run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└── ASGI + </a:t>
            </a:r>
            <a:r>
              <a:rPr lang="en-IN" dirty="0" err="1"/>
              <a:t>Uvicorn</a:t>
            </a:r>
            <a:r>
              <a:rPr lang="en-IN" dirty="0"/>
              <a:t> = High performance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🔁 Handles Multiple Requests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└── async/await = Non-blocking server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🐍 Fast to Code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└── Clean syntax + auto input validation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🔍 Built-In Docs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└── `/docs` for testing live APIs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🧠 ML-Ready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└── Integrates easily with TensorFlow, scikit-learn, etc.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FastAPI</a:t>
            </a:r>
            <a:r>
              <a:rPr lang="en-IN" dirty="0"/>
              <a:t> in the ML World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IN" dirty="0" err="1"/>
              <a:t>FastAPI</a:t>
            </a:r>
            <a:r>
              <a:rPr lang="en-IN" dirty="0"/>
              <a:t>: A Python framework built for quickly creating robust, scalable APIs.</a:t>
            </a:r>
            <a:endParaRPr lang="en-IN" dirty="0"/>
          </a:p>
          <a:p>
            <a:r>
              <a:rPr lang="en-IN" dirty="0"/>
              <a:t>Lightning-fast &amp; simple: Excellent for deploying ML, deep learning, or generative AI models.</a:t>
            </a:r>
            <a:endParaRPr lang="en-IN" dirty="0"/>
          </a:p>
          <a:p>
            <a:r>
              <a:rPr lang="en-IN" dirty="0"/>
              <a:t>Asynchronous operations:</a:t>
            </a:r>
            <a:endParaRPr lang="en-IN" dirty="0"/>
          </a:p>
          <a:p>
            <a:pPr lvl="1"/>
            <a:r>
              <a:rPr lang="en-IN" dirty="0"/>
              <a:t>Lets </a:t>
            </a:r>
            <a:r>
              <a:rPr lang="en-IN" dirty="0" err="1"/>
              <a:t>FastAPI</a:t>
            </a:r>
            <a:r>
              <a:rPr lang="en-IN" dirty="0"/>
              <a:t> manage many requests concurrently, even when your app waits on slow models or databases.</a:t>
            </a:r>
            <a:endParaRPr lang="en-IN" dirty="0"/>
          </a:p>
          <a:p>
            <a:pPr lvl="1"/>
            <a:r>
              <a:rPr lang="en-IN" dirty="0"/>
              <a:t>Improves speed and scalability.</a:t>
            </a:r>
            <a:endParaRPr lang="en-IN" dirty="0"/>
          </a:p>
          <a:p>
            <a:r>
              <a:rPr lang="en-IN" dirty="0"/>
              <a:t>Industry standard:</a:t>
            </a:r>
            <a:endParaRPr lang="en-IN" dirty="0"/>
          </a:p>
          <a:p>
            <a:pPr lvl="1"/>
            <a:r>
              <a:rPr lang="en-IN" dirty="0" err="1"/>
              <a:t>FastAPI</a:t>
            </a:r>
            <a:r>
              <a:rPr lang="en-IN" dirty="0"/>
              <a:t> powers real-world AI products by exposing models as secure web services (“inference endpoints”).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63" y="115342"/>
            <a:ext cx="9605635" cy="63416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 Real Machine Learning Use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9331"/>
            <a:ext cx="10824148" cy="304300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When you build an ML or AI model, customers need access through a website or app.</a:t>
            </a:r>
            <a:endParaRPr lang="en-IN" dirty="0"/>
          </a:p>
          <a:p>
            <a:r>
              <a:rPr lang="en-IN" dirty="0"/>
              <a:t>Direct database or backend access is risky and impractical—instead, you expose the model’s power via an API.</a:t>
            </a:r>
            <a:endParaRPr lang="en-IN" dirty="0"/>
          </a:p>
          <a:p>
            <a:r>
              <a:rPr lang="en-IN" dirty="0"/>
              <a:t>APIs let your product securely offer predictions or intelligent features to users, abstracting away the complexity.</a:t>
            </a:r>
            <a:endParaRPr lang="en-IN" dirty="0"/>
          </a:p>
          <a:p>
            <a:r>
              <a:rPr lang="en-IN" dirty="0"/>
              <a:t>Modern companies use </a:t>
            </a:r>
            <a:r>
              <a:rPr lang="en-IN" dirty="0" err="1"/>
              <a:t>FastAPI</a:t>
            </a:r>
            <a:r>
              <a:rPr lang="en-IN" dirty="0"/>
              <a:t> for this:</a:t>
            </a:r>
            <a:endParaRPr lang="en-IN" dirty="0"/>
          </a:p>
          <a:p>
            <a:pPr lvl="1"/>
            <a:r>
              <a:rPr lang="en-IN" dirty="0"/>
              <a:t>Fast and asynchronous: Handles many user requests at once.</a:t>
            </a:r>
            <a:endParaRPr lang="en-IN" dirty="0"/>
          </a:p>
          <a:p>
            <a:pPr lvl="1"/>
            <a:r>
              <a:rPr lang="en-IN" dirty="0"/>
              <a:t>Widely adopted: Standard for deploying AI/ML models as live, production APIs.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942413"/>
            <a:ext cx="6667500" cy="291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3859</Words>
  <Application>WPS Presentation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Gallery</vt:lpstr>
      <vt:lpstr>🚀 Deploying Machine Learning Models with FastAPI AI Engineering Internship Assignment  👨‍💻 Nikhil S Doshikar 📊 Data Science Intern 🏢 [Company Name - WiseAnalytics ]  💼 End-to-End ML Pipeline: Training → API → Dashboard </vt:lpstr>
      <vt:lpstr>What is an API?</vt:lpstr>
      <vt:lpstr>PowerPoint 演示文稿</vt:lpstr>
      <vt:lpstr>Why FastAPI is a Game Changer</vt:lpstr>
      <vt:lpstr>Key Components:</vt:lpstr>
      <vt:lpstr> How FastAPI Works</vt:lpstr>
      <vt:lpstr>FastAPI in the ML World</vt:lpstr>
      <vt:lpstr> Real Machine Learning Use Case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Doshikar</dc:creator>
  <cp:lastModifiedBy>Nikhil</cp:lastModifiedBy>
  <cp:revision>2</cp:revision>
  <dcterms:created xsi:type="dcterms:W3CDTF">2025-08-06T08:52:00Z</dcterms:created>
  <dcterms:modified xsi:type="dcterms:W3CDTF">2025-08-08T07:29:58Z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C5849336055547CF9F98EF1ACBE0131E_12</vt:lpwstr>
  </property>
  <property fmtid="{D5CDD505-2E9C-101B-9397-08002B2CF9AE}" pid="3" name="KSOProductBuildVer">
    <vt:lpwstr>1033-12.2.0.21179</vt:lpwstr>
  </property>
</Properties>
</file>