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6" r:id="rId1"/>
  </p:sldMasterIdLst>
  <p:notesMasterIdLst>
    <p:notesMasterId r:id="rId16"/>
  </p:notesMasterIdLst>
  <p:sldIdLst>
    <p:sldId id="256" r:id="rId2"/>
    <p:sldId id="257" r:id="rId3"/>
    <p:sldId id="258" r:id="rId4"/>
    <p:sldId id="262" r:id="rId5"/>
    <p:sldId id="269" r:id="rId6"/>
    <p:sldId id="270" r:id="rId7"/>
    <p:sldId id="271" r:id="rId8"/>
    <p:sldId id="272" r:id="rId9"/>
    <p:sldId id="273" r:id="rId10"/>
    <p:sldId id="274" r:id="rId11"/>
    <p:sldId id="275" r:id="rId12"/>
    <p:sldId id="276" r:id="rId13"/>
    <p:sldId id="277"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249" autoAdjust="0"/>
  </p:normalViewPr>
  <p:slideViewPr>
    <p:cSldViewPr>
      <p:cViewPr varScale="1">
        <p:scale>
          <a:sx n="68" d="100"/>
          <a:sy n="68" d="100"/>
        </p:scale>
        <p:origin x="69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5EE71-15A8-4550-A83D-6370570FA4CF}" type="datetimeFigureOut">
              <a:rPr lang="en-IN" smtClean="0"/>
              <a:t>11-07-2022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BE0C31-8EAD-4064-A923-A7705FEA2646}" type="slidenum">
              <a:rPr lang="en-IN" smtClean="0"/>
              <a:t>‹#›</a:t>
            </a:fld>
            <a:endParaRPr lang="en-IN"/>
          </a:p>
        </p:txBody>
      </p:sp>
    </p:spTree>
    <p:extLst>
      <p:ext uri="{BB962C8B-B14F-4D97-AF65-F5344CB8AC3E}">
        <p14:creationId xmlns:p14="http://schemas.microsoft.com/office/powerpoint/2010/main" val="385984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BE0C31-8EAD-4064-A923-A7705FEA2646}" type="slidenum">
              <a:rPr lang="en-IN" smtClean="0"/>
              <a:t>7</a:t>
            </a:fld>
            <a:endParaRPr lang="en-IN"/>
          </a:p>
        </p:txBody>
      </p:sp>
    </p:spTree>
    <p:extLst>
      <p:ext uri="{BB962C8B-B14F-4D97-AF65-F5344CB8AC3E}">
        <p14:creationId xmlns:p14="http://schemas.microsoft.com/office/powerpoint/2010/main" val="111055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D5C464-668C-47B2-AA21-0DA4F2E6829A}"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356396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5C464-668C-47B2-AA21-0DA4F2E6829A}"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273152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5C464-668C-47B2-AA21-0DA4F2E6829A}"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130472-FBD5-41A2-ADD6-A862F273732E}"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1705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D5C464-668C-47B2-AA21-0DA4F2E6829A}"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1882935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D5C464-668C-47B2-AA21-0DA4F2E6829A}"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130472-FBD5-41A2-ADD6-A862F273732E}"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0350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D5C464-668C-47B2-AA21-0DA4F2E6829A}"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647179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5C464-668C-47B2-AA21-0DA4F2E6829A}"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1528376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5C464-668C-47B2-AA21-0DA4F2E6829A}"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390869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5C464-668C-47B2-AA21-0DA4F2E6829A}"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1954821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5C464-668C-47B2-AA21-0DA4F2E6829A}"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135371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D5C464-668C-47B2-AA21-0DA4F2E6829A}"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396363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D5C464-668C-47B2-AA21-0DA4F2E6829A}" type="datetimeFigureOut">
              <a:rPr lang="en-IN" smtClean="0"/>
              <a:t>11-07-2022</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220117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D5C464-668C-47B2-AA21-0DA4F2E6829A}" type="datetimeFigureOut">
              <a:rPr lang="en-IN" smtClean="0"/>
              <a:t>11-07-2022</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2373957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5C464-668C-47B2-AA21-0DA4F2E6829A}" type="datetimeFigureOut">
              <a:rPr lang="en-IN" smtClean="0"/>
              <a:t>11-07-2022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110808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5C464-668C-47B2-AA21-0DA4F2E6829A}"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37275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5C464-668C-47B2-AA21-0DA4F2E6829A}"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7130472-FBD5-41A2-ADD6-A862F273732E}" type="slidenum">
              <a:rPr lang="en-IN" smtClean="0"/>
              <a:t>‹#›</a:t>
            </a:fld>
            <a:endParaRPr lang="en-IN"/>
          </a:p>
        </p:txBody>
      </p:sp>
    </p:spTree>
    <p:extLst>
      <p:ext uri="{BB962C8B-B14F-4D97-AF65-F5344CB8AC3E}">
        <p14:creationId xmlns:p14="http://schemas.microsoft.com/office/powerpoint/2010/main" val="194996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CD5C464-668C-47B2-AA21-0DA4F2E6829A}" type="datetimeFigureOut">
              <a:rPr lang="en-IN" smtClean="0"/>
              <a:t>11-07-2022</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7130472-FBD5-41A2-ADD6-A862F273732E}" type="slidenum">
              <a:rPr lang="en-IN" smtClean="0"/>
              <a:t>‹#›</a:t>
            </a:fld>
            <a:endParaRPr lang="en-IN"/>
          </a:p>
        </p:txBody>
      </p:sp>
    </p:spTree>
    <p:extLst>
      <p:ext uri="{BB962C8B-B14F-4D97-AF65-F5344CB8AC3E}">
        <p14:creationId xmlns:p14="http://schemas.microsoft.com/office/powerpoint/2010/main" val="3921788295"/>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 id="2147484368" r:id="rId12"/>
    <p:sldLayoutId id="2147484369" r:id="rId13"/>
    <p:sldLayoutId id="2147484370" r:id="rId14"/>
    <p:sldLayoutId id="2147484371" r:id="rId15"/>
    <p:sldLayoutId id="21474843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2589B50-D615-4630-B6F7-29E99FF2C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87A83DF-4E7A-4A81-867E-10E29C4BD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583431"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05209" y="967417"/>
            <a:ext cx="3960345" cy="3943250"/>
          </a:xfrm>
        </p:spPr>
        <p:txBody>
          <a:bodyPr>
            <a:normAutofit/>
          </a:bodyPr>
          <a:lstStyle/>
          <a:p>
            <a:r>
              <a:rPr lang="en-US" sz="3500">
                <a:solidFill>
                  <a:srgbClr val="FEFFFF"/>
                </a:solidFill>
              </a:rPr>
              <a:t>HOUSING PROJECT</a:t>
            </a:r>
            <a:br>
              <a:rPr lang="en-US" sz="3500">
                <a:solidFill>
                  <a:srgbClr val="FEFFFF"/>
                </a:solidFill>
              </a:rPr>
            </a:br>
            <a:br>
              <a:rPr lang="en-US" sz="3500">
                <a:solidFill>
                  <a:srgbClr val="FEFFFF"/>
                </a:solidFill>
              </a:rPr>
            </a:br>
            <a:r>
              <a:rPr lang="en-US" sz="3500">
                <a:solidFill>
                  <a:srgbClr val="FEFFFF"/>
                </a:solidFill>
              </a:rPr>
              <a:t>Presented By:</a:t>
            </a:r>
            <a:br>
              <a:rPr lang="en-US" sz="3500">
                <a:solidFill>
                  <a:srgbClr val="FEFFFF"/>
                </a:solidFill>
              </a:rPr>
            </a:br>
            <a:r>
              <a:rPr lang="en-US" sz="3500">
                <a:solidFill>
                  <a:srgbClr val="FEFFFF"/>
                </a:solidFill>
              </a:rPr>
              <a:t>NIKHIL MAHESHWARI</a:t>
            </a:r>
            <a:br>
              <a:rPr lang="en-US" sz="3500">
                <a:solidFill>
                  <a:srgbClr val="FEFFFF"/>
                </a:solidFill>
              </a:rPr>
            </a:br>
            <a:endParaRPr lang="en-IN" sz="3500">
              <a:solidFill>
                <a:srgbClr val="FEFFFF"/>
              </a:solidFill>
            </a:endParaRPr>
          </a:p>
        </p:txBody>
      </p:sp>
      <p:sp>
        <p:nvSpPr>
          <p:cNvPr id="54" name="Freeform 27">
            <a:extLst>
              <a:ext uri="{FF2B5EF4-FFF2-40B4-BE49-F238E27FC236}">
                <a16:creationId xmlns:a16="http://schemas.microsoft.com/office/drawing/2014/main" id="{435515D7-4CE9-4558-BA93-E245EFB64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160904"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pic>
        <p:nvPicPr>
          <p:cNvPr id="6" name="Graphic 5" descr="House">
            <a:extLst>
              <a:ext uri="{FF2B5EF4-FFF2-40B4-BE49-F238E27FC236}">
                <a16:creationId xmlns:a16="http://schemas.microsoft.com/office/drawing/2014/main" id="{02FD3B80-181F-1B5F-1485-1C0065B6F9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06058" y="1868336"/>
            <a:ext cx="3115313" cy="3115313"/>
          </a:xfrm>
          <a:prstGeom prst="rect">
            <a:avLst/>
          </a:prstGeom>
        </p:spPr>
      </p:pic>
    </p:spTree>
    <p:extLst>
      <p:ext uri="{BB962C8B-B14F-4D97-AF65-F5344CB8AC3E}">
        <p14:creationId xmlns:p14="http://schemas.microsoft.com/office/powerpoint/2010/main" val="304710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Model development and evaluation</a:t>
            </a:r>
            <a:br>
              <a:rPr lang="en-US" sz="4400" dirty="0"/>
            </a:br>
            <a:endParaRPr lang="en-IN" sz="4400" dirty="0"/>
          </a:p>
        </p:txBody>
      </p:sp>
      <p:sp>
        <p:nvSpPr>
          <p:cNvPr id="3" name="Content Placeholder 2"/>
          <p:cNvSpPr>
            <a:spLocks noGrp="1"/>
          </p:cNvSpPr>
          <p:nvPr>
            <p:ph idx="1"/>
          </p:nvPr>
        </p:nvSpPr>
        <p:spPr>
          <a:xfrm>
            <a:off x="699247" y="2420888"/>
            <a:ext cx="7745505" cy="3600400"/>
          </a:xfrm>
        </p:spPr>
        <p:txBody>
          <a:bodyPr>
            <a:normAutofit/>
          </a:bodyPr>
          <a:lstStyle/>
          <a:p>
            <a:r>
              <a:rPr lang="en-IN" dirty="0"/>
              <a:t>Testing of Identified Approaches (Algorithms)</a:t>
            </a:r>
          </a:p>
          <a:p>
            <a:pPr marL="0" indent="0">
              <a:buNone/>
            </a:pPr>
            <a:endParaRPr lang="en-IN" dirty="0"/>
          </a:p>
          <a:p>
            <a:pPr lvl="0"/>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57" y="3212976"/>
            <a:ext cx="8192643" cy="2896004"/>
          </a:xfrm>
          <a:prstGeom prst="rect">
            <a:avLst/>
          </a:prstGeom>
        </p:spPr>
      </p:pic>
      <p:sp>
        <p:nvSpPr>
          <p:cNvPr id="6" name="Curved Right Arrow 5"/>
          <p:cNvSpPr/>
          <p:nvPr/>
        </p:nvSpPr>
        <p:spPr>
          <a:xfrm>
            <a:off x="0" y="2852936"/>
            <a:ext cx="951357"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623483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Model development and evaluation</a:t>
            </a:r>
            <a:br>
              <a:rPr lang="en-US" dirty="0"/>
            </a:br>
            <a:endParaRPr lang="en-IN" dirty="0"/>
          </a:p>
        </p:txBody>
      </p:sp>
      <p:sp>
        <p:nvSpPr>
          <p:cNvPr id="3" name="Content Placeholder 2"/>
          <p:cNvSpPr>
            <a:spLocks noGrp="1"/>
          </p:cNvSpPr>
          <p:nvPr>
            <p:ph idx="1"/>
          </p:nvPr>
        </p:nvSpPr>
        <p:spPr>
          <a:xfrm>
            <a:off x="699247" y="2420888"/>
            <a:ext cx="7745505" cy="3600400"/>
          </a:xfrm>
        </p:spPr>
        <p:txBody>
          <a:bodyPr>
            <a:normAutofit/>
          </a:bodyPr>
          <a:lstStyle/>
          <a:p>
            <a:r>
              <a:rPr lang="en-IN" dirty="0"/>
              <a:t>Out of all gradient boosting regressor gave high score of R2</a:t>
            </a:r>
          </a:p>
          <a:p>
            <a:pPr marL="0" indent="0">
              <a:buNone/>
            </a:pPr>
            <a:endParaRPr lang="en-IN" dirty="0"/>
          </a:p>
          <a:p>
            <a:pPr lvl="0"/>
            <a:endParaRPr lang="en-IN" dirty="0"/>
          </a:p>
          <a:p>
            <a:endParaRPr lang="en-IN" dirty="0"/>
          </a:p>
        </p:txBody>
      </p:sp>
      <p:sp>
        <p:nvSpPr>
          <p:cNvPr id="6" name="Curved Right Arrow 5"/>
          <p:cNvSpPr/>
          <p:nvPr/>
        </p:nvSpPr>
        <p:spPr>
          <a:xfrm>
            <a:off x="0" y="2852936"/>
            <a:ext cx="951357"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356992"/>
            <a:ext cx="7581083" cy="2736305"/>
          </a:xfrm>
          <a:prstGeom prst="rect">
            <a:avLst/>
          </a:prstGeom>
        </p:spPr>
      </p:pic>
    </p:spTree>
    <p:extLst>
      <p:ext uri="{BB962C8B-B14F-4D97-AF65-F5344CB8AC3E}">
        <p14:creationId xmlns:p14="http://schemas.microsoft.com/office/powerpoint/2010/main" val="28357367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Hyper-parameter tuning</a:t>
            </a:r>
            <a:br>
              <a:rPr lang="en-US" dirty="0"/>
            </a:br>
            <a:endParaRPr lang="en-IN" dirty="0"/>
          </a:p>
        </p:txBody>
      </p:sp>
      <p:sp>
        <p:nvSpPr>
          <p:cNvPr id="3" name="Content Placeholder 2"/>
          <p:cNvSpPr>
            <a:spLocks noGrp="1"/>
          </p:cNvSpPr>
          <p:nvPr>
            <p:ph idx="1"/>
          </p:nvPr>
        </p:nvSpPr>
        <p:spPr>
          <a:xfrm>
            <a:off x="699247" y="2420888"/>
            <a:ext cx="7745505" cy="3600400"/>
          </a:xfrm>
        </p:spPr>
        <p:txBody>
          <a:bodyPr>
            <a:normAutofit/>
          </a:bodyPr>
          <a:lstStyle/>
          <a:p>
            <a:r>
              <a:rPr lang="en-IN" dirty="0"/>
              <a:t>Randomized search cv made model score to 89.</a:t>
            </a:r>
          </a:p>
          <a:p>
            <a:pPr marL="0" indent="0">
              <a:buNone/>
            </a:pPr>
            <a:endParaRPr lang="en-IN" dirty="0"/>
          </a:p>
          <a:p>
            <a:pPr lvl="0"/>
            <a:endParaRPr lang="en-IN" dirty="0"/>
          </a:p>
          <a:p>
            <a:endParaRPr lang="en-IN" dirty="0"/>
          </a:p>
        </p:txBody>
      </p:sp>
      <p:sp>
        <p:nvSpPr>
          <p:cNvPr id="6" name="Curved Right Arrow 5"/>
          <p:cNvSpPr/>
          <p:nvPr/>
        </p:nvSpPr>
        <p:spPr>
          <a:xfrm>
            <a:off x="0" y="2852936"/>
            <a:ext cx="951357"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140968"/>
            <a:ext cx="7706801" cy="3488717"/>
          </a:xfrm>
          <a:prstGeom prst="rect">
            <a:avLst/>
          </a:prstGeom>
        </p:spPr>
      </p:pic>
    </p:spTree>
    <p:extLst>
      <p:ext uri="{BB962C8B-B14F-4D97-AF65-F5344CB8AC3E}">
        <p14:creationId xmlns:p14="http://schemas.microsoft.com/office/powerpoint/2010/main" val="15211683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Conclusion and next steps</a:t>
            </a:r>
            <a:br>
              <a:rPr lang="en-US" dirty="0"/>
            </a:br>
            <a:br>
              <a:rPr lang="en-US" dirty="0"/>
            </a:br>
            <a:endParaRPr lang="en-IN" dirty="0"/>
          </a:p>
        </p:txBody>
      </p:sp>
      <p:sp>
        <p:nvSpPr>
          <p:cNvPr id="3" name="Content Placeholder 2"/>
          <p:cNvSpPr>
            <a:spLocks noGrp="1"/>
          </p:cNvSpPr>
          <p:nvPr>
            <p:ph idx="1"/>
          </p:nvPr>
        </p:nvSpPr>
        <p:spPr>
          <a:xfrm>
            <a:off x="699247" y="2420888"/>
            <a:ext cx="7745505" cy="3600400"/>
          </a:xfrm>
        </p:spPr>
        <p:txBody>
          <a:bodyPr>
            <a:normAutofit lnSpcReduction="10000"/>
          </a:bodyPr>
          <a:lstStyle/>
          <a:p>
            <a:r>
              <a:rPr lang="en-IN" dirty="0"/>
              <a:t>My key findings are as company can look to buy those houses with key variables as 1 kitchen , 4-5 bedrooms, basement bathroom, and the conditions variable of the houses which will cost them at median prices, company should not buy houses having numbers of bedrooms and bathroom because that just increase prices.</a:t>
            </a:r>
          </a:p>
          <a:p>
            <a:pPr marL="0" indent="0">
              <a:buNone/>
            </a:pPr>
            <a:endParaRPr lang="en-IN" dirty="0"/>
          </a:p>
          <a:p>
            <a:r>
              <a:rPr lang="en-IN" dirty="0"/>
              <a:t>From the power of visualization, data cleaning and various algorithms used, company can look to buy those houses with key variables as 1 kitchen , 4-5 bedrooms, basement bathroom, and the conditions variable of the houses which will cost them at median prices, company should not buy houses having numbers of bedrooms and bathroom because that just increase prices.</a:t>
            </a:r>
          </a:p>
          <a:p>
            <a:pPr marL="0" lvl="0" indent="0">
              <a:buNone/>
            </a:pPr>
            <a:endParaRPr lang="en-IN" dirty="0"/>
          </a:p>
          <a:p>
            <a:endParaRPr lang="en-IN" dirty="0"/>
          </a:p>
        </p:txBody>
      </p:sp>
      <p:sp>
        <p:nvSpPr>
          <p:cNvPr id="6" name="Curved Right Arrow 5"/>
          <p:cNvSpPr/>
          <p:nvPr/>
        </p:nvSpPr>
        <p:spPr>
          <a:xfrm>
            <a:off x="0" y="3068960"/>
            <a:ext cx="936104"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34583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Point Star 3"/>
          <p:cNvSpPr/>
          <p:nvPr/>
        </p:nvSpPr>
        <p:spPr>
          <a:xfrm>
            <a:off x="2411760" y="2420888"/>
            <a:ext cx="4104456" cy="367240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Q AND A</a:t>
            </a:r>
            <a:endParaRPr lang="en-IN" dirty="0"/>
          </a:p>
        </p:txBody>
      </p:sp>
    </p:spTree>
    <p:extLst>
      <p:ext uri="{BB962C8B-B14F-4D97-AF65-F5344CB8AC3E}">
        <p14:creationId xmlns:p14="http://schemas.microsoft.com/office/powerpoint/2010/main" val="1787171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5790" y="2349925"/>
            <a:ext cx="1831420" cy="2456442"/>
          </a:xfrm>
        </p:spPr>
        <p:txBody>
          <a:bodyPr>
            <a:normAutofit/>
          </a:bodyPr>
          <a:lstStyle/>
          <a:p>
            <a:pPr algn="l"/>
            <a:r>
              <a:rPr lang="en-US" sz="2800"/>
              <a:t>Agenda</a:t>
            </a:r>
            <a:endParaRPr lang="en-IN" sz="2800"/>
          </a:p>
        </p:txBody>
      </p:sp>
      <p:sp>
        <p:nvSpPr>
          <p:cNvPr id="3" name="Content Placeholder 2"/>
          <p:cNvSpPr>
            <a:spLocks noGrp="1"/>
          </p:cNvSpPr>
          <p:nvPr>
            <p:ph idx="1"/>
          </p:nvPr>
        </p:nvSpPr>
        <p:spPr>
          <a:xfrm>
            <a:off x="3634739" y="1111249"/>
            <a:ext cx="4915501" cy="4635503"/>
          </a:xfrm>
        </p:spPr>
        <p:txBody>
          <a:bodyPr>
            <a:normAutofit/>
          </a:bodyPr>
          <a:lstStyle/>
          <a:p>
            <a:r>
              <a:rPr lang="en-US"/>
              <a:t>Problem statement</a:t>
            </a:r>
          </a:p>
          <a:p>
            <a:r>
              <a:rPr lang="en-US"/>
              <a:t>Executive summary</a:t>
            </a:r>
          </a:p>
          <a:p>
            <a:r>
              <a:rPr lang="en-US"/>
              <a:t>EDA</a:t>
            </a:r>
          </a:p>
          <a:p>
            <a:r>
              <a:rPr lang="en-US"/>
              <a:t>Tools</a:t>
            </a:r>
          </a:p>
          <a:p>
            <a:r>
              <a:rPr lang="en-US"/>
              <a:t>Steps and Assumption</a:t>
            </a:r>
          </a:p>
          <a:p>
            <a:r>
              <a:rPr lang="en-US"/>
              <a:t>Visualization</a:t>
            </a:r>
          </a:p>
          <a:p>
            <a:r>
              <a:rPr lang="en-US"/>
              <a:t>Model development and evaluation</a:t>
            </a:r>
          </a:p>
          <a:p>
            <a:r>
              <a:rPr lang="en-IN"/>
              <a:t>Hyper-parameter tuning</a:t>
            </a:r>
          </a:p>
          <a:p>
            <a:r>
              <a:rPr lang="en-US"/>
              <a:t>Conclusion and next steps</a:t>
            </a:r>
            <a:endParaRPr lang="en-US" dirty="0"/>
          </a:p>
        </p:txBody>
      </p:sp>
    </p:spTree>
    <p:extLst>
      <p:ext uri="{BB962C8B-B14F-4D97-AF65-F5344CB8AC3E}">
        <p14:creationId xmlns:p14="http://schemas.microsoft.com/office/powerpoint/2010/main" val="1584250073"/>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60363" y="841375"/>
            <a:ext cx="4673143" cy="1230570"/>
          </a:xfrm>
        </p:spPr>
        <p:txBody>
          <a:bodyPr anchor="t">
            <a:normAutofit/>
          </a:bodyPr>
          <a:lstStyle/>
          <a:p>
            <a:pPr algn="l"/>
            <a:r>
              <a:rPr lang="en-US" sz="3100">
                <a:solidFill>
                  <a:schemeClr val="accent1"/>
                </a:solidFill>
              </a:rPr>
              <a:t>Problem statement</a:t>
            </a:r>
            <a:endParaRPr lang="en-IN" sz="3100">
              <a:solidFill>
                <a:schemeClr val="accent1"/>
              </a:solidFill>
            </a:endParaRPr>
          </a:p>
        </p:txBody>
      </p:sp>
      <p:sp>
        <p:nvSpPr>
          <p:cNvPr id="3" name="Content Placeholder 2"/>
          <p:cNvSpPr>
            <a:spLocks noGrp="1"/>
          </p:cNvSpPr>
          <p:nvPr>
            <p:ph idx="1"/>
          </p:nvPr>
        </p:nvSpPr>
        <p:spPr>
          <a:xfrm>
            <a:off x="2160365" y="2249046"/>
            <a:ext cx="4592837" cy="3802762"/>
          </a:xfrm>
        </p:spPr>
        <p:txBody>
          <a:bodyPr anchor="t">
            <a:normAutofit lnSpcReduction="10000"/>
          </a:bodyPr>
          <a:lstStyle/>
          <a:p>
            <a:pPr>
              <a:lnSpc>
                <a:spcPct val="110000"/>
              </a:lnSpc>
            </a:pPr>
            <a:r>
              <a:rPr lang="en-IN" sz="1400"/>
              <a:t>To build a model using Machine Learning in order to predict the actual value of the prospective properties and decide whether to invest in them or not. For this company wants to know: </a:t>
            </a:r>
          </a:p>
          <a:p>
            <a:pPr lvl="0">
              <a:lnSpc>
                <a:spcPct val="110000"/>
              </a:lnSpc>
            </a:pPr>
            <a:r>
              <a:rPr lang="en-IN" sz="1400"/>
              <a:t> Which variables are important to predict the price of variable?</a:t>
            </a:r>
          </a:p>
          <a:p>
            <a:pPr lvl="0">
              <a:lnSpc>
                <a:spcPct val="110000"/>
              </a:lnSpc>
            </a:pPr>
            <a:r>
              <a:rPr lang="en-IN" sz="1400"/>
              <a:t>  How do these variables describe the price of the house? </a:t>
            </a:r>
          </a:p>
          <a:p>
            <a:pPr>
              <a:lnSpc>
                <a:spcPct val="110000"/>
              </a:lnSpc>
            </a:pPr>
            <a:endParaRPr lang="en-US" sz="1400"/>
          </a:p>
          <a:p>
            <a:pPr>
              <a:lnSpc>
                <a:spcPct val="110000"/>
              </a:lnSpc>
            </a:pPr>
            <a:r>
              <a:rPr lang="en-US" sz="1400"/>
              <a:t>Data source- </a:t>
            </a:r>
            <a:r>
              <a:rPr lang="en-IN" sz="1400"/>
              <a:t>The research, references and data source I got for this PFA housing project is from FLIP ROBO technologies which guided me to get complete analysis through this project.</a:t>
            </a:r>
            <a:endParaRPr lang="en-IN" sz="1400" dirty="0"/>
          </a:p>
        </p:txBody>
      </p:sp>
    </p:spTree>
    <p:extLst>
      <p:ext uri="{BB962C8B-B14F-4D97-AF65-F5344CB8AC3E}">
        <p14:creationId xmlns:p14="http://schemas.microsoft.com/office/powerpoint/2010/main" val="2432889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2737709" cy="1259894"/>
          </a:xfrm>
        </p:spPr>
        <p:txBody>
          <a:bodyPr>
            <a:normAutofit/>
          </a:bodyPr>
          <a:lstStyle/>
          <a:p>
            <a:r>
              <a:rPr lang="en-US"/>
              <a:t>Executive summary</a:t>
            </a:r>
            <a:endParaRPr lang="en-IN"/>
          </a:p>
        </p:txBody>
      </p:sp>
      <p:sp>
        <p:nvSpPr>
          <p:cNvPr id="7"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2133600"/>
            <a:ext cx="3437010" cy="3759253"/>
          </a:xfrm>
        </p:spPr>
        <p:txBody>
          <a:bodyPr>
            <a:noAutofit/>
          </a:bodyPr>
          <a:lstStyle/>
          <a:p>
            <a:pPr>
              <a:lnSpc>
                <a:spcPct val="90000"/>
              </a:lnSpc>
            </a:pPr>
            <a:r>
              <a:rPr lang="en-IN" sz="1600" b="1" dirty="0">
                <a:latin typeface="Calibri" panose="020F0502020204030204" pitchFamily="34" charset="0"/>
                <a:cs typeface="Calibri" panose="020F0502020204030204" pitchFamily="34" charset="0"/>
              </a:rPr>
              <a:t>The comprehensive summary of the research done on the project is the higher the number of utilities in the house , will be having high sale price of houses. </a:t>
            </a:r>
          </a:p>
          <a:p>
            <a:pPr>
              <a:lnSpc>
                <a:spcPct val="90000"/>
              </a:lnSpc>
            </a:pPr>
            <a:r>
              <a:rPr lang="en-IN" sz="1600" b="1" dirty="0">
                <a:latin typeface="Calibri" panose="020F0502020204030204" pitchFamily="34" charset="0"/>
                <a:cs typeface="Calibri" panose="020F0502020204030204" pitchFamily="34" charset="0"/>
              </a:rPr>
              <a:t>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and model score is 89.9</a:t>
            </a:r>
            <a:endParaRPr lang="en-US" sz="1600" b="1" dirty="0">
              <a:latin typeface="Calibri" panose="020F0502020204030204" pitchFamily="34" charset="0"/>
              <a:cs typeface="Calibri" panose="020F0502020204030204" pitchFamily="34" charset="0"/>
            </a:endParaRPr>
          </a:p>
        </p:txBody>
      </p:sp>
      <p:pic>
        <p:nvPicPr>
          <p:cNvPr id="5" name="Picture 4" descr="Magnifying glass showing decling performance">
            <a:extLst>
              <a:ext uri="{FF2B5EF4-FFF2-40B4-BE49-F238E27FC236}">
                <a16:creationId xmlns:a16="http://schemas.microsoft.com/office/drawing/2014/main" id="{E39D3012-C5AF-01AB-56AB-47C59A60C5CF}"/>
              </a:ext>
            </a:extLst>
          </p:cNvPr>
          <p:cNvPicPr>
            <a:picLocks noChangeAspect="1"/>
          </p:cNvPicPr>
          <p:nvPr/>
        </p:nvPicPr>
        <p:blipFill rotWithShape="1">
          <a:blip r:embed="rId2"/>
          <a:srcRect l="17776" r="48339" b="-2"/>
          <a:stretch/>
        </p:blipFill>
        <p:spPr>
          <a:xfrm>
            <a:off x="4739014" y="640080"/>
            <a:ext cx="2666468" cy="5252773"/>
          </a:xfrm>
          <a:prstGeom prst="rect">
            <a:avLst/>
          </a:prstGeom>
        </p:spPr>
      </p:pic>
      <p:sp>
        <p:nvSpPr>
          <p:cNvPr id="8"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146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6473" y="1477651"/>
            <a:ext cx="2817580" cy="4575659"/>
          </a:xfrm>
        </p:spPr>
        <p:txBody>
          <a:bodyPr anchor="t">
            <a:normAutofit/>
          </a:bodyPr>
          <a:lstStyle/>
          <a:p>
            <a:pPr algn="l"/>
            <a:r>
              <a:rPr lang="en-US" sz="4700">
                <a:solidFill>
                  <a:schemeClr val="accent1"/>
                </a:solidFill>
              </a:rPr>
              <a:t>EDA</a:t>
            </a:r>
            <a:endParaRPr lang="en-IN" sz="4700">
              <a:solidFill>
                <a:schemeClr val="accent1"/>
              </a:solidFill>
            </a:endParaRPr>
          </a:p>
        </p:txBody>
      </p:sp>
      <p:sp>
        <p:nvSpPr>
          <p:cNvPr id="3" name="Content Placeholder 2"/>
          <p:cNvSpPr>
            <a:spLocks noGrp="1"/>
          </p:cNvSpPr>
          <p:nvPr>
            <p:ph idx="1"/>
          </p:nvPr>
        </p:nvSpPr>
        <p:spPr>
          <a:xfrm>
            <a:off x="3929823" y="1477651"/>
            <a:ext cx="4620416" cy="4575660"/>
          </a:xfrm>
        </p:spPr>
        <p:txBody>
          <a:bodyPr anchor="t">
            <a:normAutofit lnSpcReduction="10000"/>
          </a:bodyPr>
          <a:lstStyle/>
          <a:p>
            <a:pPr>
              <a:lnSpc>
                <a:spcPct val="110000"/>
              </a:lnSpc>
            </a:pPr>
            <a:r>
              <a:rPr lang="en-IN" sz="1500"/>
              <a:t>Descriptive and prescriptive modelling is performed during the model construction with having data set of 1000 records with 80 columns. Prediction made is by filling null values with mode.</a:t>
            </a:r>
          </a:p>
          <a:p>
            <a:pPr marL="0" indent="0">
              <a:lnSpc>
                <a:spcPct val="110000"/>
              </a:lnSpc>
              <a:buNone/>
            </a:pPr>
            <a:endParaRPr lang="en-IN" sz="1500"/>
          </a:p>
          <a:p>
            <a:pPr lvl="0">
              <a:lnSpc>
                <a:spcPct val="110000"/>
              </a:lnSpc>
            </a:pPr>
            <a:r>
              <a:rPr lang="en-IN" sz="1500"/>
              <a:t>Descriptive and prescriptive modelling is performed during the model construction with having data set of 1000 records with 80 columns. Prediction made is by filling null values with mode and outliers weren’t removed as it got handled by regressor booster.</a:t>
            </a:r>
          </a:p>
          <a:p>
            <a:pPr marL="0" lvl="0" indent="0">
              <a:lnSpc>
                <a:spcPct val="110000"/>
              </a:lnSpc>
              <a:buNone/>
            </a:pPr>
            <a:endParaRPr lang="en-IN" sz="1500"/>
          </a:p>
          <a:p>
            <a:pPr>
              <a:lnSpc>
                <a:spcPct val="110000"/>
              </a:lnSpc>
            </a:pPr>
            <a:r>
              <a:rPr lang="en-IN" sz="1500"/>
              <a:t>Mostly features having more than 75% data missing were removed..</a:t>
            </a:r>
          </a:p>
          <a:p>
            <a:pPr lvl="0">
              <a:lnSpc>
                <a:spcPct val="110000"/>
              </a:lnSpc>
            </a:pPr>
            <a:endParaRPr lang="en-IN" sz="1500"/>
          </a:p>
          <a:p>
            <a:pPr>
              <a:lnSpc>
                <a:spcPct val="110000"/>
              </a:lnSpc>
            </a:pPr>
            <a:endParaRPr lang="en-IN" sz="1500"/>
          </a:p>
        </p:txBody>
      </p:sp>
    </p:spTree>
    <p:extLst>
      <p:ext uri="{BB962C8B-B14F-4D97-AF65-F5344CB8AC3E}">
        <p14:creationId xmlns:p14="http://schemas.microsoft.com/office/powerpoint/2010/main" val="3688300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endParaRPr lang="en-IN" dirty="0"/>
          </a:p>
        </p:txBody>
      </p:sp>
      <p:sp>
        <p:nvSpPr>
          <p:cNvPr id="3" name="Content Placeholder 2"/>
          <p:cNvSpPr>
            <a:spLocks noGrp="1"/>
          </p:cNvSpPr>
          <p:nvPr>
            <p:ph idx="1"/>
          </p:nvPr>
        </p:nvSpPr>
        <p:spPr>
          <a:xfrm>
            <a:off x="699247" y="2420888"/>
            <a:ext cx="7745505" cy="3600400"/>
          </a:xfrm>
        </p:spPr>
        <p:txBody>
          <a:bodyPr>
            <a:normAutofit/>
          </a:bodyPr>
          <a:lstStyle/>
          <a:p>
            <a:r>
              <a:rPr lang="en-IN" dirty="0"/>
              <a:t>the hardware and software requirements along with the tools, libraries and packages used-</a:t>
            </a:r>
          </a:p>
          <a:p>
            <a:r>
              <a:rPr lang="en-IN" sz="1800" b="1" dirty="0"/>
              <a:t>These packages were used for making lot of graph to check the effect on sale prices and for data cleaning and feature engineering</a:t>
            </a:r>
            <a:endParaRPr lang="en-IN" sz="1800" dirty="0"/>
          </a:p>
          <a:p>
            <a:endParaRPr lang="en-IN" dirty="0"/>
          </a:p>
          <a:p>
            <a:pPr marL="0" lvl="0" indent="0">
              <a:buNone/>
            </a:pP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005064"/>
            <a:ext cx="5616624" cy="2592288"/>
          </a:xfrm>
          <a:prstGeom prst="rect">
            <a:avLst/>
          </a:prstGeom>
        </p:spPr>
      </p:pic>
      <p:sp>
        <p:nvSpPr>
          <p:cNvPr id="5" name="Striped Right Arrow 4"/>
          <p:cNvSpPr/>
          <p:nvPr/>
        </p:nvSpPr>
        <p:spPr>
          <a:xfrm>
            <a:off x="949513" y="4005064"/>
            <a:ext cx="648072" cy="5040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riped Right Arrow 5"/>
          <p:cNvSpPr/>
          <p:nvPr/>
        </p:nvSpPr>
        <p:spPr>
          <a:xfrm>
            <a:off x="926525" y="5301208"/>
            <a:ext cx="648072" cy="57606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riped Right Arrow 6"/>
          <p:cNvSpPr/>
          <p:nvPr/>
        </p:nvSpPr>
        <p:spPr>
          <a:xfrm>
            <a:off x="949513" y="4653136"/>
            <a:ext cx="648072" cy="5040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0870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and Assumption</a:t>
            </a:r>
            <a:endParaRPr lang="en-IN" dirty="0"/>
          </a:p>
        </p:txBody>
      </p:sp>
      <p:sp>
        <p:nvSpPr>
          <p:cNvPr id="3" name="Content Placeholder 2"/>
          <p:cNvSpPr>
            <a:spLocks noGrp="1"/>
          </p:cNvSpPr>
          <p:nvPr>
            <p:ph idx="1"/>
          </p:nvPr>
        </p:nvSpPr>
        <p:spPr>
          <a:xfrm>
            <a:off x="699247" y="2420888"/>
            <a:ext cx="7745505" cy="3600400"/>
          </a:xfrm>
        </p:spPr>
        <p:txBody>
          <a:bodyPr>
            <a:normAutofit/>
          </a:bodyPr>
          <a:lstStyle/>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endParaRPr lang="en-IN" dirty="0"/>
          </a:p>
          <a:p>
            <a:r>
              <a:rPr lang="en-IN" dirty="0"/>
              <a:t>Mostly data was filled with mode values and columns with missing data was dropped and visualised with seaborn and matplotlib.</a:t>
            </a:r>
          </a:p>
          <a:p>
            <a:pPr lvl="0"/>
            <a:endParaRPr lang="en-IN" dirty="0"/>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87" y="2262903"/>
            <a:ext cx="7992888" cy="2304256"/>
          </a:xfrm>
          <a:prstGeom prst="rect">
            <a:avLst/>
          </a:prstGeom>
        </p:spPr>
      </p:pic>
      <p:sp>
        <p:nvSpPr>
          <p:cNvPr id="5" name="Notched Right Arrow 4"/>
          <p:cNvSpPr/>
          <p:nvPr/>
        </p:nvSpPr>
        <p:spPr>
          <a:xfrm>
            <a:off x="251520" y="2420888"/>
            <a:ext cx="648072" cy="57606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57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endParaRPr lang="en-IN" dirty="0"/>
          </a:p>
        </p:txBody>
      </p:sp>
      <p:sp>
        <p:nvSpPr>
          <p:cNvPr id="3" name="Content Placeholder 2"/>
          <p:cNvSpPr>
            <a:spLocks noGrp="1"/>
          </p:cNvSpPr>
          <p:nvPr>
            <p:ph idx="1"/>
          </p:nvPr>
        </p:nvSpPr>
        <p:spPr>
          <a:xfrm>
            <a:off x="699247" y="2420888"/>
            <a:ext cx="7745505" cy="3600400"/>
          </a:xfrm>
        </p:spPr>
        <p:txBody>
          <a:bodyPr>
            <a:normAutofit/>
          </a:bodyPr>
          <a:lstStyle/>
          <a:p>
            <a:r>
              <a:rPr lang="en-IN" dirty="0"/>
              <a:t>Summarising Graphs that  were made via </a:t>
            </a:r>
            <a:r>
              <a:rPr lang="en-IN" dirty="0" err="1"/>
              <a:t>matplotlib</a:t>
            </a:r>
            <a:r>
              <a:rPr lang="en-IN" dirty="0"/>
              <a:t> and </a:t>
            </a:r>
            <a:r>
              <a:rPr lang="en-IN" dirty="0" err="1"/>
              <a:t>seaborn</a:t>
            </a:r>
            <a:r>
              <a:rPr lang="en-IN" dirty="0"/>
              <a:t>, where sale price was checked with effect of inputs for </a:t>
            </a:r>
            <a:r>
              <a:rPr lang="en-IN" dirty="0" err="1"/>
              <a:t>num</a:t>
            </a:r>
            <a:r>
              <a:rPr lang="en-IN" dirty="0"/>
              <a:t>/cat variables.</a:t>
            </a:r>
          </a:p>
          <a:p>
            <a:pPr marL="0" indent="0">
              <a:buNone/>
            </a:pPr>
            <a:endParaRPr lang="en-IN" dirty="0"/>
          </a:p>
          <a:p>
            <a:pPr lvl="0"/>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5024"/>
            <a:ext cx="4139952" cy="30963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629" y="3588540"/>
            <a:ext cx="4211960" cy="3152828"/>
          </a:xfrm>
          <a:prstGeom prst="rect">
            <a:avLst/>
          </a:prstGeom>
        </p:spPr>
      </p:pic>
      <p:sp>
        <p:nvSpPr>
          <p:cNvPr id="6" name="Left-Right Arrow 5"/>
          <p:cNvSpPr/>
          <p:nvPr/>
        </p:nvSpPr>
        <p:spPr>
          <a:xfrm>
            <a:off x="4139951" y="4912926"/>
            <a:ext cx="766677"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70627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endParaRPr lang="en-IN" dirty="0"/>
          </a:p>
        </p:txBody>
      </p:sp>
      <p:sp>
        <p:nvSpPr>
          <p:cNvPr id="3" name="Content Placeholder 2"/>
          <p:cNvSpPr>
            <a:spLocks noGrp="1"/>
          </p:cNvSpPr>
          <p:nvPr>
            <p:ph idx="1"/>
          </p:nvPr>
        </p:nvSpPr>
        <p:spPr>
          <a:xfrm>
            <a:off x="699247" y="2420888"/>
            <a:ext cx="7745505" cy="3600400"/>
          </a:xfrm>
        </p:spPr>
        <p:txBody>
          <a:bodyPr>
            <a:normAutofit/>
          </a:bodyPr>
          <a:lstStyle/>
          <a:p>
            <a:r>
              <a:rPr lang="en-IN" dirty="0"/>
              <a:t>Types- </a:t>
            </a:r>
            <a:r>
              <a:rPr lang="en-IN" dirty="0" err="1"/>
              <a:t>rel</a:t>
            </a:r>
            <a:r>
              <a:rPr lang="en-IN" dirty="0"/>
              <a:t> plot, </a:t>
            </a:r>
            <a:r>
              <a:rPr lang="en-IN" dirty="0" err="1"/>
              <a:t>catplot</a:t>
            </a:r>
            <a:r>
              <a:rPr lang="en-IN" dirty="0"/>
              <a:t>, median bar graphs, </a:t>
            </a:r>
            <a:r>
              <a:rPr lang="en-IN" dirty="0" err="1"/>
              <a:t>violen</a:t>
            </a:r>
            <a:r>
              <a:rPr lang="en-IN" dirty="0"/>
              <a:t> plots, count plot etc.. were used.</a:t>
            </a:r>
          </a:p>
          <a:p>
            <a:pPr marL="0" indent="0">
              <a:buNone/>
            </a:pPr>
            <a:endParaRPr lang="en-IN" dirty="0"/>
          </a:p>
          <a:p>
            <a:pPr lvl="0"/>
            <a:endParaRPr lang="en-IN" dirty="0"/>
          </a:p>
          <a:p>
            <a:endParaRPr lang="en-IN" dirty="0"/>
          </a:p>
        </p:txBody>
      </p:sp>
      <p:sp>
        <p:nvSpPr>
          <p:cNvPr id="6" name="Left-Right Arrow 5"/>
          <p:cNvSpPr/>
          <p:nvPr/>
        </p:nvSpPr>
        <p:spPr>
          <a:xfrm>
            <a:off x="4139951" y="4937220"/>
            <a:ext cx="766677"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5024"/>
            <a:ext cx="4139952" cy="321297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628" y="3637128"/>
            <a:ext cx="4237371" cy="3220872"/>
          </a:xfrm>
          <a:prstGeom prst="rect">
            <a:avLst/>
          </a:prstGeom>
        </p:spPr>
      </p:pic>
    </p:spTree>
    <p:extLst>
      <p:ext uri="{BB962C8B-B14F-4D97-AF65-F5344CB8AC3E}">
        <p14:creationId xmlns:p14="http://schemas.microsoft.com/office/powerpoint/2010/main" val="3183339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327</TotalTime>
  <Words>592</Words>
  <Application>Microsoft Office PowerPoint</Application>
  <PresentationFormat>On-screen Show (4:3)</PresentationFormat>
  <Paragraphs>59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HOUSING PROJECT  Presented By: NIKHIL MAHESHWARI </vt:lpstr>
      <vt:lpstr>Agenda</vt:lpstr>
      <vt:lpstr>Problem statement</vt:lpstr>
      <vt:lpstr>Executive summary</vt:lpstr>
      <vt:lpstr>EDA</vt:lpstr>
      <vt:lpstr>Tools</vt:lpstr>
      <vt:lpstr>Steps and Assumption</vt:lpstr>
      <vt:lpstr>Visualization</vt:lpstr>
      <vt:lpstr>Visualization</vt:lpstr>
      <vt:lpstr>Model development and evaluation </vt:lpstr>
      <vt:lpstr>Model development and evaluation </vt:lpstr>
      <vt:lpstr> Hyper-parameter tuning </vt:lpstr>
      <vt:lpstr> Conclusion and next steps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borne disease outbreak (1998-2015)</dc:title>
  <dc:creator>HP</dc:creator>
  <cp:lastModifiedBy>Maheshwari, Nikhil (MTSL)</cp:lastModifiedBy>
  <cp:revision>33</cp:revision>
  <dcterms:created xsi:type="dcterms:W3CDTF">2020-10-05T06:06:49Z</dcterms:created>
  <dcterms:modified xsi:type="dcterms:W3CDTF">2022-07-11T16:44:06Z</dcterms:modified>
</cp:coreProperties>
</file>