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80" r:id="rId5"/>
    <p:sldId id="258" r:id="rId6"/>
    <p:sldId id="259" r:id="rId7"/>
    <p:sldId id="271" r:id="rId8"/>
    <p:sldId id="260" r:id="rId9"/>
    <p:sldId id="273" r:id="rId10"/>
    <p:sldId id="272" r:id="rId11"/>
    <p:sldId id="274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75" r:id="rId20"/>
    <p:sldId id="276" r:id="rId21"/>
    <p:sldId id="277" r:id="rId22"/>
    <p:sldId id="278" r:id="rId23"/>
    <p:sldId id="279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5B96-BA8D-4884-9EB9-A231BB4B141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C0D7-E027-48BA-8721-530A18E11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700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5B96-BA8D-4884-9EB9-A231BB4B141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C0D7-E027-48BA-8721-530A18E11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96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5B96-BA8D-4884-9EB9-A231BB4B141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C0D7-E027-48BA-8721-530A18E11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31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5B96-BA8D-4884-9EB9-A231BB4B141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C0D7-E027-48BA-8721-530A18E11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743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5B96-BA8D-4884-9EB9-A231BB4B141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C0D7-E027-48BA-8721-530A18E11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520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5B96-BA8D-4884-9EB9-A231BB4B141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C0D7-E027-48BA-8721-530A18E11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56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5B96-BA8D-4884-9EB9-A231BB4B141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C0D7-E027-48BA-8721-530A18E11AD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5B96-BA8D-4884-9EB9-A231BB4B141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C0D7-E027-48BA-8721-530A18E11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63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5B96-BA8D-4884-9EB9-A231BB4B141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C0D7-E027-48BA-8721-530A18E11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75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5B96-BA8D-4884-9EB9-A231BB4B141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C0D7-E027-48BA-8721-530A18E11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50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6135B96-BA8D-4884-9EB9-A231BB4B141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C0D7-E027-48BA-8721-530A18E11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57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6135B96-BA8D-4884-9EB9-A231BB4B141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0AFC0D7-E027-48BA-8721-530A18E11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70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376550"/>
            <a:ext cx="8991600" cy="1645920"/>
          </a:xfrm>
        </p:spPr>
        <p:txBody>
          <a:bodyPr/>
          <a:lstStyle/>
          <a:p>
            <a:r>
              <a:rPr lang="en-IN" dirty="0" smtClean="0"/>
              <a:t>Energy production prediction of </a:t>
            </a:r>
            <a:r>
              <a:rPr lang="en-IN" dirty="0" err="1" smtClean="0"/>
              <a:t>ccpp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3257005"/>
            <a:ext cx="6801612" cy="2943497"/>
          </a:xfrm>
        </p:spPr>
        <p:txBody>
          <a:bodyPr>
            <a:normAutofit/>
          </a:bodyPr>
          <a:lstStyle/>
          <a:p>
            <a:r>
              <a:rPr lang="en-IN" b="1" u="sng" dirty="0" smtClean="0"/>
              <a:t>Mentor</a:t>
            </a:r>
            <a:r>
              <a:rPr lang="en-IN" b="1" dirty="0" smtClean="0"/>
              <a:t>: Varun sir</a:t>
            </a:r>
          </a:p>
          <a:p>
            <a:r>
              <a:rPr lang="en-IN" b="1" u="sng" dirty="0" smtClean="0"/>
              <a:t>Group No. 6</a:t>
            </a:r>
          </a:p>
          <a:p>
            <a:r>
              <a:rPr lang="en-IN" dirty="0" err="1" smtClean="0"/>
              <a:t>Arijit</a:t>
            </a:r>
            <a:r>
              <a:rPr lang="en-IN" dirty="0" smtClean="0"/>
              <a:t> Sarkar</a:t>
            </a:r>
          </a:p>
          <a:p>
            <a:r>
              <a:rPr lang="en-IN" dirty="0" smtClean="0"/>
              <a:t>Nikhil </a:t>
            </a:r>
            <a:r>
              <a:rPr lang="en-IN" dirty="0" err="1" smtClean="0"/>
              <a:t>Rajurkar</a:t>
            </a:r>
            <a:endParaRPr lang="en-IN" dirty="0" smtClean="0"/>
          </a:p>
          <a:p>
            <a:r>
              <a:rPr lang="en-IN" dirty="0" err="1" smtClean="0"/>
              <a:t>Gowtham</a:t>
            </a:r>
            <a:r>
              <a:rPr lang="en-IN" dirty="0" smtClean="0"/>
              <a:t> M </a:t>
            </a:r>
          </a:p>
        </p:txBody>
      </p:sp>
    </p:spTree>
    <p:extLst>
      <p:ext uri="{BB962C8B-B14F-4D97-AF65-F5344CB8AC3E}">
        <p14:creationId xmlns:p14="http://schemas.microsoft.com/office/powerpoint/2010/main" val="381727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33629" y="307443"/>
            <a:ext cx="7650801" cy="496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EDA BY USING KLIB</a:t>
            </a: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D90BD6E2-DFF1-4A38-950A-248C9B6F1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74" y="1052979"/>
            <a:ext cx="4991100" cy="2889398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6C5195-3ADC-46A5-A26B-518E003D3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705" y="1052979"/>
            <a:ext cx="5374483" cy="2889398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7929B8-F921-4D85-BFAF-0FE447BB2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524" y="4190999"/>
            <a:ext cx="5513500" cy="2458887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7208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806051"/>
          </a:xfrm>
        </p:spPr>
        <p:txBody>
          <a:bodyPr/>
          <a:lstStyle/>
          <a:p>
            <a:r>
              <a:rPr lang="en-IN" dirty="0" smtClean="0"/>
              <a:t>Other basic info of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153267"/>
            <a:ext cx="7729728" cy="1264969"/>
          </a:xfrm>
        </p:spPr>
        <p:txBody>
          <a:bodyPr>
            <a:normAutofit/>
          </a:bodyPr>
          <a:lstStyle/>
          <a:p>
            <a:r>
              <a:rPr lang="en-IN" dirty="0" smtClean="0"/>
              <a:t>None of the column have null-values.</a:t>
            </a:r>
          </a:p>
          <a:p>
            <a:r>
              <a:rPr lang="en-IN" dirty="0" smtClean="0"/>
              <a:t>All the values in the dataset are of Float64 type.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41" y="3418236"/>
            <a:ext cx="4582164" cy="28293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791" y="3418236"/>
            <a:ext cx="6592220" cy="28293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oogle Shape;333;p1">
            <a:extLst>
              <a:ext uri="{FF2B5EF4-FFF2-40B4-BE49-F238E27FC236}">
                <a16:creationId xmlns:a16="http://schemas.microsoft.com/office/drawing/2014/main" id="{463A8349-503D-4EB1-9E9D-9AC8E605DDD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5529" y="159276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398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52487"/>
            <a:ext cx="7624064" cy="833627"/>
          </a:xfrm>
        </p:spPr>
        <p:txBody>
          <a:bodyPr/>
          <a:lstStyle/>
          <a:p>
            <a:r>
              <a:rPr lang="en-IN" dirty="0" smtClean="0"/>
              <a:t>Duplicate values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are a total of 41 duplicate values in the dataset.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297" y="3614164"/>
            <a:ext cx="2924583" cy="6668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633" y="1769355"/>
            <a:ext cx="3450213" cy="47475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064357" y="5057894"/>
            <a:ext cx="223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Duplicate values:</a:t>
            </a:r>
            <a:endParaRPr lang="en-IN" dirty="0"/>
          </a:p>
        </p:txBody>
      </p:sp>
      <p:sp>
        <p:nvSpPr>
          <p:cNvPr id="8" name="Right Arrow 7"/>
          <p:cNvSpPr/>
          <p:nvPr/>
        </p:nvSpPr>
        <p:spPr>
          <a:xfrm>
            <a:off x="6278880" y="5146766"/>
            <a:ext cx="653143" cy="191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Google Shape;333;p1">
            <a:extLst>
              <a:ext uri="{FF2B5EF4-FFF2-40B4-BE49-F238E27FC236}">
                <a16:creationId xmlns:a16="http://schemas.microsoft.com/office/drawing/2014/main" id="{463A8349-503D-4EB1-9E9D-9AC8E605DDD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5529" y="159276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773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70635"/>
            <a:ext cx="7729728" cy="806051"/>
          </a:xfrm>
        </p:spPr>
        <p:txBody>
          <a:bodyPr/>
          <a:lstStyle/>
          <a:p>
            <a:r>
              <a:rPr lang="en-IN" dirty="0" smtClean="0"/>
              <a:t>Cleaning duplicate values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9357" y="2500537"/>
            <a:ext cx="4913286" cy="39438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231136" y="2015203"/>
            <a:ext cx="675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After cleaning all the duplicate values, the dataset contains 9627 rows.</a:t>
            </a:r>
            <a:endParaRPr lang="en-IN" dirty="0"/>
          </a:p>
        </p:txBody>
      </p:sp>
      <p:pic>
        <p:nvPicPr>
          <p:cNvPr id="6" name="Google Shape;333;p1">
            <a:extLst>
              <a:ext uri="{FF2B5EF4-FFF2-40B4-BE49-F238E27FC236}">
                <a16:creationId xmlns:a16="http://schemas.microsoft.com/office/drawing/2014/main" id="{463A8349-503D-4EB1-9E9D-9AC8E605DD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75529" y="159276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766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64955"/>
            <a:ext cx="7729728" cy="810702"/>
          </a:xfrm>
        </p:spPr>
        <p:txBody>
          <a:bodyPr/>
          <a:lstStyle/>
          <a:p>
            <a:r>
              <a:rPr lang="en-IN" dirty="0" smtClean="0"/>
              <a:t>Finding outliers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739558"/>
            <a:ext cx="7729728" cy="66981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Temperature and Exhaust vacuum columns doesn’t have any outliers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61" y="3290550"/>
            <a:ext cx="4696480" cy="29341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470" y="3290550"/>
            <a:ext cx="4894270" cy="29341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oogle Shape;333;p1">
            <a:extLst>
              <a:ext uri="{FF2B5EF4-FFF2-40B4-BE49-F238E27FC236}">
                <a16:creationId xmlns:a16="http://schemas.microsoft.com/office/drawing/2014/main" id="{463A8349-503D-4EB1-9E9D-9AC8E605DDD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5529" y="159276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510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70635"/>
            <a:ext cx="7729728" cy="55930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Finding outliers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655621"/>
            <a:ext cx="7729728" cy="59409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Ambient pressure and Relative humidity contains outliers.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18" y="3290550"/>
            <a:ext cx="4829849" cy="29341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575" y="3290550"/>
            <a:ext cx="4894945" cy="29341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oogle Shape;333;p1">
            <a:extLst>
              <a:ext uri="{FF2B5EF4-FFF2-40B4-BE49-F238E27FC236}">
                <a16:creationId xmlns:a16="http://schemas.microsoft.com/office/drawing/2014/main" id="{463A8349-503D-4EB1-9E9D-9AC8E605DDD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5529" y="159276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574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803" y="570635"/>
            <a:ext cx="7979664" cy="53073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Removing outliers</a:t>
            </a:r>
            <a:endParaRPr lang="en-IN" dirty="0"/>
          </a:p>
        </p:txBody>
      </p:sp>
      <p:pic>
        <p:nvPicPr>
          <p:cNvPr id="6" name="Google Shape;333;p1">
            <a:extLst>
              <a:ext uri="{FF2B5EF4-FFF2-40B4-BE49-F238E27FC236}">
                <a16:creationId xmlns:a16="http://schemas.microsoft.com/office/drawing/2014/main" id="{463A8349-503D-4EB1-9E9D-9AC8E605DDD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75529" y="159276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89" y="1983552"/>
            <a:ext cx="7731125" cy="2040444"/>
          </a:xfrm>
          <a:ln w="635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151" y="4190178"/>
            <a:ext cx="7729728" cy="222900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216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70635"/>
            <a:ext cx="7729728" cy="787908"/>
          </a:xfrm>
        </p:spPr>
        <p:txBody>
          <a:bodyPr/>
          <a:lstStyle/>
          <a:p>
            <a:r>
              <a:rPr lang="en-IN" dirty="0" smtClean="0"/>
              <a:t>Final “dataset”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5"/>
            <a:ext cx="6709664" cy="144047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After performing all data cleaning techniques –</a:t>
            </a:r>
          </a:p>
          <a:p>
            <a:r>
              <a:rPr lang="en-IN" dirty="0" smtClean="0"/>
              <a:t>No null values are present,</a:t>
            </a:r>
          </a:p>
          <a:p>
            <a:r>
              <a:rPr lang="en-IN" dirty="0" smtClean="0"/>
              <a:t>Removing 41 duplicate values, and</a:t>
            </a:r>
          </a:p>
          <a:p>
            <a:r>
              <a:rPr lang="en-IN" dirty="0" smtClean="0"/>
              <a:t>Removing outlier…</a:t>
            </a:r>
          </a:p>
          <a:p>
            <a:r>
              <a:rPr lang="en-IN" dirty="0" smtClean="0"/>
              <a:t>The dataset contains 8324 rows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Google Shape;333;p1">
            <a:extLst>
              <a:ext uri="{FF2B5EF4-FFF2-40B4-BE49-F238E27FC236}">
                <a16:creationId xmlns:a16="http://schemas.microsoft.com/office/drawing/2014/main" id="{463A8349-503D-4EB1-9E9D-9AC8E605DDD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75529" y="159276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4288161"/>
            <a:ext cx="7704485" cy="226075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356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811" y="310031"/>
            <a:ext cx="7624064" cy="521208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DISTRIBUTION OF ENERGY PRODUCTION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736" y="1411587"/>
            <a:ext cx="7624064" cy="743785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Correlation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because of High Positive Correlation between Temperature and Exhaust Vacuum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( 0.83 )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chance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Multicollinearity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that We checked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P_values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333;p1">
            <a:extLst>
              <a:ext uri="{FF2B5EF4-FFF2-40B4-BE49-F238E27FC236}">
                <a16:creationId xmlns:a16="http://schemas.microsoft.com/office/drawing/2014/main" id="{463A8349-503D-4EB1-9E9D-9AC8E605DDD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75529" y="159276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E2421D4-68CC-498E-814A-4B23E038A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36" y="2545897"/>
            <a:ext cx="7624064" cy="37453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02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624064" cy="806051"/>
          </a:xfrm>
        </p:spPr>
        <p:txBody>
          <a:bodyPr>
            <a:normAutofit/>
          </a:bodyPr>
          <a:lstStyle/>
          <a:p>
            <a:r>
              <a:rPr lang="en-US" dirty="0"/>
              <a:t>CORRELATION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173587"/>
            <a:ext cx="7725664" cy="1324356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Performing all the Necessary of Data Cleaning Techniques are No Null Values are Present, Removing of Duplicates Values and Removing of Outlier. The Dataset contains </a:t>
            </a:r>
            <a:r>
              <a:rPr lang="en-IN" dirty="0"/>
              <a:t>8324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 is Found and Distribution of Energy Production.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333;p1">
            <a:extLst>
              <a:ext uri="{FF2B5EF4-FFF2-40B4-BE49-F238E27FC236}">
                <a16:creationId xmlns:a16="http://schemas.microsoft.com/office/drawing/2014/main" id="{463A8349-503D-4EB1-9E9D-9AC8E605DDD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75529" y="159276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9F7EA1-0AF3-4D93-A10A-673803D6F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487" y="3497943"/>
            <a:ext cx="8730185" cy="30762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832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40EF806C-A621-422C-AE85-A65E98B21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517" y="1727202"/>
            <a:ext cx="8746965" cy="4423294"/>
          </a:xfrm>
          <a:prstGeom prst="rect">
            <a:avLst/>
          </a:prstGeom>
          <a:ln w="228600" cap="sq" cmpd="thickThin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231136" y="246743"/>
            <a:ext cx="7729728" cy="98232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  <a:p>
            <a:r>
              <a:rPr lang="en-IN" b="1" dirty="0"/>
              <a:t>Working of combined cycle power plant</a:t>
            </a:r>
          </a:p>
          <a:p>
            <a:endParaRPr lang="en-US" dirty="0" smtClean="0"/>
          </a:p>
        </p:txBody>
      </p:sp>
      <p:pic>
        <p:nvPicPr>
          <p:cNvPr id="6" name="Google Shape;333;p1">
            <a:extLst>
              <a:ext uri="{FF2B5EF4-FFF2-40B4-BE49-F238E27FC236}">
                <a16:creationId xmlns:a16="http://schemas.microsoft.com/office/drawing/2014/main" id="{463A8349-503D-4EB1-9E9D-9AC8E605DD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75529" y="159276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513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5" y="570635"/>
            <a:ext cx="7624064" cy="5914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comparing ALL MODEL RESULTS</a:t>
            </a:r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11" y="1941059"/>
            <a:ext cx="9876113" cy="4668470"/>
          </a:xfrm>
          <a:ln>
            <a:solidFill>
              <a:schemeClr val="tx1"/>
            </a:solidFill>
          </a:ln>
        </p:spPr>
      </p:pic>
      <p:pic>
        <p:nvPicPr>
          <p:cNvPr id="4" name="Google Shape;333;p1">
            <a:extLst>
              <a:ext uri="{FF2B5EF4-FFF2-40B4-BE49-F238E27FC236}">
                <a16:creationId xmlns:a16="http://schemas.microsoft.com/office/drawing/2014/main" id="{463A8349-503D-4EB1-9E9D-9AC8E605DD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75529" y="159276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445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691FF-CEF8-4290-BD99-E22D092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675" y="599110"/>
            <a:ext cx="3703316" cy="5469848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vs Predicted data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75D6A2-95FF-4F55-8BCA-AB4FE511D42D}"/>
              </a:ext>
            </a:extLst>
          </p:cNvPr>
          <p:cNvSpPr txBox="1">
            <a:spLocks/>
          </p:cNvSpPr>
          <p:nvPr/>
        </p:nvSpPr>
        <p:spPr>
          <a:xfrm>
            <a:off x="4988053" y="716789"/>
            <a:ext cx="6162675" cy="4680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2800" cap="all" spc="200" dirty="0" smtClean="0">
                <a:solidFill>
                  <a:srgbClr val="262626"/>
                </a:solidFill>
                <a:ea typeface="+mj-ea"/>
                <a:cs typeface="+mj-cs"/>
              </a:rPr>
              <a:t>Random forest regression</a:t>
            </a:r>
            <a:endParaRPr lang="en-US" sz="2800" cap="all" spc="200" dirty="0">
              <a:solidFill>
                <a:srgbClr val="262626"/>
              </a:solidFill>
              <a:ea typeface="+mj-ea"/>
              <a:cs typeface="+mj-cs"/>
            </a:endParaRPr>
          </a:p>
        </p:txBody>
      </p:sp>
      <p:sp>
        <p:nvSpPr>
          <p:cNvPr id="5" name="AutoShape 6" descr="data:image/png;base64,iVBORw0KGgoAAAANSUhEUgAAAgEAAAFVCAYAAAB2ETwdAAAAOXRFWHRTb2Z0d2FyZQBNYXRwbG90bGliIHZlcnNpb24zLjQuMywgaHR0cHM6Ly9tYXRwbG90bGliLm9yZy/MnkTPAAAACXBIWXMAAA9hAAAPYQGoP6dpAABtcUlEQVR4nO29eXwUZbb//6nqdLo7nYQEBQQCiKwRSESSARmdMKgTVMTRKyoOiFeU1ZErgoDOfL2/UZQdcXTYZBwBBUFEcRZAr4A6LCaKUXZ0AA2LIhCbpDtJp6t+f1SqU131VHX1kqSX83695jWmu6q6nkroc56zfA4niqIIgiAIgiCSDr65b4AgCIIgiOaBnACCIAiCSFLICSAIgiCIJIWcAIIgCIJIUsgJIAiCIIgkhZwAgiAIgkhSyAkgCIIgiCQlpblvQA9BEHDx4gXY7Q5wHNfct0MQBEEQcYMoiqiu9iA7uyV4Xn+/H7NOwMWLF/Do+Ieb+zYIgiAIIm55eemruOyyy3Xfj1knwG53AJAW4HCkNfPdEARBEET84PG48ej4h/22VI+YdQLkFIDDkYa0NHICCIIgCCJUgqXTqTCQIAiCIJIUcgIIgiAIIkkJKx3w4oK52LtnF9ZueBfffnMMK5a+gh9+OIveffIwbsLvkZ6RAVEUsfaNVdi5/SNYLBYMHfZb3Dp0WLTvnyAIgiCIMAk5ElBa8hlKPtsDQGpBWLxwHrr3zMXchS/B7fbgzTdWAQC+3Pc5Pty2BU8+9Uc8PG4i1qx6Dd+dPBHVmycIgiAIInxCcgLcbjdeW7kMxbfcBgD4uaIC5879iKJf34hWrVrjppuLse+LUgDAoYMH0K17T3Tp0hXX9itA69ZtcOTwId1re71euN1u//88HncEyyIIgiAIIhghpQPWrlmFPnnXoHefPPzrH+8jIzMTDocDZV9+gSuv7Ixvvz0G188/AwBcLhfsdrv/3DSnEy6XS/fa7216Gxs3vBXmMgiCIAiCCBXTTsDhQwdRWrIX8xa+hKNHDwMALBYLRv/3w1i5Yine3bgBOR06Iis7W/caRp0Kd9x5N24deof/Z7nHkSAIgiCIxsG0E7Bp4wZcunQJkx8dB59PAACMGX0/Vr7+JgZe/yv46urw9oZ1OFX+PQAgIyMD53865z/f4/Egs0WW7vWtViusVmuYyyAIgiAIIlRMOwETJj0Gr7cWALB//9dYvuRlzJ63CABwyeXC1199iQ+3bcGMp58BAORe3RvbtvwTx44egdvtxg9nzyI39+pGWAJBEARBxDblLgHHLvrQLduCnEw+4PVdp7wAgIHtrQHvNQWmnQBlmL9Fi+8AAK1atwEATJk8EVe0bYcJkyajZ72h73ttPwy5ZSjmzZ4FS4oFDzz4ENrndIjmvRMEQRBEzLOyrAZjt1ZBEAGeA5YXOzEm34aVZTV4ZEsVxPrjOAArhkjvNRWcKIpi8MOaHrfb7U83kGwwQRBE8qK3i44Hyl0COi2tgKCwtDyAPaMy0X+1C2oDbOGAE+OzIl6nWRsas7MDCIIgCEJvF91UROqA7DrlDXAAAEAA8Owut8YBAACfCHxT4WsyZ4ecAIIgiEYknnexTYH6+Sh/BuB3AABAEIFxW6tQ3LlpcueROiByuJ/F+9/WMV+3cEDXLEtY9xsO5AQQBEE0Es29i4111M9nVK9UrD5Q6/95SoFNs4tuqp1yuUuIyAGRzw8l384DWFbsbFJnkdxSgiCIRkDPiJS7hOa9sRiB9Xxe318b8POi0hqo5WWaaqd87KJP1wEJ93wjnvmlHScnZDW5k0hOAEEQRCMQqRFJdMwYSZ8IPFFoh6XeE7BwTbdT7pZtAa/yQEJxQFjn62HhgIfz7M2SLiIngCAIohGI1IjEOuUuAdtPek1HNtTHmzGSFg6YXGDHifFZ2D4iAyfGN91OOSeTx/Jip98B4QBM72/eUKvPl+EB3N3D2iyODQuqCSAIgmgEZCMwbmsVfGLzf9lHk1BrHfSOVz+fkb1SseZAbcDzAhB2YWWkRZlj8m3YdLQG//hPHUQAz++pxrGLPkzoazd1zTH5NhR3tuKbCh+cKRyq6kR0zWoogPymwuf/ubkgJ4AgCKKRUBqB5v6yjxahFswZHc96Ps/d0GActx73+nvslc5DMJW9cpeAxaXVWFBSDRGhFWUqHYe5ezz4x38Cq/g3HPFiwxEveABzBjkwtb/D8Ho5mTzzuei93tSQE0AQBNGIxMqXfbTQq3XYfdqLyy/yATvkcpeA9YdrDCv8Wc/nxyoBh36qw6MfejTOw4VqAdN3eHRV9pRRBxmzlf2sc/UQAEyrv49pQRyBWIacACJuoH5rgmh+5Fy+0lByAO7bHBjuB6BrUPVqI9Qyump8IvDkDk/Aa2L95+S1sqBtOq/7mcFaC8tdguFn6zF9hwcjcm2mv5Ni7XuMnAAiLqB+a4KIDdS1DjwkQ6zcsY/dUgWoHAUZvdoIM0ZY7XzICCLQf7ULTxRqdQWUn2tUlLm41BOyAwBIa9992ovhmcG/j2Lxe6z53RCCCAL1WxNEbDEm3+av2F87zKkxngLYxhoAXihyMA3fsYs+YwcAwJwi/bC7CLaugMzIXqmGUYCFpTUGnx4EE95DrH6PkRNAxDzUb00QsUdOJo9BHa0Y2N6qafUz6vybudPDNHzdsi2G54EDKqqNra1aV0DJmgO1ugY3mGaB0X3xAK5rbzW8L73PiIXvMXICiJgn0futCSKeycnkMapXasBrRqZaz/DlZPJYMcSpa3AFUWrRM0LWFXjzdifzc3ef9jK1DYw0C+R0h97nLR9iru0zVr/HyAkgYh616EYi9VsTRLxT7hKw+kCt6eONDN+YfBu+m5CF9Xc48f8G2jXvGzkXyu8FvejEfZurMHjdJXRaWoGVZQ3hf/k7huUI6AXrFw12hCReFKvfY1QYSMQFidhvTRCxjplK9lA08jkEN3w5mTyGZ9pwXTsBz+2uDri2hQPu7G7F20e8/tfu7mHFpGvtAd8LZooX1S2DY/JtyGtlQf/VrgBnw1JfjKh+7e4e5jsCZGLxe4ycACJuSLR+a4KIZZSV7BykXPvkAq1sbrqVAwdTtXF4a5gTw3ND2zmrFRfH5NtQcroO/z7lxS/bW1HYjm3GlAb3xyoB924OHOnLahksbJeCFUO0nwkg4LUXihw4dtHnv89QiLXvMXICCIIgiADUlewigPkl1VhYWh3Q1iY7Cupd8gtFDszY6dHs4s0U0CnR2zkXtkvRNf5KZINb7hI07YV6aYnizla8ebsTHAdc164hUiDfR+mZOkyvX1ustPlFAjkBBEEQRAB6IX5lGB3QigHxHLB7ZCYK26WgpZ2PytwE5c5ZTk+kWzlUekXTgjt6UQUA2H7S67+OUR+//Dk3rrtkWjI5HiAngCAIgghAbtdjhfh9IrDhcA0OX9A6CoIIVNVJL0Yz/y3NAvBgYWmNxukwuxNX3496LsGcIod/hy+vZdzWKmSkNswnMGrzIyeAIAiCSAi2Hvcavj9lu4f5Os9Juv8lp+v8O/VBHUNLAagxkhKW1QnzWllCTg+ohXumq9IXgGTg791c5Xc2ijtbTacV4oX4dF0IgiCIRkE2kOFI6Ar1RvMXq13MVrzGuBcBwIDVrpA+h7WjlwsgmZ9RHxUAEJNtfpFAkQCCIIgkIljbXygtf8EIN2cujwre/5O5exEQ2uewhiDJBY0zd3rgMxhAFIttfpFATgBBEESSYGaADctABsPo+FBy5lLuvxrzS4yVASP9HKP2wxG5Nuw+5cW9m7VdD3LYP9ba/CKBnACCIIgEwWiXrzfARr17VhtIIw0ADlLv/5UttCI7Mno5c3m3D0iFd1uPe3XHAMvwAG7rkoL3v63Tvhdibl5vRy+LFblqEZXuhliHnACCIIgYI5yZ88F2+cEq25WfKRtIeUfMgoekmz8816abj9cznqxiv2CCQ4sGO/CTW9SdHzCnyBFV4Z5EC/vrQU4AQRBEDBHOzHkzu3y9PHjXLIvuZ776rxqmYV402OGXzdUr3huXb8MfBmoNs97xweYCnNNxAHgAswc5MLW//pjhcEmksL8eib06giCIOKLkdB3Gbgl95ryZMbV6A2wAMB2Ivx+rxbYT7LC7Ujd/1ykvM4S/Qic6EGrhIQ9gdpEDL+hEANbd4cS0RnAAkgWKBBAEQcQAev3wZgrejHb5Slgh7u0ntUbcJwL//A97MuDwHg3RBTmCwEIA+76NCg8tHPw5+EfyUzG4oxXXtbfi2EUfM1LAARBFKbqQ6Dv2xoKcAIIgiGbGqB8+mBiNnMufrWhvMypkk187dtGHM5UCzrm1uvoAcLaKHX14otARcM96u3qj+55SYMOCkoZUAwdg5gA78ltLSoXyjAF5SI+R46AU84lnDf/mgpwAgiCIZkYvRM4HqUpX5/LnFDlQ0DbFsJBNeY4Rm45pUwGje6f6lfmMwvpGBYGszxYBf76f54BRvVKx+kBtQI2CumNBPg9IDA3/5oKeFkEQRDMj73SV8AD2jMzU3d2yigFn7PQYOgDBdu96cACeHmDH325LN7xnmRn97Zr7NvvZggi8vr+WWeR4YnwWto/IwLphTt20CREa5AQQBEFEkXKXgO0nvUGL+ZSwivaWD3GibTqvey0zxYBmzjGDCGD23uqA+8jJ5DGlgO2gvKA6ttwlYP3hmrA+G5DWtfuUF8cuSrUMA9tbNQ5IvGv4NxeUDiAIgogS4bT3yQSbcqe+ltliQCVGuXUOABei8t/kAgfml2i7AATFsWbTD0bwgF/Bj5UeSGQxn8aGnhhBEEQU0OvVDzUiIE/dC3YtvZY/I0OoPkfGwgErhjhxcnwWphbamYN0WA5GTiaPuYO07XnyseGmH4o7pwSsSwQ7/y+nB06Mz6KiwDChSABBEEQUiOasebPXCkfVTnmOM4VDVZ0YcO68wWmYXGDH4s89WFRSE3SnPa2/AxwaRvEqj2W1HwKS2NAv21txwuXDve8FdkXwAF4dItUefFPhw49Vgka1UH4WgzpSIWCkkBNAEAQRBcIJz0fjWuGo2gU7JyeTx7xfOzG5n8OUgzG1vwP35do0x+qtQxYbKmyXAleNvka/rEgYredKaCEXiiAIIgqEE55vimtFgpyeMDuZT32smXWMybcZhvVj5VkkKmFFAl5cMBd79+zC2g3v4vSpU1i25M84cfw/aNWqNUY/9Aj65OVDFEWsfWMVdm7/CBaLBUOH/Ra3Dh0W7fsnCIKIGaI5dCZRBtiYWUewyESiPItYJGQnoLTkM5R8tsf/89o3Xkdqqg2LXlqC9zdvwtJXXsIry1biy32f48NtW/D0M8/i54oKzJ8zC7375KFjpyujef8EQRAxRTSHzsTyABvWpEP5tXQrh0qv6H8vGuuI5WcRz4TkBLjdbry2chmKb7kN//rH+wAAjuPhTHciu2VLZGVlg7dIv6RDBw+gW/ee6NKlKwCgdes2OHL4kK4T4PV64fV6/T97PO5w1kMQBEE0MqxWSACaTgCS8419QnIC1q5ZhT5516B3nzy/EzBq9H9j+tT/wejf3YO6ujo8/f/+BABwuVyw2+3+c9OcTrhcLt1rv7fpbWzc8FY4ayAIgiCaCFYr5NgtVQBDY0Bu58trZQmIDBCxg2kn4PChgygt2Yt5C1/C0aOH/a+vfv019OiZi/tHjsa2rf/Ca68uw9yFLzGvwelITALAHXfejVuH3uH/2eNx49HxD5u9PYIgiLiEFVZvyuuG+vms9kUBAHP6EaR2vv6rXQFCPxQZiB1MOwGbNm7ApUuXMPnRcfD5JMGKMaPvR11dHSY8OhkdOnbCkFtuw4fbtuDcuR+RkZGB8z+d85/v8XiQ2SJL9/pWqxVWqzX8lRAEQcQZkSgMRuO64Xx+t2xp0p+6t1+Erh8QM4N+GsvhimdMP4UJkx7Dopdewex5izD6IWmHPnveIrTP6YC9u3fhwvnz2PXpJ3A40tCy5WXIvbo3jh45jGNHj6Dsy3344exZ5OZe3WgLIQiCiJRwdP8j+axIFQYjuW64n7/1uFdj7KcU2vHUADvzeDU+EdhwuCZqz9js72xlWQ06La3A4HWX0GlpBVaWaeWOkxHTTkBWdjZatW6DVq3boEWLFgCAVq3bYPzE3+P8+Z/w+GMTsHfPLkyeMg1WqxV9r+2HIbcMxbzZs7D0Ly/hgQcfQvucDo22EIIgiEhoaiMRzgAgFmojuOuUVqWPdd1wPr/cJeCRLVWa1+eXVGPWnmr8KqdhsiDPSZMHWZMGp2z3ROUZm/2dNZbDlQiEpRNwbb9CrN3wLgCgY6cr8adZczTHcByHESMfwIiRD0R0gwRBEI2NnpFozLB1NBQG1eH8Ub1SsXp/LfNYZ0qgNf78bJ3mmGCfv+uUNgqg5ONyHzgAUwvtmFxgR04mj85ZFr8ioJJIn3Eov7NoSjonGsm9eoIgCERvVx4qUwpsYSvhsYzg6/trobe3raoTA86dvtOjOWbCNTbDzz/vCb5zFgEsKq32/ywrAi78tXbQUCTPOJTfmexwKSHpYQlyAgiCSHrCMRKR1A/IYez5JTXSDjbfhjdvd6K4s9X0dVlG0IjSMw07f71zX95Xg+HvXtK8Lt/Tp+Xa6AELtTHOyeQxvKctqoY4lN9ZNKWHm7JupCmgAUIEQSQ9spEwO58+kqp+9Q5eBLCsrAbLymr8I3zV7XTKqnYAflU+dTrBiBk7PbgvV9rpp1s5TYW/zNtHvPjDTjeeK0rTrNUsemOHQ3nGwQj1etGQHm6sbo7mhJwAgiAIaI0EAGw/6dW0k0VaP2C0g1e+LF/3YrWAJ3d4/O/JxluuAVhzoNZvBEcqflYj7863Hvdi7NYqw9z+83uq0T5Dckke/dATsgOgZ4yjPQMg1OtFIj3cHHUjTQE5AQRBEPXIRsJoxxdukZlSV9/sDt4nIsABAAJ77tccqMXukZmoqhP9RvC5GwTsPuXFvZu1hv7D4168sLc66GeLACZ+oK0ZUMMD2DNK+nxnChdwHywao0+/qWYKJGpxITkBBEEQCoLt+MKp6lc7FQPaWrDrdPCCOL2QvYxPlAr+BnUMFFq7PI3HUwPsmLWnOuD15/dUG14vFOQdf2E7c2Yk3kPp0ejmiEXi130hCIJoBIJVnYdaZMZyKsw4AADQLt34fdkIlbsErD9Ug3FbKtFxidQ3/7zKAQDYDoWFA35/rc1fj2CGJb9x4MT4LL8RD1Yslwh9+tEsLowlKBJAEAShwMyOL5RcdKhV/EpOVeq/Jxuhrce9eGSLNvRv5iPla4zJt6HWJ2JZGVtjQM3EbR5Yh/AYk28ztcNPlFB6tGsaYgFyAgiCIBSYrTo3m4tmORVqOAB3dk/BO0eNW/AsHDC7yIGCtil+p6TjkoqwQvyLBjtwdw+pW6DcJWDFV+YcAEByMOTpgGaK5RIplN5UNQhNBTkBBEEQKqK542M5FSN7pWLV/lq/8RYBbAriACiNtsz2k8YKfnrwQMC1wolW+ETg03J9iWLlfaqfAQ/ghSJHQhnTeIWcAIIgkoZQqtOjueNjtR+uPlALUWFAjWwwz0HjAADsiX7+cwDc1cOKd454NSqC6uPNRCvUWDjg+hwreM5juMOXn3lxZytmFzkwfYcHAiTdgpZ2Pq6KAxMRcsMIgkgKmnuKXE4mj0EdpTB5qDvvOYxds2xc5wxyBBT1cQCm/sKGOYMceOeo1gEAJCdAreinLnob3kN/tLuyM8CoWE75zDsuqcCT9Q4AEJ/FgYkIRQIIgkh4mkLopdwlYNcpLwBgYHvj65rdefMAZg9yYGr/QN19dTHe3EEOdGrBAyJwXXvJeHdaWqF7fVY+Xh2tOHbRhw1HvJpz1WkJvdQJSxlRTTwWByYa5AQQBJHwNHZ1+sqymoAKfQ7AiiH6ffDyzptV1a8u/mNFANQOzYydHpwYn+U/dvtJba5eyZ3d2U6KOgXCKuZjpSVYqRMz0Y54LQ5MJMj9Iggi4WnMKXLlLkFjzOXqeaNQd3FndrjdJwLZ9obUgRoz0/NY61XyzlEv1h+qMby/SPviWffA1V8nnOsRjQM9fYIgEp7GFHo5dtFnGOrWY3GpR7cY0MiBMOPQyOvVW50gAvdurgpaGyGPAd4+IiNAHMgMrGe+Yogz7OsRjQOlAwiCiHmioTnfWEIv6Vb2ltso0lDuErCwVN/4GqUqzOoYjMm3ISNVMvZ6mKmNiKRLQu+Z0+4/diAngCCImCaamvPRFnqR700ND+NIQ7B8uVIOmOX8GDk0ynMGtrcGLUCMpDbCjHOWaOI6iQY5AQRBxCyxPL5VfW+AlPP+y81pGNo1NaLugNlFDv/IX9n5mVPkQL8rUvwGV21cy10CFpdWY0FJtX/U8PJiZ0DUgKUpYOGAH6sEf/rBbMQl3gcCERLkBBAEEbPEsuY8695EAD0vN5dqmFJgw8KSGmYff3oqNM7PtB3SaF+WwVUaZBnZYToxPgsnxmf5owZ/+MSN1/c3SAT76usD5KSGqPMZSmLZOSNCg35bBEHELI1Z1R8p4d7b/L0edFpSgfk6DgAA/PNb/RY/pciOPD3wkS1VzOOVxYmiCJypFLD6AHtGgIiGKEEwIR8zHQpEfECRAIIgYhazRXDRxmyuO0APv76/n5Wfr6oVcfSiDycqBPx5X3Clwve/rTNMF/hE4IntVXj7iLEegIUDSs7U4cZ1lyDopAP0MIq4JNJAoGSHnACCIGKaph7fGkque0y+DReqBUkPXwSm7/Qg264dsRsOI3KtWHuQLfsLAOsPa9X8lPCQnJLpOxu0/UO5FSOj3lzOGRF9yAkgCCLmiWaFudEu32yuW75GupXDjJ0eTRhdPWI3HN486MWj19rw5y9Cm3Fg4YDHC22Y3M8R0owCZU2AGaPe1M4Z0TiQE0AQRNKg3uVPKbBhckFDCN9MIWLANQDNTt0nAp+eMg7Tm0EEQnIALBywdpgT17ULdFjUYXvWPQPAW8OcuK59aEad2v/iH/rtEQSRFLB2+fNLatBxSYNqXunZOs15yrB4yek6jFUU4bGMqYUDrq/vz28q5J378J6Buv5q5UB5IBGroPG6+qFHenLFRGJCv2mCIJICvdC4rPNfcroOM3Z6NO/LxX4ry2rQf7WLafjlL1K9EbtK+rWxaL54LRww8mr90b1KODSE7nkA9/SwYvfITOMefa7h/1vaG09CmYg/KB1AEERSYCTQ4xOBT8vZIfyCtin+KIJehP+9u9KRbuMCwujKnHlljYhvKnz4ZXsrCttJ1/umwgdnCoeqOtEfaXjjYIWp4r25gxz4oUrEgpJqrD/ixdtHvcwCRr0aB7V2ADkAyQs5AQRBhE00NP2bCnVFuxILB1yfYwXPeZhtb8EK7NJtHAZ11O7klTlz+VnJvfeiCLRNb6hFOOcWTDkAIqTRwYKo7etXFzAa1ThQ2J8AyAkgCCJM4lE2Vt6dLy6txsKSagjQhvD1+v71oghGOv/ya6Vn6/yGW1mFr/xvFnpFfGonRn5N3ddP/fxEMMgJIAgiZOJFNpZlmHMyecwbnIbJBXZNONyo758VRZAdBbXO//JiJwAw2wRFnf9mcW0bHqU/aN0AnpMiCcrzWcad+vmJYJATQBBEyMSypr9MsEgFq72t3CUw+/6LO1sDHATl+9N3egIMsiACY7dUAUGm95mB5QAA0jChbDtvyrhTPz9hBDkBBEGETKyHmcONVATTxFc6CDIsQy8AocnzmURu8Zva3wEApo079fMTepATQBBEyMR6mDncSAXLueEAHPqpDj9WCSHt7EPR6TfDM7+04+E8u0YHIFaeORGfkBNAEERYxHKYOdxIBauDQAQw8QOtfkAwlA4AD2DOIAcu1Yr4067qkK8FAL0uC/0Zx1P3BtE80F8FQRBho1SYK3cJ2H7Sqzt+1ohwzmWdI78GIGxBnDH5Nuwememv3I8GIoD9P/nwLMMBsHDA0wPshufzkBT9WOg9u5VlNei0tAKD111Cp6UNqogEoYQiAQRBREw47YLyLvXzs3X+SXdmz2V9HgDNayxBnGADhELp2TeLCOD1/bXM92b0t+OFvfrRAR7A8iFsB0bvucdL9wbR/JATQBBERIRjcPTG7Jo5V+/zWOI5J8ZnBYj4GBnNxaXVWFBS7e/fDyWnr9fPb4bLHJxurQHPAe/dmQ5nKodyl6CZZKj33BeXVsd89wYRG4TlBLy4YC727tmFP/7vs3j2f/+oef+ZPz2PHj1zsfaNVdi5/SNYLBYMHfZb3Dp0WMQ3TBBEbGG2CE85ftdozK76XPXOXe/zzFyHZTQvVAt+IR8Z+T+DOQIcgL/c7EClF3hyh7ZzIBg82EqFQP08gV6puGNTJTNKovccdp/yYkEJO+0QK90bROwQshNQWvIZSj7bAwDo0fNqvPq3Nf739uzehY3r16Frt+74ct/n+HDbFjz9zLP4uaIC8+fMQu8+eejY6cqo3TxBEM2PmSK8YON3lSjPZe3ciztbmZ+njASor1PuErD+cA3TaE43MN7jrknF4I5WnK8WMOkDraEWAUz4wGMqatClBYdvf244ioMU5i9sl4LZRQ7M2OGBAOn5TCm0456eqRiwxqUbYdF77qLOvTxeaKMoAKEhpL8It9uN11YuQ/EttwEALBYLnM50///+74Ot+M2QW5CSkoJDBw+gW/ee6NKlK67tV4DWrdvgyOFDutf2er1wu93+/3k87shWRhBEkyBX1OsV4Wl24AbXUp6rt3MH2EV/K4aw70EukHtiO7vC38h4ryirxXXtrRjf16E7FTDYNWSUDgAgOQHFna1YWVYjRSLQ0EUwb3AaKr0i02lZXCrt8vWe+0DGGGMewOR+DhN3SSQbIUUC1q5ZhT5516B3nzz86x/vB7x3YP/XKP/+e8z8wzMAAJfLBbu9oeI1zemEy+XSvfZ7m97Gxg1vhXI7BEHECEbtgnrDd+SIgIUDXihyoLBtSsC5RmkGvc9Tv6Z2JEJFmVKQP3PD4RpM0XEoQkEAsPu0V+MgzdjpwX25Nt2phwtLqjG5wO6/p7xWFnxa7sX1OdKEQgAxreFAxBamnYDDhw6itGQv5i18CUePHta8//fNm3D9r4qQkZGpew3OoOfmjjvvxq1D7/D/7PG48ej4h83eHkEQzYyecI1e2Hr3yEz/GF1l1GD7SS+6ZVuCphlYn6d+Ldj0v2Co0xo5mTyG97Thie2h5/9Z/ORm7/blKX9TCmyYXxLY2iegwTEJTJd4/DUDsazhQMQWpv8yNm3cgEuXLmHyo+Pw0qIFAIAxo+8HAHz/3UmUfbkPt9w61H98RkYG3O4q/88ejweZLbJ0r2+1WpGWlub/n8ORFupaCIKIQfTC1oXtUgI0BqZ9VBXQ1771uDfsXn8Z2ZEIBflw1ufJRYpPBenrV6N3D5encZr3lI7H5AKHRq9AObWQlS6R9QKUGg4EoYfpSMCESY/B65X6XPfv/xrLl7yM2fMWAQD+vvld9Oqdhw4dO/mPz726N7Zt+SeOHT0Ct9uNH86eRW7u1VG+fYIg4gGjnenKsho8sqUqYGetbPFT9/qHooKXk8ljTpED03aYD99zAN4a5sR17QMN6Ly9Hn8RIc8Bt16Vgn/+py7gvLmDHPimwocVX9b6c/xj81OR19qCSR94NIWL17WzGobuczJ5rBjCfn/7SS+1ARIRY9oJyMrO9v93ixbfAQBatW6DC+fP49+ffoIp02YEHN/32n4YcstQzJs9C5YUCx548CG0z+kQpdsmCCLe0JvaN3ZrFTO0LhfBzRuc5j8vHFGiH6rYpYisfDsghdtbOQPvdf5eD55UOBKCiAAHAJCKA5/c4cG6YU6M6WNHVZ2IkjN1/vZDpfaA0pgHC93rvR/rQ5yI+IATRbERZl1FjtvtxpjR92Pl628iLY1SAwSRiGw/6cXgdZd03+cBnJyQ5Y8AdFpaoTF6J8ZnGQoLqc+Rr7tnVCZO/OzDvZurNDt05TXLXQI6LakISQyI56Rxv9NV+gMWDlg7zInr2kkCRpHq+q8sq9FECYI5RURyYNaGkmIgQRDNhl4FvIyyCC6cyYB6hYFTCu0obJeCwnYpcNXCsJL+2EVfyGqAggiNAyDfb6s0HluPe0OOaLCgAkAiUsgJIAii2WBN7VOiDG+HE/7WO2dyQUNhn5EhLXcJOOcWwhoLLKcA1FEGZwoXVV1/GidMRAL95RAE0egYTQkck2/DifFZ2D4iA/MGOfzdADwHzC5yBBTJjeqVGnDuyF6phgZQLgyUK/D1OgxYlfSyyNC9m6UuJ7lKn+eA4T2susJBMhZOEv5RdzfoiQB9U+Hz/xzJREaCCAWKBBAEETHqin3lz2ZC3/JudlBHq7/AThCBafXV+NP6O1DuErBKNYlv1f5aPHeDoOsIrCyr8YflOUiiROrPZnUblJyuC+hYkDsCJl9rQ6s0Dl2zLZj2CwdO/OzDTx4BX53zYdmXtf7jeTTk50fk2jTdDawIgZFUMuX5icaCnACCaEJCaW+LF9RGa1SvVKw+UOs3vIB2up9e6LvcJWC6qp3vyR2SNn/HTF4Tkhchqe4Nz9QaSXUfvQhg5k4PRuQ2aOirZxrMGeRAtp3Hw1uqNNcTRODFzwOFe4zSBMWdpeI/dbh+63Gv5hpGUsljt1Yhr5XFrwZIENEkMb6FCCIOkMPLshjOyrKa4CfFOCyj9fr+2gDDqzaS6tC3kl2nvEyj+uQOD857dMytzsu6U/ZOe7H9pBclp+s0kr3TdnjwCMMB0EPPAZALGtWwWiJ5rsFhYN2zIAL9V7sS4u+FiD3ItSSIJsBo9ns8RwTCkeU1KuZ7ZZ92BC4gGVuOEzU7bx7Ade2tAccqRxariwI5APdtrmIW7Sk/K1L01hisw0GvW0JEYvy9ELEH/TURRBNg9OUfbyiL1kKV5eUAPJyXil2npJ24svit5HQdPv5e/3moFfcA4L96WHHsos9/DWW0ZcAaF0b1Sm0oNKw/RxmlaAzUkxCVa0y3sh+WM0V6Xe6WYD3TeP17IWIbigQQRBOQKOpuyhw6B+CJQjtmFzkwc6cHvvrXftXBgk++Z/fWiwCWldViWVlDgR+HwCp6PVgRhw1HvNhwxAsewMwBdrywtzog2rL6QC1evsmBy9N4iCL8lf7RQqkAqJ6EyCrwuyqLve+qqmtY3Jh8G9qkcbj9ncqAY+Lx74WIfSgSQBBNgN4QncYI7TZWe1m5S8AjWwIL7eaXVGPGTg/u7G71v7bzex9EALd3MbfHkLsBTvwc/v0KAGbtqWbm0yd+4MF9m6vwnUsIeZgQIH1Jrr/DiacH2P2FjvKcgO8mSK2NJ8ZnYVp/R8BAJFb6R05RKFEb95VlNbhjk9YBoHHARGNAkQCCaCKaQt2tMdvL9Ir2BBF4+0hgxbsI4P1v6xhH6/PKvhp0z+Zw9GL0A/WCCMzY6QmIWpiBBzB7kAOXO3iM72vF+L52ze+P9XvUS/9U1YmGA4PUzgMg/R53j8yk7gCiUaC/KoJoQhpT3Y3ZXrYlftrLBBGN4gDI+ETgyhY83rzdCY4DTv4sYEYQh2Bsfqp/AJAZp8qoKFHe8Q/qaNV1BvW6A+R0QSK2mBLNS+x/MxAEYQqmAQEwYLULy4eEFxFQGp2B7a1hyeeaxWiGgIWD6d27HhyAe9+T2vPkeoZ370z3r++OdyoD6hh4AMu/qtWE9PUq9NX1EjdfmYIPT9RBAHtEMOsaRrUjJCJENAbkShJEgqBXqS9AMl6h1giodQ22HvdixRCn5kvDwgGje6ciWLrd6H1L/dQ99f1zANYPc+LN250h3TsLpWaBXM9w+zuVmLLdg2HvVOKmK1P8a7Nw0pAhVkj/79/W+HUG5NoLljDRthNSOmTqLyRZZDMGW692BACzxoBkhYlIoUgAQTQxrJBuNMK8sgEZu6VKU5kfbNoe6x5ZRufE+CycnJCFbyp8cKZwqKoT/SHt524QMHNHFdYc8mqux4MdQfh9XxuyHRxsFkkRcE6Rwx+il/Pxw3NtKK8v6gtVk8AsstHmIRnte3rYcPxnHzPyMWFboKIhzwFTCmzMexMALCqpweR+DtP3wqod2X7SG/IERYIwAzkBBNGEsEK6AKIW5h2Tb0NeKwsGrHYFOAKhtpcZ6RqoB+3I5GTyeCjfznQCHitIxYultZrX/7xPXwVPADB9hwct7TzG5NsMpw0aEUoKQwCw8LMaLPisxvw5IrCotEb3c8Ix1up0QaK0mBKxB7mQBNFE6O2ulW134YZ5lW2Bhe1SsHxIZO2IeqmFkjPGFf+s8ziA6QCYQVbKKzldh6uyeOwemYntIzIw6wZ70HOV1wgFIYxzfKJUY8B6wtEw1k3ZYkokFxQJIIgmQm93rSbUnaNewZgcUnamcKj0iih36U/bk1GmJeYUOTBNNcxHPYBHjWys5B07DzBFg0IJ7fvqtfNFNKyva3Zs7YAtHDC5wI7JBXYs/tyDRSU1zBbASGiKFlMi+SAngCCaCFZIl+cAUdQfK8tCaagBdsGYXMFuZoyvjNqZmFKgPc6Mg6I0Vod+qsPEDzyaY567wY6nPmbPCWAhPx95fe/emW763FAJtQNCbejn/dqJyf0cjWKsG7PFlEhOyAkgiCZi63EvRNUwG5YDYLRzZBlqo5kEZocWsVIVrDy3mdC20kk59BM7fZBt40wZW9YxPhEoOaufluAB3NXDqhEwMssDvVOx5kCtbu2B3F54T8/UgMJIJWSsiXiBnACCaAJYI2TVNoaHsTJcqIY62MQ6JXrHTi20Y1FptenQtrpXngUPoKWDN+UAbL4rHXdsqtRMAnxul34UQZ4hYAQPSQioYwseT39cHXAvaw7U4s83OZgRjEWDHbi7h346hCDiDXICCKIJMDNyV0DgIBkz1whmqM1WlHfLtjDH9Mp5bjm0DQDbT3qZrYzybAFlL74aDlLb38D21qB1ASKAdBsX0PYoOxZGZZPP76lmfjbPATP723GZg8P1OVYUtkvB9pNeiAh0GHwicLmDZz47cgCIRIOcAIJoAvTmxCsJFmrXaxNTGmp1EaCRTn0w5I+RQ9vBFOsWl2pH/bKuKbf9BWv5s3DSiN2SM15Dx0LvvpXwAEb0tPqnDPKcB8uLnchrpXV+LBxwXXtrRM9OCUn9ErEMOQEE0QSwDPLIXg25ZzNGJphR1ysCNFNRfuyiT2M8RTSkDvTaG/NaWVDpFZFu5bCwVL/nX33dh7dU4bNRmdg9MtNf+a+Er38+v1jtMnVNNSNzrVh72BvQofCGQr9AEIFHtlSB4/RrMoI9OzPGnaR+iViHnACCaCJYRuW5G4SQqsj1DJOekZaLAINdO5gYjV4qQjbg4cwU6L/ahd9cmaI7mXDV/vC0BQDglx1ScHu3VFzwCJjAyO0D9TLCqk4NdU2G3rMzY9yD/U4IIhYgJ4AgmhC1UQmnipx1TihFgHrXNIoypFvZ1fyhhOnViAC2ntCv8g/nmjKTPvAYFieyUE7rM8KscY/0d0IQTQE5AQSRAERDVlYvyiDveiMxyk2NcpAPC9k5CLX9ETBv3Enql4gHyB0liAQgWrKyOZl8wGwA9a43EeAA7B2ViRVhSiuzpJFZxp2kfol4gCIBBJFAKEPU0cBMa2O0YO3Oo4FscgU0GOLCdikobJcSlgxvKF0XJPVLxDrkBBBEnFPuErDrlFfTox+NIrR0K6er/x8tLBywdpgT17Wz4kylwJyA+O6d6bjjnUrm62sO1mDDEWnUrl7XhZ4hDlfZLxTjTuqBRCxDTgBBxDHz93owfYeHaaQjLULzV8ArXuNRX1UPycDOLnKgUwse974Xfs3ATZ1ScF27BmdlSqENi0obBvC8UOSAM5XD7EEOzNzpCTDuQ7ulYmi3VMx3CUG7LoyeQzi9/GTciUSAnACCiFPm7fXgyR3s9jcgsiI0Vi0AD+C9u9LhrhNxoVpASzuPge0l433yZ0EzcdAsW0/UodPSCozqlYrVB2r9Vf1TC+1o4+QwfafH34o3p8iBgrYpQXf0oRho6uUnkhlyAggiDil3CZgexAGIpAiNVQsgABj2TqVGWnjOIAem9nf41QDDiQgIIvC6QhdABLCwpBrgAuscZuz04MT4rKjtwKmXn0h2yAkgiDiEpfAHSDvZdfX59UiMmJ7MsfozBQDT6g3/tP4OpFs5TPzAHfbnqq+t/kCfCOw+5cXwzOjs1KmXn0h26K+cIOIQVpsaIIXLh/eMfMiNur2N9VlKpu/woOR0HS5zhCLPExzW596zuQory8xJFAfDbLsfQSQq5AQQRByiMdIA5taH5aPFmHwbTozPwvYRGdgzMtPQERAhyQCfdAkhqfQZwUOa+sdi7JYqlLsi71mgXn4i2aF0AEHEKU3Rg64ssAs29U8EMHOnB2PzU7GsLHzdfxkBwGVpbJdCQPRC9tTLTyQz9NdOEHGMWuGvMVFGBp4eYGfu+H0icGMnK/N8o0iChdPq/Fs44Pr2Vt3zSs7ozx0IlaZ8jgQRS4T1F//igrkYMfy3/p8PHvga//vHmRj9u3tQcfEiAEAURby55nWMGzMaE8c+hH/+fXNUbpggiOZDNpbPFaVh813pzGN+8oiYO8gRYNR5SJoCLHvOQwrBzxnk8H8hKZX9lhc7mefN3OmJSkqAIJKZkNMBpSWfoeSzPf6fjx09guef/f8wdNgdmDDpMbTIygIAfLnvc3y4bQuefuZZ/FxRgflzZqF3nzx07HRltO6dIOKGcMRomopw782Zyt6iT/zADZ6TahQ6teABEbiuvVW3o+G5G+w4fL4OC0trIKDBYZB79cfk25CRCty7uSrgPKriJ4jICckJcLvdeG3lMhTfchv+9Y/3AQDvvrMBfa/th/vuHxVw7KGDB9Cte0906dIVANC6dRscOXxI1wnwer3wer3+nz2e6LQZEURzIRvXz8/WBQjeNIYYTbiGPBKhHL02QkDb01/uEnDOLTCPf+qT6sBzIZ17X25Dl8PA+rSA2Yl8Rs8jlh0ygmhqQnIC1q5ZhT5516B3nzy/E3D0yBFc1aUrpjw2ETzPY/h996P/gIFwuVyw2xsqe9OcTrhcLt1rv7fpbWzc8FaYyyCI2EJpXJU0hhiNniEPZuyiIZQzpcCOhSXVhrLFW497/Z9jtnPAJwIryqrxSL7dX5xodmiPkWNjxukhJ4FIJkw7AYcPHURpyV7MW/gSjh497H+9qqoSqamp+P3jU7F397+x5OXF6NU7j3kNzuAb4I4778atQ+/w/+zxuPHo+IfN3h5BxAzBxu9GM4ytZ8gvVgtBow+LS6t1hXIAGBrCefUzC0RI1x+Xn4oVZbWanbozhQu4v1DUBP+0qxrP7qrGiiHSvSur+J0pHI7/7MP6QzUY2N7qv990K6fr2AAI6vSQhDCRbJh2AjZt3IBLly5h8qPj4PNJfv+Y0fcjM7MFfnnDr9C581Vo2bIl3tu0ET+cPYOMjAyc/+mc/3yPx4PMFlm617darbBa2VXFBBFPBBu/G00xGj3FO+VQIZaxK3cJWFASGIaX763kTB1uXHdJ1xDOV80sEERgRVktRuRase6QN2CnXukVIxpFLAJ4ZEvDvedk8th6PHBiIiBFGESAOfFQdmxEUZuKUDpkJCFMJCOmnYAJkx6D1yv1/u7f/zWWL3kZs+ctwqaNG/B/H2xF167d8e9PP4bdbscVbdsi9+re2Lblnzh29Ajcbjd+OHsWublXN9pCCCJWMMqVR1uMplu2xW8AZTjoG0L5c/WK9B7JT8WM+ggCoN1J7zrlZQ4tEkTgjYNSTc/UQjsmF9j9hlXvWZhFRINUcLlL0DgA8jEAe+Sx0ukyqisgCWEiGTH9l52VnY1WrdugVes2aNGiBQCgVes2uH/Ug3A60/HkE4/h4x0fYfKUaXA609H32n4YcstQzJs9C0v/8hIeePAhtM/p0GgLIYjmotwlYPtJr79djaVCN3eQA9tHZGD3yExclcU3amubCHbu3ZnS8Kqe7PCPboFpCBeXVqPT0grcuzn4yOCFigiD+lmETf35es6LzuEBTlcwdUCSECaSEU4UxQh89MbD7XZjzOj7sfL1N5GWltbct0MQTIxyyOWqGfeNkW/eftKLwesuaV5XRwfk1+T8unzvRgqAMhYOQY/R3NeIDAzq2JDem7/XE/aoYQ7AdxMaugw6LqkI6ghwAN4a5sR17bWhfPXvRYnymchOAtUEEPGIWRtKMS6CCBO9HLIyIiCr0OkdW3K6LiCKECqs3SvLAUD9a8r7kxUAf3e1cS3Ow3mpId0Th4bdc7lLwPpDNaYdAAuHADVCHpLjIhvrnEweK4awxYOUiABaOXlmGN9IHVCpinhifBY5AETCQ7MDCCJMQskh6x07YLVLEsgJMzIgh7jHbqli5sPVqAvhdp3y+nP5LHgA+a3Z4fDHC1KxqFQ7I2DOIIcm8qFH8ZUp+PBknWbnPb6vXXe3LncJ7D7tBUTgyhYW9F/tCnB8IgnjK+clEESiQ04AQYQJqwBQz/joFQsaVfCHgqjz3yxKztTh24vGbYzK+7vcwTOLD6cUpqHX5Va/A8KhYZJhsDZJmWdvSMOrt/Aagx/MEOdk8hie2eAwrRhiTkOAIIhAyAkgiDAJRcBGfaxRK1soxkuvWt6IGfX9/WbOsXCS5O+KIQ3RBh7A8iFOAMBVWTz2jMpEVZ0YYMSDtUnKVNWJUdl50yRAgggPcgIIIgJCMT5qsZsBa1ymZXD1MFstrySU6oPHCyXpXmUIXhSBky4BnZZWBBQ5KgsBjdokZaJdeU9hfIIIHXICCCJCQjE+ymPNRhGMYOkEBEPveFbIv/CKFJS7BL9Ij1kp5GC1ChSyJ4jYgJwAgmgGyl0CrsrisXukNpQeCnK1vNmUgIWTJvQ9WZ8SkJHz+TN2euBTaPzfu7kKPAfMKXL4ZYhZsFIZxZ2tmnviOWDdMCeua0cqfAQRC5ATQBBNDEsvoGuWBdtPeg2H1ugNtlGG6l/5vBo7y30B5/EAZg9yoLBtit/ZyLbzfsdBqR9wX64Nu097cd/mwHZGIwcAYIf2WakKQQRapVHYniBiBXICCKIJYekFjK03xvIwHlarYDChoZxMHtfBivs2VwWcx3PAnpGZKGyX4v/87Se9uFgtgOMAUZQGe12oFvxOyOUOnhny10MvtM9KVfAgBT6CiCXICSCIJoRVNa/MmctOQUYqMLC9vtDQ2C1VyGtl8Rt33WuLUgU+YDzeWJ4HIIf+1UV9rCI/I1U+PWJSnpQgkhiKyRFEE6Kn2a9EgJSL77S0AivLarDrlJfpOAxY7cLKshrDa8therN9+4IIzNjpwcz+dv+1eEgRAzVGqnwAOx0gomFUMUEQzQ85AQTRhLCG2Oj5BIIojdG9VxXi978PrUyx+tqzixw4dtHHdCT08InA83uqGyIPYO/gg7X4yekAJdFKB6iHNhEEER6UDiCIJkatLbD1uFd3kE8wu62uyldeu+RMnb+gj+f0WwNZBDuOh3GLnyxJrDfyNxIaYxATQSQr5AQQRBOhru5XG+7dp7247z1zMwBkWLtx+bo3rrsUUEfAga1UqCTY+4B0nT2jMgPqEZQYzQyQ0wHhdgfoDWIKV26ZIJId+ldDEE3AyrIadFpagcHrLvlz/UBDWBsAhve0YUphaDtanwhsPR44AKjcJWD94RqNERYBDO6oDdErkWcAKOEYr311jp3XD1Z7EKlKoNHQJoIgQociAQTRyOjtXi9WCwHh+jlFUi8/h5qQwuZjtzTshINN7vvwO3PG0sLBr2T4QpEkIiQXB8ojiVm7b6OZAdFQCQxlaBNBEMEhJ4Agoogy5A9IRvGcW2DuXqfv8ARMEZxW36YXpHlAgwDg79/WoKWdN9UBEAwRwNphTrRK4+FM4fBJubao0CcCu097Ayb5AfpGem2UVAJDGdpEEERwyAkgiCih3IXLhlwWAGKJ5ujl3uXjctI5lFeas+gTtnnCuWUmPIArMy346pzP0Km4b3MVXDXQiBaxjPTwntEr3KOJgQQRPcgJIIgooA75K+2mUD86mINk+JUhdqNdu1kHwAjZPAYrBlQeIwDov9oFwLiaX68oTz0tsdIr+ocQRQuaGEgQ0YGcgAjR03Mn9EnEZ2aUCwckw7p+mBOtnLx/99rSzutO2YsGFg54vMCGe3rasP5wLRaWVPsL/5QOybJiJ/JaWTBgtct/L2bdD9bgIACaqYPUykcQsQk5ARFA/cqhk6jPjJULV8IDGnld1pS9aPGrDhZ88r0P80tqsLC0BsuLnTg5IcsfQj9TKeDTci+uz7GisF0Ktp/0BnVGLPXrE1WvsYryqJWPIOID+tcYJnpfcqRgpk8iP7OcTB6jeqXqvs8y9ixZ3Wjx8fcN15afMwAM6mjF1uNeDFjjwpTtHgxYI0kPsySHOSBAfXBZsRMrhjQoEvL1ioQso06tfAQRH1AkIEyMvuRop8MmHp+Z2dRFuUvA6gO1uu+LkCr4e7RM8V8r3RpqH0D4KA0waxjR2mFOzC5yYOZOD3xiw/jhEbk2TQHehWpB6myoHzGcbec10Rxq5SOI+ICcgDChL7nQibdnFkrqIlhNANBQwS9f66qspnN85OesN8Xw3s1V4Dngv7pbsfGIlBqYsdODlioDX+4SJM0A+VydML8cGXl9f4NjNLJXasw6ewSRrNC/yDBhDWuhfmVj4uGZyQp+JafrQkpd/N8JL/N1FvK10q1c0ImCkcB6zkZTDAUR2HDEG6BdoF6z2TA/KzKy5kBtQqR+CCKRoEhABFC/cujE8jObv9fjF/Bh9fErjZ0yRVDuEvDCnuqQPssnAp+e8mJSXxv+/EVN8BOCwENKOYj1/718iFOaR1A/xGdgeysAbR+/mftUpmv0CiA/PO7Fj1XSExvY3hqXqR+CSEbICYgQ6lcOnVh8ZvP2evDkjgbBHdZ+lQew8XAtXtlX4xcBksP64exvp3zkCVkdUI9RvVPx3A1pAc6VXjojYGDRZmOFQfXo35xMHrOLHAHPCgBmKZwgDsDcQY64Sv0QRLISW9/EBNEMlLukQjcWyn8gAoCX99Vo8uGhpALUGG3GeQ64s5vWT5cVCJWsqQ+9D+po9UcnjNIZOZk8hve0adIzZu5P3vEbrWn6Dg9mFzliOvVDEAQ5AQSh26rHAXjvrnTDfyQ+ESGlAv6nn3lNBFEEumRpnQB1r758H8q8vNnc/Zh8G06Mz8L2ERl483an9h4QeE65S8DC0uDpCwFAYdsU/7VPjM9KCD0Igkg0KB1AJC1y+1+6ldNo+8u460TDUL+svGeWC9WCoaiQEhHAwpJqZlhdnc/nIO3QZXlevU4MZwqH7Se9AS2Pcnqm3KW9N3UI30wXBNCQRojF1A9BEA3Qv04iKVlZVoNOSysweN0lDFjjwm+u1PrDIiTjalTBP3OAXfO+hQOev8HOPH7VAS9E0fw/PAHA2LxUf/ifhzR3QH1LIqQ2v05LKzBvrwfHLvo04fg7u1vRf7ULg9ddQqelFVhZVuPvhpCdh2DdG3qiQpzq5+VDKPRPEPEARQKIpIOVL992oo55rCOF062mH97DiquyLBAVr3OQVPSm9nfgyEUhoE9eRnYunr/Bjqc+CZ5KWFrWcA0RwLcGSoOCCH/RHs8Bc4ocKGibgg+PewOK92SRIH9HgaJw0Kh7Q29KoNyJAA5RGRlMEETTQE4AkRCEMpSIFdLWM6rfVPjwP4UO5LWyoP9qV8Bx7xz14u0j3oDXRDSo6P3ttnRM6luHl7/wYNWBwOJBAcBH37EdDyNEACvK9JUJAz5DlAR/do/MZNYtCKpjlaI/Rs9Qz1EYnkk5f4KIN8gJIOKacpeAxaXVWFBSrdnR6h1/+Hydbg2Aml/W99dXekVmMR4LpUH96pxP4wDIfHgydCcACK0GwScC8z/zmDonlD5+yvUTRGJA/4qbCGXulYgOcl5/fr0DABgr+83b60GHJRWY+IHHlAMwuncq2qbz2H7Si31nQ2sD9InA7tNePLKlKqTzzHJ3D2vAP16jf8gbjnhNKRPyaCguJAgiOaBIQBOQqONzG4NQBvYo8/pKWMp+6w7VaARugnH8Zx86LqkwdBhk26o+hgfwk1uIeEpgh3Tg+0rt65uOerFnVCaq6kR/9f43FT6sO1iDZap0gQjgiUIbFpXUSMOBOOCRvFR0ybb4BwbJkRF5hgD9jRJEckBOQCNDc9XNE82BPX/5ohobj3ohKAxcqHz8ffCxt3IKQlR9gADgyIXIx+ayHABAcnSq6kQM6mj1v5aTyaNrlgXLy2oD1stzwD09bJjcz+FPnSwrq/UXDqanAhO3aYcC5bWyoNIrmqqzIAgiPqF/2Y0MzVU3RzCFO/Wx59yCYYh7wxGv/1rBHIBI/xHoOSOLPzdXwBcOehK8OZk8VgxxBqj/CSIwYI0L6w7VYGFpYOrkyR2eAAdAxidC005IEETiEVYk4MUFc7F3zy6s3fAu/v3px3h58UL/e+kZGVjx19UQRRFr31iFnds/gsViwdBhv8WtQ4dF7cbjhXgbn9tcBHOW5LD+1uNev7PAgT3oJxSeGmDHhL52PLfLg2VhGjqWeE9jwurfV6ZRxuTbNN0Mgih1LZjtilC+R9ErgkhcQnYCSks+Q8lne/w/V1y8iB49cjFt5tMAAI6TviS+3Pc5Pty2BU8/8yx+rqjA/Dmz0LtPHjp2ujI6dx4n6PVV05dpIHrOUumZOty47pI/RSAqJHPlfvslNzsw6QNzFfBqZu+pxnmPgOUm2+5YjOyVCo9XxPoj4c8QAKS1PNg7Fa8xtAUA6XmsHebU9OGz0ihXZfEaA282NcI6hiYAEkRiEtK/aLfbjddWLkPxLbf5X6u4eBHZLVvC6UyH05mOtLQ0AMChgwfQrXtPdOnSFdf2K0Dr1m1w5PAh3Wt7vV643W7//zwed5hLij2U+uykoc6GpVb3QpEjYPfK0swXAHz7c2ABHg+gmKEAyEIAsEyVQw+VNQdqkd868sjOUwPseP2AvgOwrNiJ4T1tmggAK42SbuWYSoZzBjWoCPLQDiLiAWy+K515LkWvCCLxCCkSsHbNKvTJuwa9++ThX/94HwBw8eIFHDt6BJPGjUFGZiZ+N+pB9MnLh8vlgt3eIJ2a5nTC5XLpXvu9TW9j44a3wlxG7EN91cEr/9UiNGZ06nkAC0tqNEb82RvSsO2EK+LqfDP4ROBpE8p/gLRTf+56O066RKwoq4EAaQ2zBzlQcEVKgKqfzKLBDtzdw+bX95fnHVR6RZxzC8w0SlWdyIxAjcm3YUSuzf+Mtx73ao4Z2i2VolcEkSSYdgIOHzqI0pK9mLfwJRw9etj/+uCbbsbVvfuge/ee2Pqvf+ClRfOxZPlfmdfgDAq57rjzbtw69A7/zx6PG4+Of9js7RExjtnKf7WzZBS+5gBMKbRjfkmg4RQAvFTqwROFNswviZ2CNgsnpQ7+8Gm1/zlMLZSq9vUG+PCQBItyMvmAZ+h/n9M+I3nXPqijlansp3zGeup/weSDCYJIDEz/y960cQMuXbqEyY+Ow0uLFgAAxoy+H23btcf11/8KOR06oPiW21BZeQkXLlxARkYG3O4GoRSPx4PMFlm617darUhLS/P/z+FIC39VREwRSuW/kpxMHk8UsgfxAJJTeU/PVGaXwJpD3phxAHgAUwvt2D0yE6sP1AY8h0WKe1SnRADJoRmwxoV5ez1MXQRlgSSg3bXnZPIY1NG4oE8+BkCAoJWZcwmCiG9MRwImTHoMXq+Ur9y//2ssX/IyZs9bhPlznsfll7fC6Icewb8//Rjp6Rlo2bIlcq/ujW1b/oljR4/A7Xbjh7NnkZt7daMthIhdjCr/gwkCFbbVz0ML9WHvKQXmd/w8gFG9U7Fqf2R1AGbhIIX6p/V3YPtJb9DnUNzZij/fJBU6qlv59BAALLk5DZc5OIgABra36h6rBwlaEURyYtoJyMrO9v93ixbfAQBatW6DseMnYeXypXj89+PRus0VmDxlGlKsVvS9th+G3DIU82bPgiXFggcefAjtczpEfwVEzBNOmyQr9K3GwgHOFA6FbVMAmHMCXrnZgR6XpWBSXzvWH6nB/M+054UrLsRCBDBzpweDOlix8it23UBljfRpZtasx4QP3P77DtWIk6AVQSQvnCiqtc5iA7fbjTGj78fK19/0dxwQ8cvKshpmkRqLcpeATksrDI0hzwGjeqX6w+tmW9+4emeE54BJfW348xdaJ+D9u9Ixa7cbe85o0xXXtrHgix+iK/TEQ6raZ/Xxh4uFA06MzzJlxLef9GLwukva10dkBCgSEgQRP5i1oSQbTDQJoRSaBesK4AG8d2c67thUaVoVUE6zK3e7LAcAAEp/qGM6AACw7wdfVCMFgBTOj6YDAITW10+CVgSRvFCsj2gyzBaapVs5Tf+6kgHtLHCmcqaMJs8BU39hw7phTtOGu02a/qdLw3jsUf+HI0czzMABGJ+fanh8KEacpdFALYEEkRxQJICIKeS8uJHB3nXah6paMeiOnAPw8k0O3N7VhjOVgimJ4V6X8Si4wgqeY+/M+fqOhMkFduw+5cV5j4AJH4Q2nVCPR/va8Jcva4JKEHMc8PTANBS0tWLslirNmsIx4tQSSBDJCf1LJ0Ki3CUEtJGFe4zeeWYL476p8Bm2DwKSgzDxAw86LqlA/9UuU7LCB84L6L/ahbu6s3Ph8jCerce9GJ5rw9CuNozLTzVx5QZu6sjeob+8rwYT+9qC/qMU6kP9xZ2t2hHGHLB7ZGZYlf3UEkgQyQdFAgjTmGkjC3aMkWqgGYVAmV/Wt8GphYJYqC8ZLIIgAnjHYA6AXD1/sVrw5/JDqRP46Ht2XYEI/ToFJXKo/9hFH3M+QFVdTNb6EgQRg5DLTzBR7+bNCP4EO2ZlWQ06La3QHU/bLdtiKi8+uncq2qbzmP9ZeGF4MyYyWNTAJwLTd3gCChM5sPP66tdlpyGUGgCeka+XC/qUUEEfQRChQJEAQoPeVLpgQjdGokBnKgU8sqUqQAAnlF70Jb9xoLpOMnA7v69DhyUVkS80AjhoHQURQEEbC0pVLYQsp0MS+HFgokIUSIlcrS8bfT35X9L4JwgiEsgJIALQ283vHpkZtI1Mr9Ws5EwdZuzQGjuWE6G3S+/XxoqvzvkC2gKjTSgh/bH5Niwv0w4u+uJHrYYAX39x9XMZ2tWGSi8wTaUGaKnP61fViRqjr4YK+giCiAT6xiAC0NvNy1PpjNrIWK1ms4scmLHTwwyvK52IcpeAw+frdO/rhMsXtGhQL7z+/l3p+MvNxoJTFk4aoTuhr7kiv67Z7LkGgijNCVA+g+VDnLrPbmp/B+YOcmi0/wvbpZgu0qOCPoIgwoUiAUQARsIxelPplJgdB8wDeKHIgWMXfVh7qAbTGZEC5eeLIsJyAEb3TsXQbqlYf0i/4I4HcGOnFAx7p9J0JGD6Tg/euzMdC0u1z2pygR2TC+ya56T37Kb1dwSM9yVjThBEU0FOQJKiV6UfLM+sHvXLupb6GM14XA6Y2d8uRQiCWF35878zaDcs6mDBx99rUwnv35WOod1SdVsVOQC/uzoVbxysxbYT7CiEXopAEIFh71Tigd6pWHOgVvOsyl0C1ILcrGdn5j2CIIjGgpyAJCRYG18oeWbltThIanqTC+yGxWsvyCmCIA7AosEO3N1Duq9OSyt0j2M5AACws9yLQxd8/iiD0qDzAO7qYcWag7WG9zB/kB3VPuAPn1QzW/pW76/1pzp8InChWsC0j9xYUFKtO8zHqE1SjfrYUM4lCIIIBjkBSQar8G/slirktbKgsF3Dn4OZnan6WiKkvv2FpdV+w1fuEnBVFh9Q6GZGD4BHQy/8ObdgeLzeW+oJgfJxHICZA+x4fk9wjYEndlT7z2FFBdQxBvXIX3UXRIADBmlw0NT+DuZnq5015cAkGvdLEEQ0ICcgyWAZYAHAgNUuLB8SmlHRM+ay4btQLfh3/LLRGtTRinUG+XnlPd3+TiUAfQMcLiKAF/Zqd/bBzgn3PpRtkkqZXwFSZ4AIqS5ACctZe31/Q9SCxv0SBBEN6NsjyWAJzACSQVKL/6hRCwjpXQvQiunIRqvkdB2m7wxN5EdEdKf2yfcTKiKAJ35h81f5661djdwmqSddPGOHR/PczURLZOeCIAgiXMgJSECMtPvlHD3rF29kVFhqf/K19GwhSxfg79/WRq3P/5mBdtOqe9GiTRqPE+OzsH1EBvaMzAx6PI+GNkm9ZQvQPncjB0uG1AEJgogUcgISjGDSvIBU+LdnVKbml69nVIzkgMfkS2N6zfKnXdVRMdwWDqgTohshMHNfM+qjGIM6WlHYLgVzB7Hz+fII45MTstDvihRDx4f13FmaC6N7p9K4X4IgogrVBCQQesaalTcubJeC5UOCS86WuwSsP1xjKBl8MsRpgWp72OsyHgfOm78GzwG/bG/BLBOFfaESLOevVjmc1t+BkjN12KAYOFR8ZQpevSU94FnqXVd+7gCw/aQ3oOqf1aXx3A0C6QkQBBE1yAlIIIy0+8ORnFVWp6uxcIAzhcP6eqGfSDh4XgCP4EN7ZAQR+Lg8+rlwM1EFtcrhrlNevK2aOPjhyTqcqWxo5dt6PPB9DlJXQGHbFHTNkt7vtLSCWfWv7tIgPQGCIKIJOQEJhJHanx56RkUdVVBi4YCRvVIxYI0rKvl9EUDHTA4nXbE9ApdXREuMHCSfCPRf7fJ3FACBDgbPASNybf6+f7PRG4IgiGhD3zIJBCuPHG7eWK86fdFgB3aPzPT3q0eLWHAAlCN7WewZmenXPgg2x0BU/L/e4CQAWFxarRu9IQiCaGwoEpBgRGuqXLqV0+SxeQB397CZal+LR+YMcqClnQ/o5Vfy6lfVaJueZrh+dSSGhRydKXcJWFCirWugqn+CIJoKigQkIOFOlZNbC+ft9WDAGhdTJnfrcS/SrU3dmNc0/OiWuh3W6nQ7LC+rRaelFSg9W6fpJOAArL/DiRn9tZMFlSijM3qjkx8vtFEqgCCIJoEiAQQA4yJAGRHA2K1VePkmdltcvLOopAaT+zkwsL1Vt1BRECVxH9ZjujLTgvs2V+lenwewe2SmX56ZVcPBA5jcLzGfL0EQsQdtNwhTOW4ZQQQmfhBZN0CsouykmKPT/w+wnQMRwYWQBABVdQ0HsGo4lg+h3n+CIJoOigQQCZXjf/4GO576JDz9AGUufmp/B0TAP4HQDG3TOcOaAFauP1o1HARBEOFA3zhNjJGkb3NQ7hJwzi2Y1sGPZTgAXbLDK6jjoO2kmNbfoasIyKJfG2vAzp5Dwz8wo06NcGs4CIIgIoUiAU2IejRsc4+CVd6PbLAESAZrRn87LnNwyLZxeGiLO+oDfIwId2KgCKBzC22e3SzFna0BP5e7BN1hRzy07X8D1rgwp8iBN293guOA69pJ16NdPkEQsQo5AU1EU4vClLsaFOvMiAHJxuz/DbTDJ0ijdmVn5YHeqVhzoBa+JvIEIvmYEz/7sLzYqdvmZ/SZu097cflF3v/M9NIksgOX18qCAYrJgIIojQZWHjMmnyr9CYKIXcgJaCJClfSNBKOIg+wcnHMLmvsRIQ34USKIwJoDtfjT9XY8HWauvUnhFP8vmo8qcADu2xz4zC5Wa90IHpJoUGG7FGw/6dV1NEj5jyCIeICcgCYiHEnfcDCKOGw97g1wDswaSJ8I1MSJgJ3DwuG+rZWaCIcSHsDsQQ7M3OmBT2wI7aufGSsKMHuQw7DFT0ljOXkEQRDRgr6dmohoSvoaoRdx2H3aq3EOAHPjcy0cMLRLalRGADc2d7xTGbQeYHa9MqD/WYAt7cu6TGHbBr9Z/TtVQ8p/BEHEOhQJaEKaoh1ML+Lw9Tmtc2A29+4Tga/O+bBCMXo4VjFTB5Bh5TB2a5Xh+llRkmAtfiVn6vzRhcZy8giCIKIJOQFNTGOPgpV3p7Kx5iE5BM/uiiyf/8iWKnw3IQvv3pmO29+pjM7NNhP/0BH1kZ0nvRD/7CKHbouf3OY3ItdG3QAEQcQN5AQkIPLudPcpL+7dbLzjNYukiFeDr36Mk+IA6Nc8/PN4HfO9mf3tqPGBOdQHAAraBv/n0thOHkEQRDQhJyBBycnkcflFPqr9/RO3mVfPu7OrFdU+Af863nhOg6V+x653TyKA27uk4P1v6wJeF0RgXH4qlpXVBrz+wp5qgGNfj/L7BEEkIrRlSWDk+gAlHBC2OmAoDsWmb7xRcwCUXX9KBb4Xihx4otBuWLB4axerZr0WDhjcyao5VgA7DcCD8vsEQSQmYUUCXlwwF3v37MLaDe/6X9v3RSnmvvAcxk/8PYp+fSNEUcTaN1Zh5/aPYLFYMHTYb3Hr0GHRum/CBHJ9gCycwwG4u4cVbx/xNvethcRTA+y4qbMVXbMsOFMp4NNyL857RMzY6THsBOAADO1iw6VaafKfrIa4rNiJtBS266BOE/Bcgy4AQRBEohHyN1tpyWco+WxPwGvVHg/+umIZOK5hp/Tlvs/x4bYtePqZZ/FzRQXmz5mF3n3y0LHTlRHfNBEaouL/N8SZAwAAs/dWY3xfe4DOgRme+IUNW497JWcB9foARQ6Mybdh4WdsOeDhPa3YeMQbUOFPDgBBEIlKSPFNt9uN11YuQ/EttwW8vvbN1ci9uhec6U7/a4cOHkC37j3RpUtXXNuvAK1bt8GRw4eic9eEKWThoBju6DOFTwR2nwrNAeAB3NPDFqiNAGDGTg/KXQJuyNGmAwBgaqEDJ8ZnYfuIDJwYn6WZ7RBrA6AIgiAiISQnYO2aVeiTdw1698nzv3bs6BHs3b0Lox58KOBYl8sFu93u/znN6YTL5dK9ttfrhdvt9v/P43GHcmsEg0QaEfx/J72m18JBEgSq9Iq6Us2F7VIwundqwHuje6eisF2K7lS/lWU16LS0AoPXXUKnpRVYWVYTwYoIgiCaH9NxzsOHDqK0ZC/mLXwJR48eBgDUeb1YvvQVjBz938jIyAx6Dc6gguu9TW9j44a3zN4OYYJuYY7VjUVe/ao2qMyx/OclQtrxzy5yGEo1/+22dEzqW4d/n/Lil+2thmH/ph4ARRAE0RSYdgI2bdyAS5cuYfKj4+DzSaHQh0bfD6/Xi9deXYbXXl0Gj8eDv766DCkpKcjIyMD5n875z/d4PMhskaV7/TvuvBu3Dr1Dcbwbj45/OIwlETJbj3tDHssrjxOONXwiMLXQjkWl1ZIIEif19d/U2QpnCocTP/sCNBEEEZi504M5RQ7MMFDxK2yXYirn35QDoAiCIJoK007AhEmPweuV+qr37/8ay5e8jFmz5weE/Gc++QR+e9fd6FfwCzjSnNi25Z84dvQI3G43fjh7Frm5V+te32q1wmpl52mTmWAjgfWOBRBWPcCIXCvWHtKfjtdcWDjgnp6puFQrYHmZpPj3wt5qdM6yYEy+DZVekan/X9A2BSfGZ0Ws4tdUA6AIgiCaEtNOQFZ2tv+/W7T4DgDQoWOngGM4nkNGRgbsDgf6XtsPQ24ZinmzZ8GSYsEDDz6E9jkdonTbyYHRSOBgx04psIdVD/DGodjpHpCjEhYOGNkrFf1XuwIMvRySz2tlwTm3oIl6yEY6Gip+ajlmmg1AEEQiwImiGJOlY263G2NG34+Vr7+JtLS05r6dJqfcJaDT0grNzvPE+CyN4WEdG6thfTNwAPaOykTbdB7fVPjgTOEwYI1L16mR16qsCZCvs2KIvuNkBnUkptwl0GwAgiBiHrM2lBqgY5RQctCsY+PVAQAkI15VJ/p38NuDdAYIivPU14mkeE8vEkPGnyCIRIG+zZoZvb5zluQvD8CpULqTz023cobSufEGh8BcO+tZAOb+eGXHKVT0ugFIH4AgiESCnIBmxKjvXM5BWxTGTwDQf7UL9757CU/vdPvP/YUqVx6L8BxQ1MFiylkRIXU2yE4OgIBnwUPqFNgzKjPoHIRwi/eMIjEEQRCJAqUDmgkzfedj8m3Ia2XBgNWugJD3+iNeALFTwAc0eJN6++RJ19jw533mxXUe2VIFQFqvHIpnVfnPKXJgev0MAbmAcM2B2oiL96gbgCCIZIAiAVEiVDlZszvNSq8Y8/l9HsCUQrvhfYbiAACS8Vf2/I/bKjkFSiW/lWU1fgeAgzRV8G+3pRvK/ppFHYmhbgCCIBIRigREgVBa+WS6ZVt0W9rUx6l3pMEIVSAoUu7qYcXkAjsWllY3mkyxuihSHUkRIYkDjci1RaUlEJAiMcWdrdQNQBBEwkLfahESbgHZ1uOB4XwODTtNZVRB3pGGwl+HpIVUKBhpUeHbR7z48oc6TCmwBc3Rm0V9GaWDVO4SsP5wTZPk7PXmCBAEQSQC9M0WIeEUkLGm+/EcUNzZqlssaNa2ju6dirRUznQkgAfwRGH4ffQyw96pxPwSyTAXtuH992vhgKkG19dzGob3tDJD8fLzeWK7dhQw5ewJgiBCg9IBERJOAZme46AelyuIUoFcKOH9s5UC7ttcZfr+1w1z4mQU2t6U91fyg6TeN7XQjskFkqz0gpIa5homXWPDK19qd/XrD3sDriFHSPTGCVPOniAIInToGzMEWMV/4RSQsfreLRzw9TmtcyAiNOGfrSfqTDsMFg64soUF03dqd9WRIgJYWFINQHpGTxTamce9sq8Go3qlBrRCKq+xqLTa/7PeaORFgx0RFQESBEEkK+QEmGT+Xg86LWH39I/Jt5mqSDfqexdE4Nnd1czzGgMekrNS6RXDKubjADxeYMP7d6XrhvQFSNENAJhcYGceJwBYc6AWu0dmYuFgh+Z9ZWpFz3m6uwep+BEEQYQDfXOaYN5eD6bt8Ph35KziP6MCsnKXgGkfVQXk+gFpDsD6Yc6AdrimpLizVVeNT4YH8OoQJ+YNcvj/WHhO0uRfeKMTQ7ulGhYunq+WnlFOJo9RvVKZx/hESSZ4eA9tYaEytUJtewRBENGFvj2DUO4SMH2HNlyuV/ynThmsLKtBxyUV/qI5ILDv/fI0vlkcAAHA6v3VOHbRh7u6s0c4cwB+308SLMq28wF9+4fP+/xrHJNvw19uZg+ouMze0NK3+kAt8xjltL9gRt5s1IUgCIIIDhUGBuHYRR/TSPOM4j+1XoCsZsc6X3YizOoANEbv/1OfVAPQT0GIABZ/XoPFn2uFfuaXVGNhabVfE+H2rqmY9IE74B45ANe1lxwMvXw+X2/oAWD7SS+KO1uZyoBKjHQA1FP/CIIgCH3oWzIIeuHyOUWOgJ7+ktN1msp+Wc2OhXr3a/SLeHqAHd9NyMLIq9nh9OYilKE6egOR9ozMBICAVMnW496wevONZjEQBEEQWsgJCII6RM0DmDvIgan9HQFGZ8Bq7bx7o939w/mpATMC9ozKZGoB3J9rxfi+UmX9m4fY4fTmRG5tZEVMRDSkTFih/uVDnGibzocstsTq0mCJNo3dQlP/CIIgjKB0gAmU8rHOFA6VXlG789c599arUvDP/9RpXl9RVovCK2qQ18qCT8q96J7N1hV485AX6w5XYEqBrdEkeSPl3s1VmDvIoUlr8AB+rBL8yofyc9x9ygsRwMD2VkOxJVYkQE+imXUdAcCs3W4sKU6P9pIJgiASAnICoJ9HVr++9XiDmI/ZHP3W43V4eoAdz++pDjheFgIycw1BBBaV1jT5TACziABm7PRgdpEDM3d64FM8n3s3VwUYa+Uz5DlgdpHD1AwFwHjyImsWAwAs/bIWV2V5MK2/tv2QIAgi2Un6dAArj8xq6fvDTjfGbgkcWGMGnwjc1NmKdcO0bXShGHSfCPy2G7uKPxbwicCPVSJOjM/CuGtSmVMAmXUTqs4L5QwFNcGiBnqCRDN2eCgtQBAEwSCpIwGsnaVyjr2MIAKz9rCr6IPtzuVdbTQ07Tcd8wY/qBEwG4FYWFKNe3qmYvmX2toFnwh8Wu5lKiIqkWcosAgm0XxPz1QsKKnWXFOAfnqBIAgimUnqb0XWzjIU4R4LB2y+K113uI+yz33dofitVDf7PAQAn9bn+9XwHHB9jjXolEGj4UtGOgIry2owYI2L+dk0WIggCIJNUkcCzPbos5D724d2S8WKIU6M21oFnygZnBeKHChsm+JvASx3CXiSITjU3OS34lF2Lnphch5Atyz2M53Z347CdilYXtzwrHhona5gBltZpKl8vjRYiCAIInSS2gnIyeQxp8iBaSEaaA7Ae3emY2g3qW9fzzAduyjtaHfp7I6bm2g6AIAUCRj2TiV+c2UKPjxZB59i0S/srUbnLIvmWW097g1woMwYbFksSG4VPOcWdAcL0VwBgiAIfZLaCQCAflfoPwIewJRCO1o7OX/VOyDtXO/YVOmveFd3Eczf68H0+lkDHIBftE0eIyRCmmQIBNYSyPUWGalSa+CgjlLen+VAmUHdKsjqMCAHgCAIwpikcwLUBpuVEuABvHJzGlo6OAxsLynXDepgRf/VLk3F+4VqATPqlQF5DriruxVvH2ko4BMB7D2TnJXpLPEgdcsgYCwDzIJV0MlDcgQEUAqAIAjCLEnlBOgJzSjz1BYOGNkrFZM+dAccV3JGG9L31be4KR0DpQNAsFH294djqPWEgdYPc6KVkw+IKNAsAYIgCH2SxgkwEppRKwIOWOMKOO7h+rZBNeEWFRLGqoDB0GsVvK59oFOh5/QRBEEQEkmzNdITmvn7N1LrXk4mj0Edraj0iqYN+9i8VN32wHiiMdZg4eCXEtZ7P9y2PTMjh/WcPhINIgiCaCBpIgF67YATPvBgzxkf/nZbuuFxajgAXXT0/uMJCwfsHpmJqjoRr3xRHVI6g1WMJ19LDsm3tPP+VIvyuEhz9sEKCkOdSUAQBJGMJI0TIO8ex26p0gz7eX1/LSb1rUNhuxTkZPIY1SsVr+83ntj3aF8bpu/0xGTrXyhM729HpVdEVa2Id0J0AOYOcmBGfdeEbNgL2zX8SZW7BFyVxfsdA2cKF+AgRIpRQWEwdUGCIAgiiZwAQJKj/V0vK1Yf0Bq7f5/yorBdCspdAlYfCD6yt3M2HzP1AByAsfk2LC+rCdkpmb2nGs/rSCKrPwOQdv48pDHAY/JtuC/XxtyNN3c+Xnb6QtUgIAiCSCaSxglQGiUWQv0brDCyGgsHXN/eCp7zxIQjIALISA0vs28mQy6L7gDQGHzlblyuxE+3crpFmE1phMPVICAIgkgWksIJMJKVlZm6oxot7BZcqDY2i7wi7P1f3a3YEAMtgRYOzME5SngAY/NTsbysFkL9z2YcALXojp4hDdj5M67dXPn4UDUICIIgkomkcALM7O5FAGO3VAUtlV83zInhPSWVwFjQBLBwwOMFNswv0R9QJIfCx+Tb8PRAgdkKaXReMCOqqcTXuRbl4wmCIGKLpHACzFb8C0DQkXknf5ZMXHPPA+AhOSTXtZfkdxeW1jDXx9dX7MsFe8qdsTJnLsMagBQMPSdLjghQPp4gCCI2SQonQF0kFgkzdnpwX64Nm48FLx6MBvJO32bh8MLeagiKIrfhuQ2FdsuLnXhkS5XGMRFEoKqOvWi1SFK4lfvpVk6TAmC1CxIEQRCxRVI4AUCgwSs5Uxcg9xsKPhHYfcqLNw7ppwKubc3jix8jE6XhOeCRPKnif35JDXgOmG2wQx+Tb0NeK0vAfAMgeBg+0py5vxZA9ZnqdkGCIAgi9kiq7ZmsCjgi1xZ2KJ/ngmYMsLQ43bC0gAPw9AC7X/GOpaoniMAyRcufIAIzd3oMd9WF7VKwYoixkl40YRVc8pAiACTPSxAEEfuEtVV7ccFc7N2zC2s3vIuvyr7E31Yux08//YScDh0w5pHx6NK1G0RRxNo3VmHn9o9gsVgwdNhvcevQYdG+/7A4dtEX9rlj81IxsL1Vo5YnM3eQA23TjY2uCOCmzlaM72s3XaQHmKuwb8q2OL1BPnrpB4IgCCK2CNlClJZ8hpLP9gAAamtq8OKCORh4w6+w6M9/QceOnfDq8iUAgC/3fY4Pt23Bk0/9EQ+Pm4g1q17DdydPRPXmw0UuFFTzu6uthudxAJ4emIacTB4rhjg1u/27e1gxrb8Dxy76DKMFcohejkwUtkvBlILgO2ezFfbydRs7D896jtQFQBAEET+EZCXcbjdeW7kMxbfcBgBItdnw11Vrcffw+9Cy5WVwONJgsUgG4NDBA+jWvSe6dOmKa/sVoHXrNjhy+FD0VxAG6gE0PKQd/Owip+HAmxVDGkLrxZ21DsOmo16UuwRdJ0O+DitEP7nAoXEqeDT8gmKxwt7MIB+CIAgidgkpHbB2zSr0ybsGvfvk4V//eN//+nubNuKdt98Cx/GYNXseAMDlcsFut/uPSXM64XK5dK/t9Xrh9TYU23k87lBuLWT0wuZqqVm9djnWbl8O1w/qaDV9HRk5uqCWuY11xTtS5SMIgohfTDsBhw8dRGnJXsxb+BKOHj0c8N5NvylGv4Jf4K21q/Hq8qV45k+zmNfgDKrl3tv0NjZueMvs7UQFVmW8WaMWbEBNOMZR75xYN6ykykcQBBGfmHYCNm3cgEuXLmHyo+Pg80kNYfffcxcenfw4runbDzkdOmDwTb/BvNmzIPh8yMjIwPmfzvnP93g8yGyRpXv9O+68G7cOvUNxvBuPjn84jCVFjhmjZmZATTjGkQwqQRAE0VSYdgImTHoMXq8kkLN//9dYvuRlzF2wGH98ahpuvW0YbvzNEOzdsxsdO3YCb7Eg9+re2Lblnzh29Ajcbjd+OHsWublX617farXCajUuzIs1KBROEARBxDOmnYCs7Gz/f7do8R0AIKdDB/zPE9OxZtVr+Mff38OVV16FSZOnAAD6XtsPQ24ZinmzZ8GSYsEDDz6E9jkdonz7zQ/t3AmCIIh4JSydgGv7FWLthncBAPnX9EX+NX01x3AchxEjH8CIkQ9EdIMEQRAEQTQOtIUlCIIgiCSFnACCIAiCSFLICSAIgiCIJIWcAIIgCIJIUsgJIAiCIIgkhZwAgiAIgkhSwmoRbApEUdLjbewZAgRBEASRaMi2U7alesSsE1Bd7QGAZpMOJgiCIIh4p7raA6fTqfs+JwZzE5oJQRBw8eIF2O0OcEaTh2IceQbCy0tfhcOR1ty30+gk23qB5FszrTexofUmBqIoorrag+zsluB5/cx/zEYCeJ7HZZdd3ty3ETUcjjSkpSXOH1gwkm29QPKtmdab2NB64x+jCIAMFQYSBEEQRJJCTgBBEARBJCnkBDQyVqsV/zX83rgbkxwuybZeIPnWTOtNbGi9yUXMFgYSBEEQBNG4UCSAIAiCIJIUcgIIgiAIIkkhJ4AgCIIgkhRyAgiCIAgiSYlZsaB45MUFc7F3zy6s3fAuvir7En9buRw//fQTcjp0wJhHxqNL124QRRFr31iFnds/gsViwdBhv8WtQ4c1962HhXK9Mvu+KMXcF57D+Im/R9Gvb0zY9f7704/x8uKF/vfSMzKw4q+rE3a9AHDwwNdYv+5NHP/Pt1j88jJkZWcn1HqBhjX/8X+fxbP/+0fN+8/86Xn06JmbMGtW/o5PnzqFZUv+jBPH/4NWrVpj9EOPoE9efkL9jpXr/fabY1ix9BX88MNZ9O6Th3ETfo/0jIyEWq8ZKBIQJUpLPkPJZ3sAALU1NXhxwRwMvOFXWPTnv6Bjx054dfkSAMCX+z7Hh9u24Mmn/oiHx03EmlWv4buTJ5rxzsNDuV6Zao8Hf12xDBzX8GeVqOutuHgRPXrk4tW/rcGrf1uDxS8vA5C46z129Aief/b/Q8/cqzF3wWK0yMoCkDjrBQLX3KPn1f7f7at/W4OHx01EdnZLdO3WPWHWrP4dr33jdaSm2rDopSXok38Nlr7yEoDE+R0r1yuKIhYvnIfuPXMxd+FLcLs9ePONVQASZ71mIScgCrjdbry2chmKb7kNAJBqs+Gvq9bi7uH3oWXLy+BwpMFisQAADh08gG7de6JLl664tl8BWrdugyOHDzXn7YeMer0ya99cjdyre8GZ3iBVmajrrbh4EdktW8LpTIfTme6XG03U9b77zgb0vbYf7rt/FNpc0dY/zyMR1gto12yxWPy/W6czHf/3wVb8ZsgtSElJSYg1s37HHMfDme5EdsuWyMrKBm+RzEMirvfnigqcO/cjin59I1q1ao2bbi7Gvi9KASTGekOBnIAosHbNKvTJuwa9++QFvP7epo14cOS92P7Rh5gw6TEAgMvlgt1u9x+T5nTC5XI16f1GCmu9x44ewd7duzDqwYcCjk3U9V68eAHHjh7BpHFjMGPa4/j6qzIAibveo0eOoLa2FlMem4ip//Mo9u7ZBSAx1gvo/xsGgAP7v0b599/jxpuLASTGmlnrHTX6v/HVl/sw+nf34K21azB+YuJ+Z2VkZsLhcKDsyy/g8/nw7bfH4Pr5ZwCJsd5QICcgQg4fOojSkr0YOepBzXs3/aYYs2YvQJ+8PLy6fKnuNeJpSCJrvXVeL5YvfQUjR/83MjIyg14j3tcLAINvuhl3Db8XM//wv+jWrQdeWjQfdV4v8xqJsN6qqkqkpqbi949PRcEv+mPJy4tRWVnJvEY8rRcw/jcMAH/fvAnX/6rI8G87ntast97Vr7+GHj1zMWv2fNx4czFee3UZBEFgXiPe12uxWDD6vx/Guxs34L9H3YeDB/YjKztb9xrxtN5QocLACNm0cQMuXbqEyY+Og88n/YO5/5678Ojkx3FN337I6dABg2/6DebNngXB50NGRgbO/3TOf77H40Fmi6xmuvvQYa33odH3w+v14rVXl+G1V5fB4/Hgr68uQ0pKSkKud8zo+zH/xZfRtWt3pNpsKL7lNnz4wRZcuHAhYdebmdkCv7zhV+jc+Sq0bNkS723aiB/Onon79QL6a175+pv4/ruTKPtyH+bMf9F/fLyvWW+9dXV1mPDoZHTo2AlDbrkNH27bgnPnfkzY9a58/U0MvP5X8NXV4e0N63Cq/HsA8f/7DRVyAiJkwqTH4PXWAgD27/8ay5e8jLkLFuOPT03DrbcNw42/GYK9e3ajY8dO4C0W5F7dG9u2/BPHjh6B2+3GD2fPIjf36mZehXlY6501e35A+Gzmk0/gt3fdjX4Fv4AjzZlw6509bxHmz3kel1/eCqMfegT//vRjpKdnoGXLlgn5+509bxE2bdyA//tgK7p27Y5/f/ox7HY7rmjbNu7XC+ivGQD+vvld9Oqdhw4dO/mPj/c166130YK52Lt7F7p374ldn34ChyMNLVtelrDrBYBLLhe+/upLfLhtC2Y8/QyA+P/9hgo5ARGiDCG1aPEdACCnQwf8zxPTsWbVa/jH39/DlVdehUmTpwAA+l7bD0NuGYp5s2fBkmLBAw8+hPY5HZrl3sOBtV7lFyQAcDyHjIwM2B2OhFxvq9ZtMHb8JKxcvhSP/348Wre5ApOnTEOK1Zqw671/1IN4ddlf8OQTjyE7uyUmT5kGpzM97tcL6K/5wvnz+Penn2DKtBkBx8f7mvXWO37i7/Hq8iV4/LEJaNWqNSZPmQZrAv9NA8CUyRNxRdt2mDBpMnrWG/p4X2+o0AAhgiAIgkhSqDCQIAiCIJIUcgIIgiAIIkkhJ4AgCIIgkhRyAgiCIAgiSSEngCAIgiCSFHICCIIgCCJJISeAIAiCIJIUcgIIgiAIIkkhJ4AgCIIgkhRyAgiCIAgiSfn/AUrsuNZ8moL5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6709682" cy="670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090" y="1857684"/>
            <a:ext cx="5824947" cy="3945227"/>
          </a:xfrm>
          <a:prstGeom prst="rect">
            <a:avLst/>
          </a:prstGeom>
        </p:spPr>
      </p:pic>
      <p:pic>
        <p:nvPicPr>
          <p:cNvPr id="6" name="Google Shape;333;p1">
            <a:extLst>
              <a:ext uri="{FF2B5EF4-FFF2-40B4-BE49-F238E27FC236}">
                <a16:creationId xmlns:a16="http://schemas.microsoft.com/office/drawing/2014/main" id="{463A8349-503D-4EB1-9E9D-9AC8E605DD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75529" y="159276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568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5" y="570635"/>
            <a:ext cx="7943378" cy="140113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By comparing all model results it is seen that the Random Forests model is best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1" y="2612571"/>
            <a:ext cx="9898742" cy="393337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time a multivariable linear regression model was fit that included all 4 features and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70-30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split to see how this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affects output. We got the following result: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Score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0.9291122029295451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3.6035800582771387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20.552286757899513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Squared 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4.533462998404146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333;p1">
            <a:extLst>
              <a:ext uri="{FF2B5EF4-FFF2-40B4-BE49-F238E27FC236}">
                <a16:creationId xmlns:a16="http://schemas.microsoft.com/office/drawing/2014/main" id="{463A8349-503D-4EB1-9E9D-9AC8E605DDD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75529" y="159276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268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624064" cy="806051"/>
          </a:xfrm>
        </p:spPr>
        <p:txBody>
          <a:bodyPr>
            <a:normAutofit/>
          </a:bodyPr>
          <a:lstStyle/>
          <a:p>
            <a:r>
              <a:rPr lang="en-US" dirty="0" smtClean="0"/>
              <a:t>Deployment using streamlit</a:t>
            </a:r>
            <a:endParaRPr lang="en-IN" dirty="0"/>
          </a:p>
        </p:txBody>
      </p:sp>
      <p:pic>
        <p:nvPicPr>
          <p:cNvPr id="4" name="Google Shape;333;p1">
            <a:extLst>
              <a:ext uri="{FF2B5EF4-FFF2-40B4-BE49-F238E27FC236}">
                <a16:creationId xmlns:a16="http://schemas.microsoft.com/office/drawing/2014/main" id="{463A8349-503D-4EB1-9E9D-9AC8E605DDD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75529" y="159276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86" y="2055721"/>
            <a:ext cx="8215908" cy="420540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97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94" y="2854452"/>
            <a:ext cx="7729728" cy="1188720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725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806958"/>
          </a:xfrm>
        </p:spPr>
        <p:txBody>
          <a:bodyPr/>
          <a:lstStyle/>
          <a:p>
            <a:r>
              <a:rPr lang="en-IN" dirty="0" smtClean="0"/>
              <a:t>Business 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834" y="2264682"/>
            <a:ext cx="10345630" cy="399142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 dirty="0"/>
              <a:t>Create a Data Model to Predict the Net Hourly Electrical Energy Output ( EP ) of the Plant using the Following Hourly Average Ambient Variables:</a:t>
            </a:r>
          </a:p>
          <a:p>
            <a:pPr marL="228600" lvl="1">
              <a:lnSpc>
                <a:spcPct val="110000"/>
              </a:lnSpc>
            </a:pPr>
            <a:r>
              <a:rPr lang="en-US" sz="1900" dirty="0"/>
              <a:t> Temperature ( AT )</a:t>
            </a:r>
          </a:p>
          <a:p>
            <a:pPr marL="228600" lvl="1">
              <a:lnSpc>
                <a:spcPct val="110000"/>
              </a:lnSpc>
            </a:pPr>
            <a:r>
              <a:rPr lang="en-US" sz="1900" dirty="0"/>
              <a:t>Exhaust Vacuum ( EV )</a:t>
            </a:r>
          </a:p>
          <a:p>
            <a:pPr marL="228600" lvl="1">
              <a:lnSpc>
                <a:spcPct val="110000"/>
              </a:lnSpc>
            </a:pPr>
            <a:r>
              <a:rPr lang="en-US" sz="1900" dirty="0"/>
              <a:t>Ambient Pressure ( AP )</a:t>
            </a:r>
          </a:p>
          <a:p>
            <a:pPr marL="228600" lvl="1">
              <a:lnSpc>
                <a:spcPct val="110000"/>
              </a:lnSpc>
            </a:pPr>
            <a:r>
              <a:rPr lang="en-US" sz="1900" dirty="0"/>
              <a:t> Relative Humidity ( RH )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Identify the Relationship between the Response Variables and Predictor  Variable.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Identify the Impact of Vacuum on Power Compared to Other Variables </a:t>
            </a:r>
            <a:r>
              <a:rPr lang="en-US" sz="1900" dirty="0" smtClean="0"/>
              <a:t>( </a:t>
            </a:r>
            <a:r>
              <a:rPr lang="en-US" sz="1900" dirty="0"/>
              <a:t>Vacuum is Generated and Collected from the Steam Turbine 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Google Shape;333;p1">
            <a:extLst>
              <a:ext uri="{FF2B5EF4-FFF2-40B4-BE49-F238E27FC236}">
                <a16:creationId xmlns:a16="http://schemas.microsoft.com/office/drawing/2014/main" id="{463A8349-503D-4EB1-9E9D-9AC8E605DDD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75529" y="159276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008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944" y="1648658"/>
            <a:ext cx="11381606" cy="4420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11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</a:t>
            </a:r>
            <a:r>
              <a:rPr lang="en-US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Combined Cycle Power Plant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(CCPP) ? </a:t>
            </a:r>
          </a:p>
          <a:p>
            <a:pPr marL="228600" lvl="1" indent="-228600">
              <a:lnSpc>
                <a:spcPct val="11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Combined Cycle Power Plant, is an Electrical Power Plant in which a Gas Turbine (GT) and a Steam Turbine (ST) are used in Combination to Produce More Electrical Energy from the Same Fuel than would be Possible From a Single Cycle Power Plant.</a:t>
            </a:r>
          </a:p>
          <a:p>
            <a:pPr marL="228600" lvl="1" indent="-228600">
              <a:lnSpc>
                <a:spcPct val="11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Gas Turbine Compresses Air and Mixes it with a Fuel Heated to a very High Temperature. The Hot Air-Fuel Mixture Moves through the Blades making them Spin. The Fast Spinning Gas Turbine Drives a Generator to Generate Electricity.</a:t>
            </a:r>
          </a:p>
          <a:p>
            <a:pPr marL="228600" lvl="1" indent="-228600">
              <a:lnSpc>
                <a:spcPct val="11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Exhaust ( Waste ) Heat Escaped through the Exhaust Stack of the Gas Turbine is Utilized by a Heat Recovery Steam Generator (HSRG) System to Produce Steam that Spins a Steam Turbine. This Steam Turbine Drives a Generator to Produce Additional Electricity.</a:t>
            </a:r>
          </a:p>
          <a:p>
            <a:pPr marL="228600" lvl="1" indent="-228600">
              <a:lnSpc>
                <a:spcPct val="11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CCPP is assumed to Produce 50% More Energy than a Single Power Plant</a:t>
            </a:r>
            <a:r>
              <a:rPr lang="en-US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231136" y="444737"/>
            <a:ext cx="7432817" cy="514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Introduction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94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5010" y="745617"/>
            <a:ext cx="7729728" cy="74028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Project 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IN" dirty="0" smtClean="0"/>
              <a:t>Preparing the Data</a:t>
            </a:r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dirty="0" smtClean="0"/>
              <a:t>Exploratory Data Analysis</a:t>
            </a:r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dirty="0" smtClean="0"/>
              <a:t>Model Building</a:t>
            </a:r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dirty="0" smtClean="0"/>
              <a:t>Evaluation</a:t>
            </a:r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dirty="0" smtClean="0"/>
              <a:t>Model Deployment</a:t>
            </a:r>
            <a:endParaRPr lang="en-IN" dirty="0"/>
          </a:p>
        </p:txBody>
      </p:sp>
      <p:sp>
        <p:nvSpPr>
          <p:cNvPr id="6" name="Down Arrow 5"/>
          <p:cNvSpPr/>
          <p:nvPr/>
        </p:nvSpPr>
        <p:spPr>
          <a:xfrm>
            <a:off x="6069874" y="3013166"/>
            <a:ext cx="45719" cy="2264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own Arrow 6"/>
          <p:cNvSpPr/>
          <p:nvPr/>
        </p:nvSpPr>
        <p:spPr>
          <a:xfrm>
            <a:off x="6069874" y="3614711"/>
            <a:ext cx="45719" cy="269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>
            <a:off x="6069874" y="4289298"/>
            <a:ext cx="45719" cy="269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6069874" y="4990011"/>
            <a:ext cx="45719" cy="252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Google Shape;333;p1">
            <a:extLst>
              <a:ext uri="{FF2B5EF4-FFF2-40B4-BE49-F238E27FC236}">
                <a16:creationId xmlns:a16="http://schemas.microsoft.com/office/drawing/2014/main" id="{463A8349-503D-4EB1-9E9D-9AC8E605DDD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75529" y="159276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838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64955"/>
            <a:ext cx="7729728" cy="864108"/>
          </a:xfrm>
        </p:spPr>
        <p:txBody>
          <a:bodyPr>
            <a:normAutofit/>
          </a:bodyPr>
          <a:lstStyle/>
          <a:p>
            <a:r>
              <a:rPr lang="en-US" dirty="0"/>
              <a:t>DATA PREPARATION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9487" y="1756229"/>
            <a:ext cx="9550400" cy="4542971"/>
          </a:xfrm>
        </p:spPr>
        <p:txBody>
          <a:bodyPr>
            <a:normAutofit fontScale="40000" lnSpcReduction="20000"/>
          </a:bodyPr>
          <a:lstStyle/>
          <a:p>
            <a:pPr marL="228600" lvl="1">
              <a:lnSpc>
                <a:spcPct val="120000"/>
              </a:lnSpc>
            </a:pPr>
            <a:r>
              <a:rPr lang="en-US" sz="4800" dirty="0"/>
              <a:t>The Dataset Contains  Four Independent Variables and One Dependent Variable.</a:t>
            </a:r>
          </a:p>
          <a:p>
            <a:pPr marL="228600" lvl="1">
              <a:lnSpc>
                <a:spcPct val="120000"/>
              </a:lnSpc>
            </a:pPr>
            <a:r>
              <a:rPr lang="en-US" sz="4800" dirty="0" smtClean="0"/>
              <a:t>Dependent </a:t>
            </a:r>
            <a:r>
              <a:rPr lang="en-US" sz="4800" dirty="0"/>
              <a:t>Variable ( Predictor Variable ) : Electrical Energy Output ( Energy )  </a:t>
            </a:r>
          </a:p>
          <a:p>
            <a:pPr marL="228600" lvl="1">
              <a:lnSpc>
                <a:spcPct val="120000"/>
              </a:lnSpc>
            </a:pPr>
            <a:r>
              <a:rPr lang="en-US" sz="4800" dirty="0" smtClean="0"/>
              <a:t>Independent </a:t>
            </a:r>
            <a:r>
              <a:rPr lang="en-US" sz="4800" dirty="0"/>
              <a:t>Variables ( Response Variables )</a:t>
            </a:r>
          </a:p>
          <a:p>
            <a:pPr marL="228600" lvl="1">
              <a:lnSpc>
                <a:spcPct val="120000"/>
              </a:lnSpc>
            </a:pPr>
            <a:r>
              <a:rPr lang="en-US" sz="4800" dirty="0"/>
              <a:t>Temperature ( AT </a:t>
            </a:r>
            <a:r>
              <a:rPr lang="en-US" sz="4800" dirty="0" smtClean="0"/>
              <a:t>)</a:t>
            </a:r>
            <a:endParaRPr lang="en-US" sz="4800" dirty="0"/>
          </a:p>
          <a:p>
            <a:pPr marL="228600" lvl="1">
              <a:lnSpc>
                <a:spcPct val="120000"/>
              </a:lnSpc>
            </a:pPr>
            <a:r>
              <a:rPr lang="en-US" sz="4800" dirty="0"/>
              <a:t>Exhaust Vacuum ( EV </a:t>
            </a:r>
            <a:r>
              <a:rPr lang="en-US" sz="4800" dirty="0" smtClean="0"/>
              <a:t>)</a:t>
            </a:r>
            <a:endParaRPr lang="en-US" sz="4800" dirty="0"/>
          </a:p>
          <a:p>
            <a:pPr marL="228600" lvl="1">
              <a:lnSpc>
                <a:spcPct val="120000"/>
              </a:lnSpc>
            </a:pPr>
            <a:r>
              <a:rPr lang="en-US" sz="4800" dirty="0"/>
              <a:t>Ambient Pressure ( AP </a:t>
            </a:r>
            <a:r>
              <a:rPr lang="en-US" sz="4800" dirty="0" smtClean="0"/>
              <a:t>)</a:t>
            </a:r>
            <a:endParaRPr lang="en-US" sz="4800" dirty="0"/>
          </a:p>
          <a:p>
            <a:pPr marL="228600" lvl="1">
              <a:lnSpc>
                <a:spcPct val="120000"/>
              </a:lnSpc>
            </a:pPr>
            <a:r>
              <a:rPr lang="en-US" sz="4800" dirty="0"/>
              <a:t>Relative Humidity ( RH </a:t>
            </a:r>
            <a:r>
              <a:rPr lang="en-US" sz="4800" dirty="0" smtClean="0"/>
              <a:t>)</a:t>
            </a:r>
            <a:endParaRPr lang="en-US" sz="4800" dirty="0"/>
          </a:p>
          <a:p>
            <a:pPr marL="228600" lvl="1">
              <a:lnSpc>
                <a:spcPct val="120000"/>
              </a:lnSpc>
            </a:pPr>
            <a:r>
              <a:rPr lang="en-US" sz="4800" dirty="0" smtClean="0"/>
              <a:t>The </a:t>
            </a:r>
            <a:r>
              <a:rPr lang="en-US" sz="4800" dirty="0"/>
              <a:t>Dataset Contains 9568 records each with Measurements for the Four Ambient  Variables and the Electricity Generated Hourly.</a:t>
            </a:r>
          </a:p>
          <a:p>
            <a:pPr marL="228600" lvl="1">
              <a:lnSpc>
                <a:spcPct val="120000"/>
              </a:lnSpc>
            </a:pPr>
            <a:r>
              <a:rPr lang="en-US" sz="4800" dirty="0" smtClean="0"/>
              <a:t>The </a:t>
            </a:r>
            <a:r>
              <a:rPr lang="en-US" sz="4800" dirty="0"/>
              <a:t>Dataset Contains Few Outliers .However the Presence of Outliers has been Found not affecting the Mean. Hence the Outliers have been retained</a:t>
            </a:r>
            <a:r>
              <a:rPr lang="en-US" sz="2900" dirty="0"/>
              <a:t>. </a:t>
            </a:r>
          </a:p>
          <a:p>
            <a:endParaRPr lang="en-IN" dirty="0"/>
          </a:p>
        </p:txBody>
      </p:sp>
      <p:pic>
        <p:nvPicPr>
          <p:cNvPr id="5" name="Google Shape;333;p1">
            <a:extLst>
              <a:ext uri="{FF2B5EF4-FFF2-40B4-BE49-F238E27FC236}">
                <a16:creationId xmlns:a16="http://schemas.microsoft.com/office/drawing/2014/main" id="{463A8349-503D-4EB1-9E9D-9AC8E605DDD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75529" y="159276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099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70635"/>
            <a:ext cx="7729728" cy="925155"/>
          </a:xfrm>
        </p:spPr>
        <p:txBody>
          <a:bodyPr/>
          <a:lstStyle/>
          <a:p>
            <a:r>
              <a:rPr lang="en-IN" dirty="0" smtClean="0"/>
              <a:t>Dataset details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5" y="1941358"/>
            <a:ext cx="6825779" cy="671213"/>
          </a:xfrm>
        </p:spPr>
        <p:txBody>
          <a:bodyPr/>
          <a:lstStyle/>
          <a:p>
            <a:r>
              <a:rPr lang="en-IN" dirty="0" smtClean="0"/>
              <a:t>Dataset contains 9568 rows and 5 columns.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427" y="2612571"/>
            <a:ext cx="6237145" cy="32417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oogle Shape;333;p1">
            <a:extLst>
              <a:ext uri="{FF2B5EF4-FFF2-40B4-BE49-F238E27FC236}">
                <a16:creationId xmlns:a16="http://schemas.microsoft.com/office/drawing/2014/main" id="{463A8349-503D-4EB1-9E9D-9AC8E605DD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75529" y="159276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289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basic info of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1468" y="2516124"/>
            <a:ext cx="7729728" cy="3101983"/>
          </a:xfrm>
        </p:spPr>
        <p:txBody>
          <a:bodyPr/>
          <a:lstStyle/>
          <a:p>
            <a:r>
              <a:rPr lang="en-IN" dirty="0" smtClean="0"/>
              <a:t>None of the column have null-values.</a:t>
            </a:r>
          </a:p>
          <a:p>
            <a:r>
              <a:rPr lang="en-IN" dirty="0" smtClean="0"/>
              <a:t>All the values in the dataset are of Float64 type.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41" y="3418236"/>
            <a:ext cx="4582164" cy="28293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249" y="3418236"/>
            <a:ext cx="6592220" cy="28293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oogle Shape;333;p1">
            <a:extLst>
              <a:ext uri="{FF2B5EF4-FFF2-40B4-BE49-F238E27FC236}">
                <a16:creationId xmlns:a16="http://schemas.microsoft.com/office/drawing/2014/main" id="{463A8349-503D-4EB1-9E9D-9AC8E605DDD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5529" y="159276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952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390"/>
            <a:ext cx="7650801" cy="815982"/>
          </a:xfrm>
        </p:spPr>
        <p:txBody>
          <a:bodyPr>
            <a:normAutofit/>
          </a:bodyPr>
          <a:lstStyle/>
          <a:p>
            <a:r>
              <a:rPr lang="en-IN" dirty="0"/>
              <a:t>EXPLORATORY DATA ANALYSIS</a:t>
            </a:r>
          </a:p>
        </p:txBody>
      </p:sp>
      <p:pic>
        <p:nvPicPr>
          <p:cNvPr id="6" name="Google Shape;333;p1">
            <a:extLst>
              <a:ext uri="{FF2B5EF4-FFF2-40B4-BE49-F238E27FC236}">
                <a16:creationId xmlns:a16="http://schemas.microsoft.com/office/drawing/2014/main" id="{463A8349-503D-4EB1-9E9D-9AC8E605DDD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75529" y="159276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510308" y="165783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Auto EDA by </a:t>
            </a:r>
            <a:r>
              <a:rPr lang="en-IN" b="1" dirty="0"/>
              <a:t>SWEETVIZ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EDA by using </a:t>
            </a:r>
            <a:r>
              <a:rPr lang="en-IN" b="1" dirty="0"/>
              <a:t>KLIB</a:t>
            </a:r>
            <a:r>
              <a:rPr lang="en-IN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19D891-3C85-44E2-9BC3-85EA3568B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308" y="2522849"/>
            <a:ext cx="7127395" cy="1514434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6FFCE5-12BE-4683-A98C-AB0FE51CB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308" y="4255970"/>
            <a:ext cx="7127395" cy="1780889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069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151</TotalTime>
  <Words>699</Words>
  <Application>Microsoft Office PowerPoint</Application>
  <PresentationFormat>Widescreen</PresentationFormat>
  <Paragraphs>88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Gill Sans MT</vt:lpstr>
      <vt:lpstr>Times New Roman</vt:lpstr>
      <vt:lpstr>Wingdings</vt:lpstr>
      <vt:lpstr>Parcel</vt:lpstr>
      <vt:lpstr>Energy production prediction of ccpp</vt:lpstr>
      <vt:lpstr>PowerPoint Presentation</vt:lpstr>
      <vt:lpstr>Business objective</vt:lpstr>
      <vt:lpstr>PowerPoint Presentation</vt:lpstr>
      <vt:lpstr>Project flow</vt:lpstr>
      <vt:lpstr>DATA PREPARATION</vt:lpstr>
      <vt:lpstr>Dataset details</vt:lpstr>
      <vt:lpstr>Other basic info of data</vt:lpstr>
      <vt:lpstr>EXPLORATORY DATA ANALYSIS</vt:lpstr>
      <vt:lpstr>PowerPoint Presentation</vt:lpstr>
      <vt:lpstr>Other basic info of data</vt:lpstr>
      <vt:lpstr>Duplicate values</vt:lpstr>
      <vt:lpstr>Cleaning duplicate values</vt:lpstr>
      <vt:lpstr>Finding outliers</vt:lpstr>
      <vt:lpstr>Finding outliers</vt:lpstr>
      <vt:lpstr>Removing outliers</vt:lpstr>
      <vt:lpstr>Final “dataset”</vt:lpstr>
      <vt:lpstr>DISTRIBUTION OF ENERGY PRODUCTION</vt:lpstr>
      <vt:lpstr>CORRELATION</vt:lpstr>
      <vt:lpstr>comparing ALL MODEL RESULTS</vt:lpstr>
      <vt:lpstr>True vs Predicted data</vt:lpstr>
      <vt:lpstr>By comparing all model results it is seen that the Random Forests model is best model</vt:lpstr>
      <vt:lpstr>Deployment using streamlit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production prediction of ccpp</dc:title>
  <dc:creator>Windows User</dc:creator>
  <cp:lastModifiedBy>ACER</cp:lastModifiedBy>
  <cp:revision>29</cp:revision>
  <dcterms:created xsi:type="dcterms:W3CDTF">2022-02-19T07:45:52Z</dcterms:created>
  <dcterms:modified xsi:type="dcterms:W3CDTF">2022-03-13T13:40:42Z</dcterms:modified>
</cp:coreProperties>
</file>