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7"/>
  </p:notesMasterIdLst>
  <p:sldIdLst>
    <p:sldId id="256" r:id="rId5"/>
    <p:sldId id="282" r:id="rId6"/>
    <p:sldId id="281" r:id="rId7"/>
    <p:sldId id="257" r:id="rId8"/>
    <p:sldId id="258" r:id="rId9"/>
    <p:sldId id="283" r:id="rId10"/>
    <p:sldId id="259" r:id="rId11"/>
    <p:sldId id="284" r:id="rId12"/>
    <p:sldId id="277" r:id="rId13"/>
    <p:sldId id="290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6" r:id="rId25"/>
    <p:sldId id="276" r:id="rId26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3877-B341-4533-8B6A-FEC2318345FF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4EE06-8F52-49A9-8ED9-4133E1ED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Saturday, May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22394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0" y="-11"/>
            <a:ext cx="4083675" cy="5443212"/>
            <a:chOff x="-150" y="-9"/>
            <a:chExt cx="4083675" cy="4082409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0" y="0"/>
              <a:ext cx="4076700" cy="40767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700000">
              <a:off x="2401436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700000">
              <a:off x="1947808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2700000">
              <a:off x="1494067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700000">
              <a:off x="1040326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2700000">
              <a:off x="586598" y="2400850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700000">
              <a:off x="132858" y="2854591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2700000">
              <a:off x="2855301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-226825" y="34020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176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167450" y="2433013"/>
            <a:ext cx="68091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4800"/>
              <a:buFont typeface="Maven Pro"/>
              <a:buNone/>
              <a:defRPr sz="48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5967876" y="2624389"/>
            <a:ext cx="3176125" cy="4233612"/>
            <a:chOff x="5967875" y="1968291"/>
            <a:chExt cx="3176125" cy="3175209"/>
          </a:xfrm>
        </p:grpSpPr>
        <p:sp>
          <p:nvSpPr>
            <p:cNvPr id="39" name="Google Shape;39;p2"/>
            <p:cNvSpPr/>
            <p:nvPr/>
          </p:nvSpPr>
          <p:spPr>
            <a:xfrm rot="-5400000">
              <a:off x="6005400" y="2005198"/>
              <a:ext cx="3152700" cy="3123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8100000">
              <a:off x="7008283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8100000">
              <a:off x="7462036" y="3461950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8100000">
              <a:off x="7915777" y="3008359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8100000">
              <a:off x="8369518" y="2554744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8100000">
              <a:off x="6554543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6787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8463600" y="21950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1785900" y="4441900"/>
            <a:ext cx="5572200" cy="1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1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BIG Title &amp; subtitle slide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Google Shape;59;p3"/>
          <p:cNvSpPr/>
          <p:nvPr/>
        </p:nvSpPr>
        <p:spPr>
          <a:xfrm>
            <a:off x="0" y="50436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5967875" y="5041901"/>
            <a:ext cx="3185650" cy="1816100"/>
            <a:chOff x="5967875" y="3781425"/>
            <a:chExt cx="3185650" cy="1362075"/>
          </a:xfrm>
        </p:grpSpPr>
        <p:sp>
          <p:nvSpPr>
            <p:cNvPr id="61" name="Google Shape;61;p3"/>
            <p:cNvSpPr/>
            <p:nvPr/>
          </p:nvSpPr>
          <p:spPr>
            <a:xfrm>
              <a:off x="601980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62" name="Google Shape;62;p3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0000">
              <a:off x="7008283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8100000">
              <a:off x="6554543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96787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7329250" y="3782666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8236800" y="3782666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475" y="1803133"/>
            <a:ext cx="50157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None/>
              <a:defRPr b="1">
                <a:solidFill>
                  <a:srgbClr val="22394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1232650" y="3453967"/>
            <a:ext cx="2671500" cy="1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17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subTitle" idx="1"/>
          </p:nvPr>
        </p:nvSpPr>
        <p:spPr>
          <a:xfrm>
            <a:off x="2666700" y="1332033"/>
            <a:ext cx="3705600" cy="27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" y="-11"/>
            <a:ext cx="3176125" cy="4233612"/>
            <a:chOff x="0" y="-9"/>
            <a:chExt cx="3176125" cy="3175209"/>
          </a:xfrm>
        </p:grpSpPr>
        <p:sp>
          <p:nvSpPr>
            <p:cNvPr id="79" name="Google Shape;79;p4"/>
            <p:cNvSpPr/>
            <p:nvPr/>
          </p:nvSpPr>
          <p:spPr>
            <a:xfrm rot="5400000">
              <a:off x="-14100" y="14393"/>
              <a:ext cx="3152700" cy="3123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-2700000">
              <a:off x="58687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2700000">
              <a:off x="149422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-2700000">
              <a:off x="104047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-2700000">
              <a:off x="13299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-2700000">
              <a:off x="58673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-2700000">
              <a:off x="13299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-2700000">
              <a:off x="13300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2700000">
              <a:off x="104048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2700000">
              <a:off x="194797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10800000">
              <a:off x="453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10800000">
              <a:off x="13613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2689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-22667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-22667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5400000">
              <a:off x="-22680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5400000">
              <a:off x="1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 rot="-5400000">
            <a:off x="44447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10800000">
            <a:off x="2911900" y="4373784"/>
            <a:ext cx="687900" cy="4572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subTitle" idx="2"/>
          </p:nvPr>
        </p:nvSpPr>
        <p:spPr>
          <a:xfrm>
            <a:off x="2666700" y="4741083"/>
            <a:ext cx="45306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i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57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rot="10800000">
            <a:off x="9525" y="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5"/>
          <p:cNvGrpSpPr/>
          <p:nvPr/>
        </p:nvGrpSpPr>
        <p:grpSpPr>
          <a:xfrm>
            <a:off x="0" y="1"/>
            <a:ext cx="3185650" cy="1816100"/>
            <a:chOff x="0" y="3781425"/>
            <a:chExt cx="3185650" cy="1362075"/>
          </a:xfrm>
        </p:grpSpPr>
        <p:sp>
          <p:nvSpPr>
            <p:cNvPr id="102" name="Google Shape;102;p5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103" name="Google Shape;103;p5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ctrTitle"/>
          </p:nvPr>
        </p:nvSpPr>
        <p:spPr>
          <a:xfrm>
            <a:off x="1829550" y="3950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3066445" y="8522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 idx="2"/>
          </p:nvPr>
        </p:nvSpPr>
        <p:spPr>
          <a:xfrm>
            <a:off x="2491800" y="29762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3"/>
          </p:nvPr>
        </p:nvSpPr>
        <p:spPr>
          <a:xfrm>
            <a:off x="2484175" y="3776251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idx="4"/>
          </p:nvPr>
        </p:nvSpPr>
        <p:spPr>
          <a:xfrm>
            <a:off x="2491800" y="45608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 hasCustomPrompt="1"/>
          </p:nvPr>
        </p:nvSpPr>
        <p:spPr>
          <a:xfrm>
            <a:off x="1336451" y="3457755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 idx="6" hasCustomPrompt="1"/>
          </p:nvPr>
        </p:nvSpPr>
        <p:spPr>
          <a:xfrm>
            <a:off x="1336451" y="2636067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 idx="7" hasCustomPrompt="1"/>
          </p:nvPr>
        </p:nvSpPr>
        <p:spPr>
          <a:xfrm>
            <a:off x="1336451" y="4220665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8"/>
          </p:nvPr>
        </p:nvSpPr>
        <p:spPr>
          <a:xfrm>
            <a:off x="2491800" y="53454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9" hasCustomPrompt="1"/>
          </p:nvPr>
        </p:nvSpPr>
        <p:spPr>
          <a:xfrm>
            <a:off x="1336451" y="5005267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5" name="Google Shape;125;p5"/>
          <p:cNvSpPr/>
          <p:nvPr/>
        </p:nvSpPr>
        <p:spPr>
          <a:xfrm rot="5400000">
            <a:off x="1098850" y="3139105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5400000">
            <a:off x="1098850" y="3926011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rot="5400000">
            <a:off x="1098850" y="4712967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1098850" y="5499888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F4004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 rot="5400000">
            <a:off x="-21466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3419300" y="868667"/>
            <a:ext cx="4984500" cy="1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3680900" y="2881633"/>
            <a:ext cx="4722900" cy="2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9A65-51C0-4A73-BAD1-62408520114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2794925" y="1726700"/>
            <a:ext cx="35433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 rot="-5400000">
            <a:off x="44447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-450" y="-11"/>
            <a:ext cx="3176125" cy="4233612"/>
            <a:chOff x="-450" y="-9"/>
            <a:chExt cx="3176125" cy="3175209"/>
          </a:xfrm>
        </p:grpSpPr>
        <p:sp>
          <p:nvSpPr>
            <p:cNvPr id="137" name="Google Shape;137;p7"/>
            <p:cNvSpPr/>
            <p:nvPr/>
          </p:nvSpPr>
          <p:spPr>
            <a:xfrm rot="5400000">
              <a:off x="-14550" y="14393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rot="5400000">
              <a:off x="-2272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-2700000">
              <a:off x="586423" y="586463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2700000">
              <a:off x="1493779" y="586463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-2700000">
              <a:off x="1040026" y="1040053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-2700000">
              <a:off x="132545" y="1040053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2700000">
              <a:off x="586286" y="1493644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-2700000">
              <a:off x="132545" y="1947259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-2700000">
              <a:off x="132558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rot="-2700000">
              <a:off x="1040039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-2700000">
              <a:off x="1947520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453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rot="10800000">
              <a:off x="13609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rot="10800000">
              <a:off x="22684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rot="5400000">
              <a:off x="-2271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5400000">
              <a:off x="-2271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5400000">
              <a:off x="-325" y="0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1685425" y="3984633"/>
            <a:ext cx="28287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subTitle" idx="2"/>
          </p:nvPr>
        </p:nvSpPr>
        <p:spPr>
          <a:xfrm>
            <a:off x="4801525" y="3984633"/>
            <a:ext cx="28287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3"/>
          </p:nvPr>
        </p:nvSpPr>
        <p:spPr>
          <a:xfrm>
            <a:off x="1685425" y="4418400"/>
            <a:ext cx="23976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4"/>
          </p:nvPr>
        </p:nvSpPr>
        <p:spPr>
          <a:xfrm>
            <a:off x="4801525" y="4418400"/>
            <a:ext cx="23976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grpSp>
        <p:nvGrpSpPr>
          <p:cNvPr id="160" name="Google Shape;160;p8"/>
          <p:cNvGrpSpPr/>
          <p:nvPr/>
        </p:nvGrpSpPr>
        <p:grpSpPr>
          <a:xfrm>
            <a:off x="-25" y="-12"/>
            <a:ext cx="2268450" cy="3024096"/>
            <a:chOff x="-25" y="-9"/>
            <a:chExt cx="2268450" cy="2268072"/>
          </a:xfrm>
        </p:grpSpPr>
        <p:sp>
          <p:nvSpPr>
            <p:cNvPr id="161" name="Google Shape;161;p8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172" name="Google Shape;172;p8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8"/>
          <p:cNvSpPr txBox="1">
            <a:spLocks noGrp="1"/>
          </p:cNvSpPr>
          <p:nvPr>
            <p:ph type="subTitle" idx="1"/>
          </p:nvPr>
        </p:nvSpPr>
        <p:spPr>
          <a:xfrm>
            <a:off x="879075" y="3581223"/>
            <a:ext cx="21390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subTitle" idx="2"/>
          </p:nvPr>
        </p:nvSpPr>
        <p:spPr>
          <a:xfrm>
            <a:off x="3343350" y="3581123"/>
            <a:ext cx="22386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3"/>
          </p:nvPr>
        </p:nvSpPr>
        <p:spPr>
          <a:xfrm>
            <a:off x="5911650" y="3581133"/>
            <a:ext cx="22683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rot="5400000">
            <a:off x="358266" y="3638783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5400000">
            <a:off x="2829266" y="3638783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5400000">
            <a:off x="5393091" y="3642649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subTitle" idx="4"/>
          </p:nvPr>
        </p:nvSpPr>
        <p:spPr>
          <a:xfrm>
            <a:off x="879075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subTitle" idx="5"/>
          </p:nvPr>
        </p:nvSpPr>
        <p:spPr>
          <a:xfrm>
            <a:off x="3339324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ubTitle" idx="6"/>
          </p:nvPr>
        </p:nvSpPr>
        <p:spPr>
          <a:xfrm>
            <a:off x="5922949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27">
          <p15:clr>
            <a:srgbClr val="FA7B17"/>
          </p15:clr>
        </p15:guide>
        <p15:guide id="2" orient="horz" pos="2154">
          <p15:clr>
            <a:srgbClr val="FA7B17"/>
          </p15:clr>
        </p15:guide>
        <p15:guide id="3" orient="horz" pos="235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94" name="Google Shape;194;p9"/>
          <p:cNvSpPr/>
          <p:nvPr/>
        </p:nvSpPr>
        <p:spPr>
          <a:xfrm rot="5400000">
            <a:off x="551254" y="28641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rot="5400000">
            <a:off x="2997354" y="2873344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rot="5400000">
            <a:off x="526379" y="45626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rot="5400000">
            <a:off x="2997354" y="4566495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rot="5400000">
            <a:off x="5481504" y="45665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rot="5400000">
            <a:off x="5481466" y="2873344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3517125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2"/>
          </p:nvPr>
        </p:nvSpPr>
        <p:spPr>
          <a:xfrm>
            <a:off x="6005775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subTitle" idx="3"/>
          </p:nvPr>
        </p:nvSpPr>
        <p:spPr>
          <a:xfrm>
            <a:off x="3517125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subTitle" idx="4"/>
          </p:nvPr>
        </p:nvSpPr>
        <p:spPr>
          <a:xfrm>
            <a:off x="6005775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0" y="-12"/>
            <a:ext cx="2268450" cy="3024096"/>
            <a:chOff x="-25" y="-9"/>
            <a:chExt cx="2268450" cy="2268072"/>
          </a:xfrm>
        </p:grpSpPr>
        <p:sp>
          <p:nvSpPr>
            <p:cNvPr id="205" name="Google Shape;205;p9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216" name="Google Shape;216;p9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9"/>
          <p:cNvSpPr txBox="1">
            <a:spLocks noGrp="1"/>
          </p:cNvSpPr>
          <p:nvPr>
            <p:ph type="subTitle" idx="5"/>
          </p:nvPr>
        </p:nvSpPr>
        <p:spPr>
          <a:xfrm>
            <a:off x="1041581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subTitle" idx="6"/>
          </p:nvPr>
        </p:nvSpPr>
        <p:spPr>
          <a:xfrm>
            <a:off x="1041581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ubTitle" idx="7"/>
          </p:nvPr>
        </p:nvSpPr>
        <p:spPr>
          <a:xfrm>
            <a:off x="1041575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ubTitle" idx="8"/>
          </p:nvPr>
        </p:nvSpPr>
        <p:spPr>
          <a:xfrm>
            <a:off x="3501814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subTitle" idx="9"/>
          </p:nvPr>
        </p:nvSpPr>
        <p:spPr>
          <a:xfrm>
            <a:off x="6005764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ubTitle" idx="13"/>
          </p:nvPr>
        </p:nvSpPr>
        <p:spPr>
          <a:xfrm>
            <a:off x="1041575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4"/>
          </p:nvPr>
        </p:nvSpPr>
        <p:spPr>
          <a:xfrm>
            <a:off x="3501814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5"/>
          </p:nvPr>
        </p:nvSpPr>
        <p:spPr>
          <a:xfrm>
            <a:off x="6005764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37">
          <p15:clr>
            <a:srgbClr val="FA7B17"/>
          </p15:clr>
        </p15:guide>
        <p15:guide id="2" orient="horz" pos="1644">
          <p15:clr>
            <a:srgbClr val="FA7B17"/>
          </p15:clr>
        </p15:guide>
        <p15:guide id="3" pos="907">
          <p15:clr>
            <a:srgbClr val="FA7B17"/>
          </p15:clr>
        </p15:guide>
        <p15:guide id="4" orient="horz" pos="243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Diseño personalizado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-12"/>
            <a:ext cx="2268450" cy="3024096"/>
            <a:chOff x="-25" y="-9"/>
            <a:chExt cx="2268450" cy="2268072"/>
          </a:xfrm>
        </p:grpSpPr>
        <p:sp>
          <p:nvSpPr>
            <p:cNvPr id="237" name="Google Shape;237;p10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0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248" name="Google Shape;248;p10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 slide">
    <p:bg>
      <p:bgPr>
        <a:solidFill>
          <a:srgbClr val="223947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/>
          <p:nvPr/>
        </p:nvSpPr>
        <p:spPr>
          <a:xfrm rot="8100000">
            <a:off x="6716458" y="338478"/>
            <a:ext cx="2445034" cy="3260045"/>
          </a:xfrm>
          <a:prstGeom prst="rect">
            <a:avLst/>
          </a:prstGeom>
          <a:solidFill>
            <a:srgbClr val="426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 rot="8100000">
            <a:off x="3144583" y="1798978"/>
            <a:ext cx="2445034" cy="3260045"/>
          </a:xfrm>
          <a:prstGeom prst="rect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 rot="8100000">
            <a:off x="4757077" y="1006170"/>
            <a:ext cx="3634246" cy="4845661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1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264" name="Google Shape;264;p11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4603050" y="1943533"/>
            <a:ext cx="3942300" cy="21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subTitle" idx="1"/>
          </p:nvPr>
        </p:nvSpPr>
        <p:spPr>
          <a:xfrm>
            <a:off x="5191575" y="3960767"/>
            <a:ext cx="27813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92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Caption slid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2"/>
          <p:cNvPicPr preferRelativeResize="0"/>
          <p:nvPr/>
        </p:nvPicPr>
        <p:blipFill rotWithShape="1">
          <a:blip r:embed="rId2">
            <a:alphaModFix/>
          </a:blip>
          <a:srcRect l="999" t="5697" r="989" b="5697"/>
          <a:stretch/>
        </p:blipFill>
        <p:spPr>
          <a:xfrm>
            <a:off x="0" y="0"/>
            <a:ext cx="9144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/>
          <p:nvPr/>
        </p:nvSpPr>
        <p:spPr>
          <a:xfrm rot="-5400000">
            <a:off x="44354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1473450" y="5377633"/>
            <a:ext cx="6197100" cy="1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2239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 b="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subTitle" idx="1"/>
          </p:nvPr>
        </p:nvSpPr>
        <p:spPr>
          <a:xfrm>
            <a:off x="7356413" y="2787000"/>
            <a:ext cx="1667100" cy="1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1">
          <p15:clr>
            <a:srgbClr val="FA7B17"/>
          </p15:clr>
        </p15:guide>
        <p15:guide id="2" pos="5059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3"/>
          <p:cNvPicPr preferRelativeResize="0"/>
          <p:nvPr/>
        </p:nvPicPr>
        <p:blipFill rotWithShape="1">
          <a:blip r:embed="rId2">
            <a:alphaModFix/>
          </a:blip>
          <a:srcRect t="4800" b="4791"/>
          <a:stretch/>
        </p:blipFill>
        <p:spPr>
          <a:xfrm>
            <a:off x="0" y="0"/>
            <a:ext cx="9144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/>
          <p:nvPr/>
        </p:nvSpPr>
        <p:spPr>
          <a:xfrm>
            <a:off x="0" y="50436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597775" y="5443025"/>
            <a:ext cx="7948500" cy="1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223947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4"/>
          <p:cNvGrpSpPr/>
          <p:nvPr/>
        </p:nvGrpSpPr>
        <p:grpSpPr>
          <a:xfrm>
            <a:off x="-150" y="-11"/>
            <a:ext cx="3176125" cy="4233612"/>
            <a:chOff x="-150" y="-9"/>
            <a:chExt cx="3176125" cy="3175209"/>
          </a:xfrm>
        </p:grpSpPr>
        <p:sp>
          <p:nvSpPr>
            <p:cNvPr id="294" name="Google Shape;294;p14"/>
            <p:cNvSpPr/>
            <p:nvPr/>
          </p:nvSpPr>
          <p:spPr>
            <a:xfrm rot="5400000">
              <a:off x="100" y="0"/>
              <a:ext cx="3159900" cy="3159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4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 hasCustomPrompt="1"/>
          </p:nvPr>
        </p:nvSpPr>
        <p:spPr>
          <a:xfrm>
            <a:off x="742950" y="1576433"/>
            <a:ext cx="77295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742950" y="4194433"/>
            <a:ext cx="7729500" cy="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4" name="Google Shape;314;p14"/>
          <p:cNvSpPr txBox="1">
            <a:spLocks noGrp="1"/>
          </p:cNvSpPr>
          <p:nvPr>
            <p:ph type="ctrTitle" idx="2"/>
          </p:nvPr>
        </p:nvSpPr>
        <p:spPr>
          <a:xfrm>
            <a:off x="1167450" y="2054327"/>
            <a:ext cx="68091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4800"/>
              <a:buFont typeface="Maven Pro"/>
              <a:buNone/>
              <a:defRPr sz="48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subTitle" idx="3"/>
          </p:nvPr>
        </p:nvSpPr>
        <p:spPr>
          <a:xfrm>
            <a:off x="1785900" y="38506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title"/>
          </p:nvPr>
        </p:nvSpPr>
        <p:spPr>
          <a:xfrm>
            <a:off x="-223425" y="465733"/>
            <a:ext cx="9591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 Abstract Corner">
  <p:cSld name="Foot Abstract Corner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5400000">
            <a:off x="6520625" y="4234949"/>
            <a:ext cx="3009600" cy="2236500"/>
          </a:xfrm>
          <a:prstGeom prst="rtTriangle">
            <a:avLst/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8100000">
            <a:off x="7915641" y="5220722"/>
            <a:ext cx="641487" cy="855316"/>
          </a:xfrm>
          <a:prstGeom prst="rect">
            <a:avLst/>
          </a:prstGeom>
          <a:solidFill>
            <a:srgbClr val="D60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 rot="8100000">
            <a:off x="8369519" y="4615934"/>
            <a:ext cx="641487" cy="855316"/>
          </a:xfrm>
          <a:prstGeom prst="rect">
            <a:avLst/>
          </a:prstGeom>
          <a:solidFill>
            <a:srgbClr val="BF02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8100000">
            <a:off x="8369506" y="5825542"/>
            <a:ext cx="641487" cy="855316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 rot="8100000">
            <a:off x="7462024" y="5825542"/>
            <a:ext cx="641487" cy="855316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783025" y="6253188"/>
            <a:ext cx="907200" cy="604800"/>
          </a:xfrm>
          <a:prstGeom prst="triangle">
            <a:avLst>
              <a:gd name="adj" fmla="val 50000"/>
            </a:avLst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6875425" y="6253188"/>
            <a:ext cx="907200" cy="604800"/>
          </a:xfrm>
          <a:prstGeom prst="triangle">
            <a:avLst>
              <a:gd name="adj" fmla="val 50000"/>
            </a:avLst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-5400000">
            <a:off x="8312275" y="5421588"/>
            <a:ext cx="1209600" cy="453600"/>
          </a:xfrm>
          <a:prstGeom prst="triangle">
            <a:avLst>
              <a:gd name="adj" fmla="val 50000"/>
            </a:avLst>
          </a:prstGeom>
          <a:solidFill>
            <a:srgbClr val="D60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-5400000">
            <a:off x="8312275" y="4211904"/>
            <a:ext cx="1209600" cy="453600"/>
          </a:xfrm>
          <a:prstGeom prst="triangle">
            <a:avLst>
              <a:gd name="adj" fmla="val 50000"/>
            </a:avLst>
          </a:prstGeom>
          <a:solidFill>
            <a:srgbClr val="A80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-5400000">
            <a:off x="8614675" y="6328788"/>
            <a:ext cx="604800" cy="453600"/>
          </a:xfrm>
          <a:prstGeom prst="rtTriangle">
            <a:avLst/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Abstract Corner">
  <p:cSld name="Head Abstract Corner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7"/>
          <p:cNvGrpSpPr/>
          <p:nvPr/>
        </p:nvGrpSpPr>
        <p:grpSpPr>
          <a:xfrm>
            <a:off x="0" y="4"/>
            <a:ext cx="2268450" cy="3024096"/>
            <a:chOff x="0" y="3"/>
            <a:chExt cx="2268450" cy="2268072"/>
          </a:xfrm>
        </p:grpSpPr>
        <p:sp>
          <p:nvSpPr>
            <p:cNvPr id="332" name="Google Shape;332;p17"/>
            <p:cNvSpPr/>
            <p:nvPr/>
          </p:nvSpPr>
          <p:spPr>
            <a:xfrm rot="5400000">
              <a:off x="-10150" y="10354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 rot="-2700000">
              <a:off x="586748" y="586475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 rot="-2700000">
              <a:off x="132870" y="1040066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 rot="-2700000">
              <a:off x="132883" y="132859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 rot="-2700000">
              <a:off x="1040364" y="132859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 rot="10800000">
              <a:off x="453650" y="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 rot="10800000">
              <a:off x="1361250" y="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 rot="5400000">
              <a:off x="-226800" y="6804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 rot="5400000">
              <a:off x="-226800" y="1587675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rot="5400000">
              <a:off x="0" y="13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Abstract Shapes">
  <p:cSld name="Photo &amp; Abstract Shape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/>
          <p:nvPr/>
        </p:nvSpPr>
        <p:spPr>
          <a:xfrm rot="8100000">
            <a:off x="6716458" y="338478"/>
            <a:ext cx="2445034" cy="3260045"/>
          </a:xfrm>
          <a:prstGeom prst="rect">
            <a:avLst/>
          </a:prstGeom>
          <a:solidFill>
            <a:srgbClr val="426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 rot="8100000">
            <a:off x="3144583" y="1798978"/>
            <a:ext cx="2445034" cy="3260045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347" name="Google Shape;347;p18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479300" y="817033"/>
            <a:ext cx="35238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Diseño personalizado 4">
    <p:bg>
      <p:bgPr>
        <a:solidFill>
          <a:srgbClr val="1F344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50" y="-11"/>
            <a:ext cx="3176125" cy="4233612"/>
            <a:chOff x="-150" y="-9"/>
            <a:chExt cx="3176125" cy="3175209"/>
          </a:xfrm>
        </p:grpSpPr>
        <p:sp>
          <p:nvSpPr>
            <p:cNvPr id="367" name="Google Shape;367;p19"/>
            <p:cNvSpPr/>
            <p:nvPr/>
          </p:nvSpPr>
          <p:spPr>
            <a:xfrm rot="5400000">
              <a:off x="100" y="0"/>
              <a:ext cx="3159900" cy="3159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9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 hasCustomPrompt="1"/>
          </p:nvPr>
        </p:nvSpPr>
        <p:spPr>
          <a:xfrm>
            <a:off x="1100650" y="2807667"/>
            <a:ext cx="69426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1"/>
          </p:nvPr>
        </p:nvSpPr>
        <p:spPr>
          <a:xfrm>
            <a:off x="1785900" y="38506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Abstract Corners">
  <p:cSld name="Blue Abstract Corner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389" name="Google Shape;389;p20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406" name="Google Shape;406;p20"/>
          <p:cNvSpPr/>
          <p:nvPr/>
        </p:nvSpPr>
        <p:spPr>
          <a:xfrm rot="-5400000" flipH="1">
            <a:off x="5479950" y="5398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title" hasCustomPrompt="1"/>
          </p:nvPr>
        </p:nvSpPr>
        <p:spPr>
          <a:xfrm>
            <a:off x="1587750" y="1107451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20"/>
          <p:cNvSpPr txBox="1">
            <a:spLocks noGrp="1"/>
          </p:cNvSpPr>
          <p:nvPr>
            <p:ph type="title" idx="2" hasCustomPrompt="1"/>
          </p:nvPr>
        </p:nvSpPr>
        <p:spPr>
          <a:xfrm>
            <a:off x="1587750" y="2718447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20"/>
          <p:cNvSpPr txBox="1">
            <a:spLocks noGrp="1"/>
          </p:cNvSpPr>
          <p:nvPr>
            <p:ph type="title" idx="3" hasCustomPrompt="1"/>
          </p:nvPr>
        </p:nvSpPr>
        <p:spPr>
          <a:xfrm>
            <a:off x="1587750" y="4317413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2519075" y="1898924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2519075" y="3536617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2519075" y="5156757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">
  <p:cSld name="Big Abstract Corners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1"/>
          <p:cNvGrpSpPr/>
          <p:nvPr/>
        </p:nvGrpSpPr>
        <p:grpSpPr>
          <a:xfrm>
            <a:off x="-150" y="-11"/>
            <a:ext cx="4083675" cy="5443212"/>
            <a:chOff x="-150" y="-9"/>
            <a:chExt cx="4083675" cy="4082409"/>
          </a:xfrm>
        </p:grpSpPr>
        <p:sp>
          <p:nvSpPr>
            <p:cNvPr id="415" name="Google Shape;415;p21"/>
            <p:cNvSpPr/>
            <p:nvPr/>
          </p:nvSpPr>
          <p:spPr>
            <a:xfrm rot="5400000">
              <a:off x="0" y="0"/>
              <a:ext cx="4076700" cy="40767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 rot="-2700000">
              <a:off x="2401436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 rot="-2700000">
              <a:off x="1947808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2700000">
              <a:off x="1494067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2700000">
              <a:off x="1040326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2700000">
              <a:off x="586598" y="2400850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rot="-2700000">
              <a:off x="132858" y="2854591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2700000">
              <a:off x="2855301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 rot="5400000">
              <a:off x="-226825" y="34020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 rot="10800000">
              <a:off x="3176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6709125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 i="0" u="none" strike="noStrike" cap="none">
                <a:solidFill>
                  <a:srgbClr val="52525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2" name="Google Shape;442;p21"/>
          <p:cNvSpPr txBox="1">
            <a:spLocks noGrp="1"/>
          </p:cNvSpPr>
          <p:nvPr>
            <p:ph type="subTitle" idx="1"/>
          </p:nvPr>
        </p:nvSpPr>
        <p:spPr>
          <a:xfrm>
            <a:off x="6277650" y="3875433"/>
            <a:ext cx="2037900" cy="14596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 rot="10800000">
            <a:off x="7863229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 1">
  <p:cSld name="Big Abstract Corners 1">
    <p:bg>
      <p:bgPr>
        <a:solidFill>
          <a:srgbClr val="1F344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>
            <a:spLocks noGrp="1"/>
          </p:cNvSpPr>
          <p:nvPr>
            <p:ph type="title"/>
          </p:nvPr>
        </p:nvSpPr>
        <p:spPr>
          <a:xfrm>
            <a:off x="3964200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 i="0" u="none" strike="noStrike" cap="none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subTitle" idx="1"/>
          </p:nvPr>
        </p:nvSpPr>
        <p:spPr>
          <a:xfrm>
            <a:off x="3964200" y="3875433"/>
            <a:ext cx="2055600" cy="1459600"/>
          </a:xfrm>
          <a:prstGeom prst="rect">
            <a:avLst/>
          </a:prstGeom>
        </p:spPr>
        <p:txBody>
          <a:bodyPr spcFirstLastPara="1" wrap="square" lIns="0" tIns="5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 rot="10800000">
            <a:off x="3964200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 1 1">
  <p:cSld name="Big Abstract Corners 1 1"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2309200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 i="0" u="none" strike="noStrike" cap="none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2309200" y="3875433"/>
            <a:ext cx="2055600" cy="1459600"/>
          </a:xfrm>
          <a:prstGeom prst="rect">
            <a:avLst/>
          </a:prstGeom>
        </p:spPr>
        <p:txBody>
          <a:bodyPr spcFirstLastPara="1" wrap="square" lIns="0" tIns="5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 rot="10800000">
            <a:off x="2309200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454" name="Google Shape;454;p23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471" name="Google Shape;471;p23"/>
          <p:cNvSpPr/>
          <p:nvPr/>
        </p:nvSpPr>
        <p:spPr>
          <a:xfrm rot="-5400000" flipH="1">
            <a:off x="5479950" y="5398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tract Foot">
  <p:cSld name="Abstract Foo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/>
          <p:nvPr/>
        </p:nvSpPr>
        <p:spPr>
          <a:xfrm rot="10800000">
            <a:off x="9525" y="50419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4"/>
          <p:cNvGrpSpPr/>
          <p:nvPr/>
        </p:nvGrpSpPr>
        <p:grpSpPr>
          <a:xfrm>
            <a:off x="0" y="5041901"/>
            <a:ext cx="3185650" cy="1816100"/>
            <a:chOff x="0" y="3781425"/>
            <a:chExt cx="3185650" cy="1362075"/>
          </a:xfrm>
        </p:grpSpPr>
        <p:sp>
          <p:nvSpPr>
            <p:cNvPr id="475" name="Google Shape;475;p24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476" name="Google Shape;476;p24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24"/>
          <p:cNvSpPr txBox="1">
            <a:spLocks noGrp="1"/>
          </p:cNvSpPr>
          <p:nvPr>
            <p:ph type="ctrTitle"/>
          </p:nvPr>
        </p:nvSpPr>
        <p:spPr>
          <a:xfrm>
            <a:off x="1829550" y="54369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subTitle" idx="1"/>
          </p:nvPr>
        </p:nvSpPr>
        <p:spPr>
          <a:xfrm>
            <a:off x="3066445" y="58941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>
            <a:spLocks noGrp="1"/>
          </p:cNvSpPr>
          <p:nvPr>
            <p:ph type="ctrTitle"/>
          </p:nvPr>
        </p:nvSpPr>
        <p:spPr>
          <a:xfrm>
            <a:off x="1167450" y="637571"/>
            <a:ext cx="6809100" cy="1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None/>
              <a:defRPr sz="24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1"/>
          </p:nvPr>
        </p:nvSpPr>
        <p:spPr>
          <a:xfrm>
            <a:off x="1785900" y="2316633"/>
            <a:ext cx="5572200" cy="2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 rot="10800000">
            <a:off x="9525" y="50419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5"/>
          <p:cNvGrpSpPr/>
          <p:nvPr/>
        </p:nvGrpSpPr>
        <p:grpSpPr>
          <a:xfrm>
            <a:off x="0" y="5041901"/>
            <a:ext cx="3185650" cy="1816100"/>
            <a:chOff x="0" y="3781425"/>
            <a:chExt cx="3185650" cy="1362075"/>
          </a:xfrm>
        </p:grpSpPr>
        <p:sp>
          <p:nvSpPr>
            <p:cNvPr id="495" name="Google Shape;495;p25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496" name="Google Shape;496;p25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25"/>
          <p:cNvSpPr txBox="1">
            <a:spLocks noGrp="1"/>
          </p:cNvSpPr>
          <p:nvPr>
            <p:ph type="ctrTitle" idx="2"/>
          </p:nvPr>
        </p:nvSpPr>
        <p:spPr>
          <a:xfrm>
            <a:off x="1829550" y="56156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8E189A65-51C0-4A73-BAD1-62408520114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09650" y="4277932"/>
            <a:ext cx="4079400" cy="1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None/>
              <a:defRPr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09650" y="2112400"/>
            <a:ext cx="6045900" cy="19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549400" y="3679225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549400" y="2052333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66600" y="4977096"/>
            <a:ext cx="4810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96859" y="2549200"/>
            <a:ext cx="27726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364850" y="930991"/>
            <a:ext cx="35496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845495" y="4335323"/>
            <a:ext cx="29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1438619" y="4554872"/>
            <a:ext cx="26562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3"/>
          </p:nvPr>
        </p:nvSpPr>
        <p:spPr>
          <a:xfrm>
            <a:off x="5004200" y="4557485"/>
            <a:ext cx="2656200" cy="2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oogle Shape;22;p5"/>
          <p:cNvSpPr txBox="1"/>
          <p:nvPr/>
        </p:nvSpPr>
        <p:spPr>
          <a:xfrm>
            <a:off x="1331069" y="4016767"/>
            <a:ext cx="28713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331069" y="4335323"/>
            <a:ext cx="28713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693852" y="971300"/>
            <a:ext cx="71805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67500" y="1504596"/>
            <a:ext cx="3858900" cy="25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4381181" y="4174188"/>
            <a:ext cx="38445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91300" y="890400"/>
            <a:ext cx="42768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93850" y="37364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7109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693850" y="25780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693850" y="976367"/>
            <a:ext cx="8285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799375" y="1373233"/>
            <a:ext cx="75453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799500" y="3898167"/>
            <a:ext cx="75453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1pPr>
            <a:lvl2pPr marL="914400" lvl="1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2pPr>
            <a:lvl3pPr marL="1371600" lvl="2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3pPr>
            <a:lvl4pPr marL="1828800" lvl="3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4pPr>
            <a:lvl5pPr marL="2286000" lvl="4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5pPr>
            <a:lvl6pPr marL="2743200" lvl="5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6pPr>
            <a:lvl7pPr marL="3200400" lvl="6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7pPr>
            <a:lvl8pPr marL="3657600" lvl="7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8pPr>
            <a:lvl9pPr marL="4114800" lvl="8" indent="-3365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 and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93850" y="1829333"/>
            <a:ext cx="7474200" cy="4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5800" y="2429120"/>
            <a:ext cx="7738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2678400" y="4123581"/>
            <a:ext cx="37872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3706825" y="1957133"/>
            <a:ext cx="4290900" cy="2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aleway Thin"/>
              <a:buNone/>
              <a:defRPr sz="2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656925" y="4817667"/>
            <a:ext cx="3340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1447801" y="2411500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1"/>
          </p:nvPr>
        </p:nvSpPr>
        <p:spPr>
          <a:xfrm>
            <a:off x="1677001" y="2932827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 hasCustomPrompt="1"/>
          </p:nvPr>
        </p:nvSpPr>
        <p:spPr>
          <a:xfrm>
            <a:off x="1677001" y="1670688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6"/>
          <p:cNvSpPr txBox="1">
            <a:spLocks noGrp="1"/>
          </p:cNvSpPr>
          <p:nvPr>
            <p:ph type="title" idx="3"/>
          </p:nvPr>
        </p:nvSpPr>
        <p:spPr>
          <a:xfrm>
            <a:off x="4819803" y="2411500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ubTitle" idx="4"/>
          </p:nvPr>
        </p:nvSpPr>
        <p:spPr>
          <a:xfrm>
            <a:off x="5049003" y="2932827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title" idx="5" hasCustomPrompt="1"/>
          </p:nvPr>
        </p:nvSpPr>
        <p:spPr>
          <a:xfrm>
            <a:off x="5049003" y="1670688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6"/>
          </p:nvPr>
        </p:nvSpPr>
        <p:spPr>
          <a:xfrm>
            <a:off x="1447801" y="4902533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7"/>
          </p:nvPr>
        </p:nvSpPr>
        <p:spPr>
          <a:xfrm>
            <a:off x="1677001" y="5432488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 idx="8" hasCustomPrompt="1"/>
          </p:nvPr>
        </p:nvSpPr>
        <p:spPr>
          <a:xfrm>
            <a:off x="1677001" y="4161745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9"/>
          </p:nvPr>
        </p:nvSpPr>
        <p:spPr>
          <a:xfrm>
            <a:off x="4819803" y="4902539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3"/>
          </p:nvPr>
        </p:nvSpPr>
        <p:spPr>
          <a:xfrm>
            <a:off x="5049003" y="5432488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14" hasCustomPrompt="1"/>
          </p:nvPr>
        </p:nvSpPr>
        <p:spPr>
          <a:xfrm>
            <a:off x="5049003" y="4154813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ctrTitle" idx="15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2095050" y="3072361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2355750" y="2696319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5483250" y="2696319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2355750" y="4920080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5483250" y="4909092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5222550" y="3072361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7"/>
          </p:nvPr>
        </p:nvSpPr>
        <p:spPr>
          <a:xfrm>
            <a:off x="2095050" y="5287133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8"/>
          </p:nvPr>
        </p:nvSpPr>
        <p:spPr>
          <a:xfrm>
            <a:off x="5222550" y="5287133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340815" y="4311777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2"/>
          </p:nvPr>
        </p:nvSpPr>
        <p:spPr>
          <a:xfrm>
            <a:off x="5952785" y="4323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3668467" y="4323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4"/>
          </p:nvPr>
        </p:nvSpPr>
        <p:spPr>
          <a:xfrm>
            <a:off x="1410115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737767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6"/>
          </p:nvPr>
        </p:nvSpPr>
        <p:spPr>
          <a:xfrm>
            <a:off x="6022085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87">
          <p15:clr>
            <a:srgbClr val="FA7B17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498500" y="4270033"/>
            <a:ext cx="3238800" cy="1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4498495" y="4006967"/>
            <a:ext cx="32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4498500" y="1936167"/>
            <a:ext cx="32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693850" y="30048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4518375" y="2222633"/>
            <a:ext cx="3238800" cy="1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129525" y="3406061"/>
            <a:ext cx="16584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6360650" y="3406061"/>
            <a:ext cx="16584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937625" y="315811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4"/>
          </p:nvPr>
        </p:nvSpPr>
        <p:spPr>
          <a:xfrm>
            <a:off x="6360658" y="315811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1432850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2"/>
          </p:nvPr>
        </p:nvSpPr>
        <p:spPr>
          <a:xfrm>
            <a:off x="1340815" y="4819777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5952785" y="4831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4"/>
          </p:nvPr>
        </p:nvSpPr>
        <p:spPr>
          <a:xfrm>
            <a:off x="3668467" y="4831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>
            <a:off x="1340815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6"/>
          </p:nvPr>
        </p:nvSpPr>
        <p:spPr>
          <a:xfrm>
            <a:off x="5952785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7"/>
          </p:nvPr>
        </p:nvSpPr>
        <p:spPr>
          <a:xfrm>
            <a:off x="3646800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693853" y="971300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3736200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9"/>
          </p:nvPr>
        </p:nvSpPr>
        <p:spPr>
          <a:xfrm>
            <a:off x="6042185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3"/>
          </p:nvPr>
        </p:nvSpPr>
        <p:spPr>
          <a:xfrm>
            <a:off x="1440305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4"/>
          </p:nvPr>
        </p:nvSpPr>
        <p:spPr>
          <a:xfrm>
            <a:off x="3743655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5"/>
          </p:nvPr>
        </p:nvSpPr>
        <p:spPr>
          <a:xfrm>
            <a:off x="6049641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869250" y="2459800"/>
            <a:ext cx="7405500" cy="1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Section tit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771900" y="2407925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2" hasCustomPrompt="1"/>
          </p:nvPr>
        </p:nvSpPr>
        <p:spPr>
          <a:xfrm>
            <a:off x="1596900" y="2788933"/>
            <a:ext cx="2327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3771900" y="3705800"/>
            <a:ext cx="3467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 and three columns">
  <p:cSld name="Three numbers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subTitle" idx="1"/>
          </p:nvPr>
        </p:nvSpPr>
        <p:spPr>
          <a:xfrm>
            <a:off x="653699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2"/>
          </p:nvPr>
        </p:nvSpPr>
        <p:spPr>
          <a:xfrm>
            <a:off x="3439674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3"/>
          </p:nvPr>
        </p:nvSpPr>
        <p:spPr>
          <a:xfrm>
            <a:off x="6203701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hasCustomPrompt="1"/>
          </p:nvPr>
        </p:nvSpPr>
        <p:spPr>
          <a:xfrm>
            <a:off x="588299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693853" y="1001247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988150" y="3232067"/>
            <a:ext cx="33648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2"/>
          </p:nvPr>
        </p:nvSpPr>
        <p:spPr>
          <a:xfrm>
            <a:off x="4791075" y="3232067"/>
            <a:ext cx="33648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5308275" y="2266584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title" idx="3"/>
          </p:nvPr>
        </p:nvSpPr>
        <p:spPr>
          <a:xfrm>
            <a:off x="1505350" y="2266584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ctrTitle" idx="4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subTitle" idx="1"/>
          </p:nvPr>
        </p:nvSpPr>
        <p:spPr>
          <a:xfrm>
            <a:off x="5368850" y="2555600"/>
            <a:ext cx="2835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ctrTitle"/>
          </p:nvPr>
        </p:nvSpPr>
        <p:spPr>
          <a:xfrm>
            <a:off x="5361700" y="1987300"/>
            <a:ext cx="2568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321885" y="1987300"/>
            <a:ext cx="2568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055185" y="2546031"/>
            <a:ext cx="2835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2">
  <p:cSld name="Big tit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subTitle" idx="1"/>
          </p:nvPr>
        </p:nvSpPr>
        <p:spPr>
          <a:xfrm>
            <a:off x="5493275" y="3929200"/>
            <a:ext cx="2835000" cy="2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815725" y="140300"/>
            <a:ext cx="60555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4641775" y="4666716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ubTitle" idx="2"/>
          </p:nvPr>
        </p:nvSpPr>
        <p:spPr>
          <a:xfrm>
            <a:off x="4641775" y="2974405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ubTitle" idx="3"/>
          </p:nvPr>
        </p:nvSpPr>
        <p:spPr>
          <a:xfrm>
            <a:off x="4641775" y="1341143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696859" y="2752400"/>
            <a:ext cx="27726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/>
        </p:nvSpPr>
        <p:spPr>
          <a:xfrm>
            <a:off x="2920950" y="4524305"/>
            <a:ext cx="3302100" cy="1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8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8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" name="Google Shape;154;p35"/>
          <p:cNvSpPr txBox="1">
            <a:spLocks noGrp="1"/>
          </p:cNvSpPr>
          <p:nvPr>
            <p:ph type="ctrTitle"/>
          </p:nvPr>
        </p:nvSpPr>
        <p:spPr>
          <a:xfrm>
            <a:off x="877650" y="1276100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ubTitle" idx="1"/>
          </p:nvPr>
        </p:nvSpPr>
        <p:spPr>
          <a:xfrm>
            <a:off x="3010650" y="2302333"/>
            <a:ext cx="3122700" cy="2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8E189A65-51C0-4A73-BAD1-62408520114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292EB412-E790-42EA-81FE-2925D3A43D91}" type="datetime2">
              <a:rPr lang="en-US" smtClean="0"/>
              <a:t>Saturday, May 7,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theme" Target="../theme/theme4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5/7/2022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 sz="3600" b="1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 Thin"/>
              <a:buNone/>
              <a:defRPr sz="2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1269;p1"/>
          <p:cNvSpPr txBox="1">
            <a:spLocks noGrp="1"/>
          </p:cNvSpPr>
          <p:nvPr>
            <p:ph type="title"/>
          </p:nvPr>
        </p:nvSpPr>
        <p:spPr>
          <a:xfrm>
            <a:off x="858900" y="247650"/>
            <a:ext cx="7656450" cy="14287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Forecasting Inflation Rate using Time Series - India</a:t>
            </a:r>
            <a:endParaRPr sz="4400" dirty="0">
              <a:solidFill>
                <a:schemeClr val="tx1">
                  <a:lumMod val="9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0" name="Google Shape;11270;p1"/>
          <p:cNvSpPr txBox="1">
            <a:spLocks noGrp="1"/>
          </p:cNvSpPr>
          <p:nvPr>
            <p:ph type="body" idx="1"/>
          </p:nvPr>
        </p:nvSpPr>
        <p:spPr>
          <a:xfrm>
            <a:off x="152400" y="1676400"/>
            <a:ext cx="9164700" cy="5029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8288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</a:t>
            </a:r>
            <a:endParaRPr dirty="0"/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Mentor: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Neha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Ramchandani</a:t>
            </a:r>
            <a:endParaRPr sz="2400" b="1" dirty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Arijit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 Sarkar</a:t>
            </a:r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Nikhil </a:t>
            </a: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Rajurkar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  <a:sym typeface="Malgun Gothic"/>
            </a:endParaRPr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Yashaswini Raju</a:t>
            </a:r>
          </a:p>
          <a:p>
            <a:pPr marL="18288" lvl="0" indent="0" algn="ctr" rtl="0">
              <a:spcBef>
                <a:spcPts val="1080"/>
              </a:spcBef>
              <a:spcAft>
                <a:spcPts val="0"/>
              </a:spcAft>
              <a:buSzPts val="2400"/>
              <a:buNone/>
            </a:pPr>
            <a:r>
              <a:rPr lang="en-US" sz="2400" b="1" dirty="0" err="1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Gowtham</a:t>
            </a:r>
            <a:r>
              <a:rPr lang="en-US" sz="2400" b="1" smtClean="0">
                <a:solidFill>
                  <a:schemeClr val="accent3">
                    <a:lumMod val="75000"/>
                  </a:schemeClr>
                </a:solidFill>
                <a:latin typeface="Malgun Gothic"/>
                <a:ea typeface="Malgun Gothic"/>
                <a:sym typeface="Malgun Gothic"/>
              </a:rPr>
              <a:t> M</a:t>
            </a:r>
            <a:endParaRPr lang="en-US" sz="2400" b="1" dirty="0" smtClean="0">
              <a:solidFill>
                <a:schemeClr val="accent3">
                  <a:lumMod val="75000"/>
                </a:schemeClr>
              </a:solidFill>
              <a:latin typeface="Malgun Gothic"/>
              <a:ea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9598" y="1834361"/>
            <a:ext cx="6479494" cy="701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Histogram of original data vs upsampled data</a:t>
            </a:r>
            <a:endParaRPr lang="en-IN" sz="20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5382"/>
            <a:ext cx="4502728" cy="4059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35382"/>
            <a:ext cx="4419600" cy="40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0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470" y="1875924"/>
            <a:ext cx="6440029" cy="437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Density plot of original data vs upsampled data</a:t>
            </a:r>
            <a:endParaRPr lang="en-IN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35382"/>
            <a:ext cx="4447309" cy="4073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83" y="2535382"/>
            <a:ext cx="4475018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2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6471" y="1862069"/>
            <a:ext cx="6839711" cy="41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Distribution plot of original data vs upsampled data</a:t>
            </a:r>
            <a:endParaRPr lang="en-IN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8400"/>
            <a:ext cx="9144000" cy="206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" y="4668981"/>
            <a:ext cx="9133566" cy="218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0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617" y="1862070"/>
            <a:ext cx="6050002" cy="39622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Box plot of original data vs upsampled data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21527"/>
            <a:ext cx="4641273" cy="4087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91" y="2521527"/>
            <a:ext cx="4294909" cy="40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2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616" y="1889778"/>
            <a:ext cx="6119275" cy="41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Time series decomposition plot</a:t>
            </a:r>
            <a:endParaRPr lang="en-IN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55097"/>
            <a:ext cx="6359236" cy="426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1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70" y="1986761"/>
            <a:ext cx="8807057" cy="839568"/>
          </a:xfrm>
        </p:spPr>
        <p:txBody>
          <a:bodyPr/>
          <a:lstStyle/>
          <a:p>
            <a:r>
              <a:rPr lang="en-US" dirty="0" smtClean="0"/>
              <a:t>Here stationarity is checked using rolling statistics and Augmented Dickey-Fuller (ADF) test.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0" y="2826329"/>
            <a:ext cx="4930003" cy="3699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836" y="3532909"/>
            <a:ext cx="3699164" cy="21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5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22287"/>
            <a:ext cx="9144000" cy="6317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u="sng" dirty="0" smtClean="0"/>
              <a:t>Auto-Correlation Function (ACF) and Partial Auto-Correlation Function (PACF) Plot</a:t>
            </a:r>
            <a:endParaRPr lang="en-IN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4035"/>
            <a:ext cx="4572000" cy="3713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3" y="2854036"/>
            <a:ext cx="4350327" cy="37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 Building: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8183"/>
            <a:ext cx="4765964" cy="454429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Here the 721 records are split into 621 training records and 100 test records.</a:t>
            </a:r>
          </a:p>
          <a:p>
            <a:pPr algn="just"/>
            <a:r>
              <a:rPr lang="en-US" sz="2000" dirty="0" smtClean="0"/>
              <a:t>Following models are tested.</a:t>
            </a:r>
          </a:p>
          <a:p>
            <a:pPr lvl="1" algn="just"/>
            <a:r>
              <a:rPr lang="en-US" sz="2000" dirty="0" smtClean="0"/>
              <a:t>Halt method</a:t>
            </a:r>
          </a:p>
          <a:p>
            <a:pPr lvl="1" algn="just"/>
            <a:r>
              <a:rPr lang="en-US" sz="2000" dirty="0" smtClean="0"/>
              <a:t>Exponential method</a:t>
            </a:r>
          </a:p>
          <a:p>
            <a:pPr lvl="1" algn="just"/>
            <a:r>
              <a:rPr lang="en-US" sz="2000" dirty="0" smtClean="0"/>
              <a:t>Simple Exponential method</a:t>
            </a:r>
          </a:p>
          <a:p>
            <a:pPr lvl="1" algn="just"/>
            <a:r>
              <a:rPr lang="en-US" sz="2000" dirty="0" smtClean="0"/>
              <a:t>ARIMA model</a:t>
            </a:r>
          </a:p>
          <a:p>
            <a:pPr algn="just"/>
            <a:r>
              <a:rPr lang="en-US" sz="2000" dirty="0" smtClean="0"/>
              <a:t>After the comparison of all these model, ARIMA model is considered for implementation because of the less RMSE value.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9" y="3172692"/>
            <a:ext cx="3602180" cy="260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6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 Building: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2244436"/>
            <a:ext cx="2893384" cy="396239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For ARIMA model, order is considered to be (2, 0, 1) and RMSE is 0.111</a:t>
            </a:r>
          </a:p>
          <a:p>
            <a:pPr algn="just"/>
            <a:r>
              <a:rPr lang="en-US" sz="2000" dirty="0" smtClean="0"/>
              <a:t>Error on test data is 2.8422</a:t>
            </a:r>
          </a:p>
          <a:p>
            <a:pPr algn="just"/>
            <a:r>
              <a:rPr lang="en-US" sz="2000" dirty="0" smtClean="0"/>
              <a:t>Figure shows the train and test data combined together.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1928561"/>
            <a:ext cx="568036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4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 Building: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91" y="1798360"/>
            <a:ext cx="6844145" cy="5984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Figure shows the predicted graph for next 48 months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96837"/>
            <a:ext cx="9144000" cy="437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Project 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655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Model Building: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4180" y="1862069"/>
            <a:ext cx="4609130" cy="479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Forecasted value for next 48 months.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33" y="2673354"/>
            <a:ext cx="6821540" cy="350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75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Deployment using </a:t>
            </a:r>
            <a:r>
              <a:rPr lang="en-US" sz="3600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sreamlit</a:t>
            </a:r>
            <a:r>
              <a:rPr lang="en-US" sz="36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br>
              <a:rPr lang="en-US" sz="36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44" y="2473512"/>
            <a:ext cx="6548110" cy="3636963"/>
          </a:xfrm>
        </p:spPr>
      </p:pic>
    </p:spTree>
    <p:extLst>
      <p:ext uri="{BB962C8B-B14F-4D97-AF65-F5344CB8AC3E}">
        <p14:creationId xmlns:p14="http://schemas.microsoft.com/office/powerpoint/2010/main" val="394723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133600"/>
            <a:ext cx="7915931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 smtClean="0">
                <a:latin typeface="Malgun Gothic" pitchFamily="34" charset="-127"/>
                <a:ea typeface="Malgun Gothic" pitchFamily="34" charset="-127"/>
              </a:rPr>
              <a:t>THANK YOU !</a:t>
            </a:r>
            <a:endParaRPr lang="en-US" sz="4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34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Introduction:</a:t>
            </a:r>
            <a:endParaRPr lang="en-IN" sz="3600" u="sng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8169748" cy="4635713"/>
          </a:xfrm>
        </p:spPr>
        <p:txBody>
          <a:bodyPr>
            <a:normAutofit/>
          </a:bodyPr>
          <a:lstStyle/>
          <a:p>
            <a:pPr marL="228600" lvl="1" indent="-228600" algn="just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Inflation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commonly understood as a situation of substantial and general increase in the level of prices of goods and services in an economy and a consequent fall in the value of money over a period of time.</a:t>
            </a:r>
          </a:p>
          <a:p>
            <a:pPr marL="228600" lvl="1" indent="-228600" algn="just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When the general price level rises value of money falls and as such each unit of currency buys fewer goods and services.</a:t>
            </a:r>
          </a:p>
          <a:p>
            <a:pPr marL="228600" lvl="1" indent="-228600" algn="just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Consequently inflation reflects a reduction in the purchasing power per unit of money.</a:t>
            </a:r>
          </a:p>
          <a:p>
            <a:pPr marL="228600" lvl="1" indent="-228600" algn="just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chief measure of price inflation is the inflation rate which expresses percentage change in a general price index ( normally the consumer price index ) over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time.</a:t>
            </a:r>
            <a:r>
              <a:rPr lang="en-US" cap="all" spc="200" dirty="0" smtClean="0">
                <a:solidFill>
                  <a:srgbClr val="262626"/>
                </a:solidFill>
              </a:rPr>
              <a:t>.</a:t>
            </a:r>
            <a:endParaRPr lang="en-US" cap="all" spc="200" dirty="0">
              <a:solidFill>
                <a:srgbClr val="262626"/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4966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578428"/>
            <a:ext cx="9296400" cy="9144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solidFill>
                  <a:schemeClr val="tx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Objective</a:t>
            </a:r>
            <a:r>
              <a:rPr lang="en-US" sz="3600" b="1" u="sng" dirty="0" smtClean="0">
                <a:solidFill>
                  <a:schemeClr val="tx1">
                    <a:lumMod val="9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endParaRPr lang="en-US" sz="3600" b="1" u="sng" dirty="0">
              <a:solidFill>
                <a:schemeClr val="tx1">
                  <a:lumMod val="9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610600" cy="50292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IN" sz="2000" dirty="0" smtClean="0"/>
              <a:t>The </a:t>
            </a:r>
            <a:r>
              <a:rPr lang="en-IN" sz="2000" dirty="0"/>
              <a:t>Goal </a:t>
            </a:r>
            <a:r>
              <a:rPr lang="en-IN" sz="2000" dirty="0" smtClean="0"/>
              <a:t>of the project is to </a:t>
            </a:r>
            <a:r>
              <a:rPr lang="en-IN" sz="2000" dirty="0"/>
              <a:t>forecast the inflation rate for the national or global economy to develop business strategies accordingly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83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928999" cy="970450"/>
          </a:xfrm>
        </p:spPr>
        <p:txBody>
          <a:bodyPr/>
          <a:lstStyle/>
          <a:p>
            <a:r>
              <a:rPr lang="en-US" sz="3600" u="sng" dirty="0" smtClean="0">
                <a:solidFill>
                  <a:schemeClr val="tx1">
                    <a:lumMod val="95000"/>
                  </a:schemeClr>
                </a:solidFill>
                <a:latin typeface="Malgun Gothic" pitchFamily="34" charset="-127"/>
                <a:ea typeface="Malgun Gothic" pitchFamily="34" charset="-127"/>
              </a:rPr>
              <a:t>Project Flow:</a:t>
            </a:r>
            <a:endParaRPr lang="en-US" sz="3600" u="sng" dirty="0">
              <a:solidFill>
                <a:schemeClr val="tx1">
                  <a:lumMod val="95000"/>
                </a:schemeClr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6835" y="2022764"/>
            <a:ext cx="7729728" cy="48352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en-IN" dirty="0" smtClean="0"/>
              <a:t>Preparing the Data</a:t>
            </a:r>
          </a:p>
          <a:p>
            <a:pPr marL="0" indent="0" algn="ctr">
              <a:buFont typeface="Wingdings 2" charset="2"/>
              <a:buNone/>
            </a:pPr>
            <a:endParaRPr lang="en-IN" dirty="0" smtClean="0"/>
          </a:p>
          <a:p>
            <a:pPr marL="0" indent="0" algn="ctr">
              <a:buFont typeface="Wingdings 2" charset="2"/>
              <a:buNone/>
            </a:pPr>
            <a:r>
              <a:rPr lang="en-IN" dirty="0" smtClean="0"/>
              <a:t>Exploratory Data Analysis</a:t>
            </a:r>
          </a:p>
          <a:p>
            <a:pPr marL="0" indent="0" algn="ctr">
              <a:buFont typeface="Wingdings 2" charset="2"/>
              <a:buNone/>
            </a:pPr>
            <a:endParaRPr lang="en-IN" dirty="0" smtClean="0"/>
          </a:p>
          <a:p>
            <a:pPr marL="0" indent="0" algn="ctr">
              <a:buFont typeface="Wingdings 2" charset="2"/>
              <a:buNone/>
            </a:pPr>
            <a:r>
              <a:rPr lang="en-IN" dirty="0" smtClean="0"/>
              <a:t>Model Building</a:t>
            </a:r>
          </a:p>
          <a:p>
            <a:pPr marL="0" indent="0" algn="ctr">
              <a:buFont typeface="Wingdings 2" charset="2"/>
              <a:buNone/>
            </a:pPr>
            <a:endParaRPr lang="en-IN" dirty="0" smtClean="0"/>
          </a:p>
          <a:p>
            <a:pPr marL="0" indent="0" algn="ctr">
              <a:buFont typeface="Wingdings 2" charset="2"/>
              <a:buNone/>
            </a:pPr>
            <a:r>
              <a:rPr lang="en-IN" dirty="0" smtClean="0"/>
              <a:t>Evaluation</a:t>
            </a:r>
          </a:p>
          <a:p>
            <a:pPr marL="0" indent="0" algn="ctr">
              <a:buFont typeface="Wingdings 2" charset="2"/>
              <a:buNone/>
            </a:pPr>
            <a:endParaRPr lang="en-IN" dirty="0"/>
          </a:p>
          <a:p>
            <a:pPr marL="0" indent="0" algn="ctr">
              <a:buFont typeface="Wingdings 2" charset="2"/>
              <a:buNone/>
            </a:pPr>
            <a:r>
              <a:rPr lang="en-IN" dirty="0" smtClean="0"/>
              <a:t>Model Deployment</a:t>
            </a:r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4281055" y="2983537"/>
            <a:ext cx="140644" cy="471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4281055" y="3749771"/>
            <a:ext cx="140644" cy="554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4281055" y="4599132"/>
            <a:ext cx="140644" cy="549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281055" y="5481300"/>
            <a:ext cx="140644" cy="522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Data Preparation:</a:t>
            </a:r>
            <a:endParaRPr lang="en-IN" sz="3600" u="sng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98" y="2042178"/>
            <a:ext cx="8793202" cy="1643131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sz="2000" dirty="0"/>
              <a:t>The Datasets for </a:t>
            </a:r>
            <a:r>
              <a:rPr lang="en-IN" sz="2000" dirty="0" smtClean="0"/>
              <a:t>the </a:t>
            </a:r>
            <a:r>
              <a:rPr lang="en-IN" sz="2000" dirty="0"/>
              <a:t>project </a:t>
            </a:r>
            <a:r>
              <a:rPr lang="en-IN" sz="2000" dirty="0" smtClean="0"/>
              <a:t>is obtained </a:t>
            </a:r>
            <a:r>
              <a:rPr lang="en-IN" sz="2000" dirty="0"/>
              <a:t>from the International Monetary Fund.</a:t>
            </a:r>
          </a:p>
          <a:p>
            <a:pPr algn="just">
              <a:lnSpc>
                <a:spcPct val="110000"/>
              </a:lnSpc>
            </a:pPr>
            <a:r>
              <a:rPr lang="en-IN" sz="2000" dirty="0"/>
              <a:t>The IMF portal provides access to the historical data and </a:t>
            </a:r>
            <a:r>
              <a:rPr lang="en-IN" sz="2000" dirty="0" smtClean="0"/>
              <a:t>we have gathered </a:t>
            </a:r>
            <a:r>
              <a:rPr lang="en-IN" sz="2000" dirty="0"/>
              <a:t>the data </a:t>
            </a:r>
            <a:r>
              <a:rPr lang="en-IN" sz="2000" dirty="0" smtClean="0"/>
              <a:t>from 1960 to 2020.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9" y="3879611"/>
            <a:ext cx="4407845" cy="2756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27" y="3879611"/>
            <a:ext cx="2784764" cy="27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928999" cy="970450"/>
          </a:xfrm>
        </p:spPr>
        <p:txBody>
          <a:bodyPr/>
          <a:lstStyle/>
          <a:p>
            <a:r>
              <a:rPr lang="en-US" sz="3600" u="sng" dirty="0" smtClean="0">
                <a:latin typeface="Malgun Gothic" panose="020B0503020000020004" pitchFamily="34" charset="-127"/>
                <a:ea typeface="Malgun Gothic" panose="020B0503020000020004" pitchFamily="34" charset="-127"/>
              </a:rPr>
              <a:t>Data Preparation:</a:t>
            </a:r>
            <a:endParaRPr lang="en-US" sz="3600" u="sng" dirty="0">
              <a:solidFill>
                <a:schemeClr val="tx1">
                  <a:lumMod val="8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09" y="2118378"/>
            <a:ext cx="4585855" cy="4739622"/>
          </a:xfrm>
        </p:spPr>
        <p:txBody>
          <a:bodyPr>
            <a:normAutofit lnSpcReduction="10000"/>
          </a:bodyPr>
          <a:lstStyle/>
          <a:p>
            <a:pPr marL="228600" lvl="1" algn="just">
              <a:lnSpc>
                <a:spcPct val="120000"/>
              </a:lnSpc>
            </a:pPr>
            <a:r>
              <a:rPr lang="en-US" sz="2000" dirty="0"/>
              <a:t>The Dataset </a:t>
            </a:r>
            <a:r>
              <a:rPr lang="en-US" sz="2000" dirty="0" smtClean="0"/>
              <a:t>contains Inflation rate year-wise from 1960 to 2020, </a:t>
            </a:r>
            <a:r>
              <a:rPr lang="en-US" sz="2000" dirty="0" err="1" smtClean="0"/>
              <a:t>i.e</a:t>
            </a:r>
            <a:r>
              <a:rPr lang="en-US" sz="2000" dirty="0" smtClean="0"/>
              <a:t> </a:t>
            </a:r>
            <a:r>
              <a:rPr lang="en-US" sz="2000" dirty="0"/>
              <a:t>61 Rows and 1 columns and none of the column have null-values.</a:t>
            </a:r>
          </a:p>
          <a:p>
            <a:pPr marL="228600" lvl="1" algn="just">
              <a:lnSpc>
                <a:spcPct val="120000"/>
              </a:lnSpc>
            </a:pPr>
            <a:r>
              <a:rPr lang="en-US" sz="2000" dirty="0"/>
              <a:t>All the values in the Dataset are of Float64 type.</a:t>
            </a:r>
          </a:p>
          <a:p>
            <a:pPr marL="228600" lvl="1" algn="just">
              <a:lnSpc>
                <a:spcPct val="120000"/>
              </a:lnSpc>
            </a:pPr>
            <a:r>
              <a:rPr lang="en-US" sz="2000" dirty="0"/>
              <a:t>The Dataset Contains Few </a:t>
            </a:r>
            <a:r>
              <a:rPr lang="en-US" sz="2000" dirty="0" smtClean="0"/>
              <a:t>Outliers. However </a:t>
            </a:r>
            <a:r>
              <a:rPr lang="en-US" sz="2000" dirty="0"/>
              <a:t>the Presence of Outliers has been </a:t>
            </a:r>
            <a:r>
              <a:rPr lang="en-US" sz="2000" dirty="0" smtClean="0"/>
              <a:t>found </a:t>
            </a:r>
            <a:r>
              <a:rPr lang="en-US" sz="2000" dirty="0"/>
              <a:t>not affecting the Mean. Hence the Outliers have been retained.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2118378"/>
            <a:ext cx="2798618" cy="44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Data Preparation: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744" y="2014469"/>
            <a:ext cx="8714509" cy="936549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Here we have upsampled the data from year to month using linear interpolation method. Now the data contains 721 records.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8" y="3394364"/>
            <a:ext cx="2634463" cy="29510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73" y="3394364"/>
            <a:ext cx="4994562" cy="29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08" y="290944"/>
            <a:ext cx="7928999" cy="1033669"/>
          </a:xfrm>
        </p:spPr>
        <p:txBody>
          <a:bodyPr/>
          <a:lstStyle/>
          <a:p>
            <a:r>
              <a:rPr lang="en-US" sz="36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EDA:</a:t>
            </a:r>
            <a:endParaRPr lang="en-IN" sz="3600" u="sng" dirty="0">
              <a:solidFill>
                <a:schemeClr val="accent4">
                  <a:lumMod val="60000"/>
                  <a:lumOff val="4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762" y="1889778"/>
            <a:ext cx="6756583" cy="57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/>
              <a:t>Line plot of original data vs upsampled data</a:t>
            </a:r>
            <a:endParaRPr lang="en-IN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946"/>
            <a:ext cx="4391891" cy="3879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7" y="2576946"/>
            <a:ext cx="4336473" cy="38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44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Modern Busin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edly Presentation by Slidesgo">
  <a:themeElements>
    <a:clrScheme name="Simple Light">
      <a:dk1>
        <a:srgbClr val="F8005C"/>
      </a:dk1>
      <a:lt1>
        <a:srgbClr val="FFFFFF"/>
      </a:lt1>
      <a:dk2>
        <a:srgbClr val="FF7063"/>
      </a:dk2>
      <a:lt2>
        <a:srgbClr val="311445"/>
      </a:lt2>
      <a:accent1>
        <a:srgbClr val="F8005C"/>
      </a:accent1>
      <a:accent2>
        <a:srgbClr val="FFFFFF"/>
      </a:accent2>
      <a:accent3>
        <a:srgbClr val="FF7063"/>
      </a:accent3>
      <a:accent4>
        <a:srgbClr val="311445"/>
      </a:accent4>
      <a:accent5>
        <a:srgbClr val="F8005C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510</Words>
  <Application>Microsoft Office PowerPoint</Application>
  <PresentationFormat>On-screen Show (4:3)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42" baseType="lpstr">
      <vt:lpstr>Malgun Gothic</vt:lpstr>
      <vt:lpstr>Arial</vt:lpstr>
      <vt:lpstr>Arvo</vt:lpstr>
      <vt:lpstr>Calibri</vt:lpstr>
      <vt:lpstr>Century Gothic</vt:lpstr>
      <vt:lpstr>Comfortaa</vt:lpstr>
      <vt:lpstr>Didact Gothic</vt:lpstr>
      <vt:lpstr>EB Garamond</vt:lpstr>
      <vt:lpstr>Maven Pro</vt:lpstr>
      <vt:lpstr>Montserrat ExtraBold</vt:lpstr>
      <vt:lpstr>Proxima Nova</vt:lpstr>
      <vt:lpstr>Proxima Nova Semibold</vt:lpstr>
      <vt:lpstr>Raleway</vt:lpstr>
      <vt:lpstr>Raleway Thin</vt:lpstr>
      <vt:lpstr>Staatliches</vt:lpstr>
      <vt:lpstr>Wingdings 2</vt:lpstr>
      <vt:lpstr>Quotable</vt:lpstr>
      <vt:lpstr>Modern Business</vt:lpstr>
      <vt:lpstr>SlidesGo Final Pages</vt:lpstr>
      <vt:lpstr>Redly Presentation by Slidesgo</vt:lpstr>
      <vt:lpstr>Forecasting Inflation Rate using Time Series - India</vt:lpstr>
      <vt:lpstr>Content:</vt:lpstr>
      <vt:lpstr>Introduction:</vt:lpstr>
      <vt:lpstr>Objective:   </vt:lpstr>
      <vt:lpstr>Project Flow:</vt:lpstr>
      <vt:lpstr>Data Preparation:</vt:lpstr>
      <vt:lpstr>Data Preparation:</vt:lpstr>
      <vt:lpstr>Data Preparation:</vt:lpstr>
      <vt:lpstr>EDA:</vt:lpstr>
      <vt:lpstr>EDA:</vt:lpstr>
      <vt:lpstr>EDA:</vt:lpstr>
      <vt:lpstr>EDA:</vt:lpstr>
      <vt:lpstr>EDA:</vt:lpstr>
      <vt:lpstr>EDA:</vt:lpstr>
      <vt:lpstr>EDA:</vt:lpstr>
      <vt:lpstr>EDA:</vt:lpstr>
      <vt:lpstr>Model Building:</vt:lpstr>
      <vt:lpstr>Model Building:</vt:lpstr>
      <vt:lpstr>Model Building:</vt:lpstr>
      <vt:lpstr>Model Building:</vt:lpstr>
      <vt:lpstr>Deployment using sreamlit: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NIELIT Online Training Programme</dc:title>
  <cp:lastModifiedBy>ACER</cp:lastModifiedBy>
  <cp:revision>80</cp:revision>
  <dcterms:modified xsi:type="dcterms:W3CDTF">2022-05-07T11:38:28Z</dcterms:modified>
</cp:coreProperties>
</file>