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4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3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9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4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5070-EC3B-433A-A964-A710417B20AD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B22AF-1DE9-42BC-BEAC-02CC3EDE4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5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/>
          <p:cNvSpPr/>
          <p:nvPr/>
        </p:nvSpPr>
        <p:spPr>
          <a:xfrm>
            <a:off x="5334760" y="2848111"/>
            <a:ext cx="45719" cy="479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543" y="522515"/>
            <a:ext cx="379007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smtClean="0"/>
              <a:t>Non-isothermal flow overlying anisotropic porous domain</a:t>
            </a:r>
            <a:endParaRPr lang="en-IN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25240" y="900842"/>
                <a:ext cx="4746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40" y="900842"/>
                <a:ext cx="474681" cy="184666"/>
              </a:xfrm>
              <a:prstGeom prst="rect">
                <a:avLst/>
              </a:prstGeom>
              <a:blipFill>
                <a:blip r:embed="rId2"/>
                <a:stretch>
                  <a:fillRect l="-7692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1567543" y="1186836"/>
            <a:ext cx="379007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88440" y="1094503"/>
                <a:ext cx="4072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40" y="1094503"/>
                <a:ext cx="407227" cy="184666"/>
              </a:xfrm>
              <a:prstGeom prst="rect">
                <a:avLst/>
              </a:prstGeom>
              <a:blipFill>
                <a:blip r:embed="rId3"/>
                <a:stretch>
                  <a:fillRect l="-5970" r="-597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64687" y="1472830"/>
            <a:ext cx="995785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smtClean="0"/>
              <a:t>Fluid domain</a:t>
            </a:r>
            <a:endParaRPr lang="en-IN" sz="1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567543" y="2255223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019981" y="2255223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72419" y="2255223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24857" y="2251868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377295" y="2250190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825081" y="2244183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72759" y="2240828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25199" y="2237473"/>
            <a:ext cx="270782" cy="33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34693" y="2237472"/>
            <a:ext cx="22292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67543" y="3177958"/>
            <a:ext cx="379007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13080" y="2166245"/>
                <a:ext cx="7825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" y="2166245"/>
                <a:ext cx="782587" cy="184666"/>
              </a:xfrm>
              <a:prstGeom prst="rect">
                <a:avLst/>
              </a:prstGeom>
              <a:blipFill>
                <a:blip r:embed="rId4"/>
                <a:stretch>
                  <a:fillRect l="-2326" r="-3876" b="-6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56044" y="3085625"/>
                <a:ext cx="739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44" y="3085625"/>
                <a:ext cx="739626" cy="184666"/>
              </a:xfrm>
              <a:prstGeom prst="rect">
                <a:avLst/>
              </a:prstGeom>
              <a:blipFill>
                <a:blip r:embed="rId5"/>
                <a:stretch>
                  <a:fillRect l="-2459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758640" y="2010762"/>
                <a:ext cx="47468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40" y="2010762"/>
                <a:ext cx="474681" cy="184666"/>
              </a:xfrm>
              <a:prstGeom prst="rect">
                <a:avLst/>
              </a:prstGeom>
              <a:blipFill>
                <a:blip r:embed="rId2"/>
                <a:stretch>
                  <a:fillRect l="-7792" r="-1299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1666875" y="2350911"/>
            <a:ext cx="114300" cy="15434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019981" y="2440961"/>
            <a:ext cx="71438" cy="12858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781175" y="2524554"/>
            <a:ext cx="166688" cy="2696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645784" y="2801967"/>
            <a:ext cx="78241" cy="771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40694" y="2924798"/>
            <a:ext cx="97631" cy="11808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947866" y="2991246"/>
            <a:ext cx="228600" cy="1489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055700" y="2716168"/>
            <a:ext cx="381001" cy="2549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46881" y="2560252"/>
            <a:ext cx="83344" cy="1030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53271" y="2947423"/>
            <a:ext cx="74500" cy="1909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529570" y="2436557"/>
            <a:ext cx="213631" cy="2057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942546" y="2397971"/>
            <a:ext cx="78241" cy="771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295891" y="2310534"/>
            <a:ext cx="81404" cy="1646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33850" y="2508896"/>
            <a:ext cx="162041" cy="1300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838633" y="2893253"/>
            <a:ext cx="286066" cy="2645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435561" y="2955207"/>
            <a:ext cx="171448" cy="16374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06898" y="2844936"/>
            <a:ext cx="103789" cy="928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683885" y="2867004"/>
            <a:ext cx="147071" cy="1198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917871" y="2920241"/>
            <a:ext cx="213631" cy="2057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70133" y="2719399"/>
            <a:ext cx="108912" cy="96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606134" y="2397971"/>
            <a:ext cx="298438" cy="23311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33105" y="2358107"/>
            <a:ext cx="216351" cy="262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20386" y="2388231"/>
            <a:ext cx="290221" cy="1913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995980" y="2340279"/>
            <a:ext cx="45719" cy="479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441962" y="2662830"/>
            <a:ext cx="45719" cy="457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820379" y="2598322"/>
            <a:ext cx="175601" cy="1747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862460" y="3085625"/>
            <a:ext cx="45719" cy="479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140634" y="2439711"/>
            <a:ext cx="133618" cy="1805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292694" y="2295652"/>
            <a:ext cx="153080" cy="1348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57620" y="2166082"/>
            <a:ext cx="331701" cy="101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5197604" y="2977399"/>
            <a:ext cx="45719" cy="457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412631" y="2969157"/>
            <a:ext cx="215509" cy="1474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59201" y="2622172"/>
            <a:ext cx="17884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Fluid saturated porous domain</a:t>
            </a:r>
            <a:endParaRPr lang="en-IN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3228803" y="3316398"/>
                <a:ext cx="5658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03" y="3316398"/>
                <a:ext cx="565860" cy="184666"/>
              </a:xfrm>
              <a:prstGeom prst="rect">
                <a:avLst/>
              </a:prstGeom>
              <a:blipFill>
                <a:blip r:embed="rId6"/>
                <a:stretch>
                  <a:fillRect l="-6522" r="-217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1387716" y="3635505"/>
            <a:ext cx="4149726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dirty="0" smtClean="0"/>
              <a:t>Figure 1. Schematic diagram of the system under consideration.</a:t>
            </a:r>
            <a:endParaRPr lang="en-IN" sz="1200" dirty="0"/>
          </a:p>
        </p:txBody>
      </p:sp>
      <p:sp>
        <p:nvSpPr>
          <p:cNvPr id="82" name="Rectangle 81"/>
          <p:cNvSpPr/>
          <p:nvPr/>
        </p:nvSpPr>
        <p:spPr>
          <a:xfrm>
            <a:off x="607407" y="4386047"/>
            <a:ext cx="58086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 the fluid domain, whereas Darcy's law is used to model the flow through the porous domain. A note on the consideration of the Darcy model is given in Appendix A.</a:t>
            </a:r>
          </a:p>
          <a:p>
            <a:r>
              <a:rPr lang="en-US" sz="1400" dirty="0" smtClean="0"/>
              <a:t>        Following </a:t>
            </a:r>
            <a:r>
              <a:rPr lang="en-US" sz="1400" dirty="0" err="1" smtClean="0"/>
              <a:t>Khandelwal</a:t>
            </a:r>
            <a:r>
              <a:rPr lang="en-US" sz="1400" dirty="0" smtClean="0"/>
              <a:t> &amp; </a:t>
            </a:r>
            <a:r>
              <a:rPr lang="en-US" sz="1400" dirty="0" err="1" smtClean="0"/>
              <a:t>Bera</a:t>
            </a:r>
            <a:r>
              <a:rPr lang="en-US" sz="1400" dirty="0" smtClean="0"/>
              <a:t> (2015) and Chang (2006), the dimensional governing equations for conservation of mass, momentum and energy in the fluid domain are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1735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102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2024-01-15T03:51:32Z</dcterms:created>
  <dcterms:modified xsi:type="dcterms:W3CDTF">2024-01-15T04:30:10Z</dcterms:modified>
</cp:coreProperties>
</file>