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7" r:id="rId2"/>
    <p:sldId id="258" r:id="rId3"/>
    <p:sldId id="259" r:id="rId4"/>
    <p:sldId id="260" r:id="rId5"/>
    <p:sldId id="261" r:id="rId6"/>
    <p:sldId id="262" r:id="rId7"/>
    <p:sldId id="263" r:id="rId8"/>
    <p:sldId id="266" r:id="rId9"/>
    <p:sldId id="267" r:id="rId10"/>
    <p:sldId id="268"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6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0396"/>
    <a:srgbClr val="2B8313"/>
    <a:srgbClr val="B50231"/>
    <a:srgbClr val="D18A5E"/>
    <a:srgbClr val="B812BE"/>
    <a:srgbClr val="71741B"/>
    <a:srgbClr val="E41908"/>
    <a:srgbClr val="71CA52"/>
    <a:srgbClr val="FC3D6A"/>
    <a:srgbClr val="93E3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howGuides="1">
      <p:cViewPr varScale="1">
        <p:scale>
          <a:sx n="81" d="100"/>
          <a:sy n="81" d="100"/>
        </p:scale>
        <p:origin x="1277" y="53"/>
      </p:cViewPr>
      <p:guideLst>
        <p:guide orient="horz" pos="2160"/>
        <p:guide pos="28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pPr lvl="0"/>
            <a:endParaRPr lang="zh-CN" altLang="en-US">
              <a:latin typeface="Arial" panose="02080604020202020204" pitchFamily="34" charset="0"/>
            </a:endParaRPr>
          </a:p>
        </p:txBody>
      </p:sp>
      <p:sp>
        <p:nvSpPr>
          <p:cNvPr id="5" name="Footer Placeholder 4"/>
          <p:cNvSpPr>
            <a:spLocks noGrp="1"/>
          </p:cNvSpPr>
          <p:nvPr>
            <p:ph type="ftr" sz="quarter" idx="11"/>
          </p:nvPr>
        </p:nvSpPr>
        <p:spPr>
          <a:xfrm>
            <a:off x="2743973" y="5870576"/>
            <a:ext cx="3932137" cy="377825"/>
          </a:xfrm>
        </p:spPr>
        <p:txBody>
          <a:bodyPr/>
          <a:lstStyle/>
          <a:p>
            <a:pPr lvl="0"/>
            <a:endParaRPr lang="zh-CN" altLang="en-US">
              <a:latin typeface="Arial" panose="02080604020202020204" pitchFamily="34" charset="0"/>
            </a:endParaRPr>
          </a:p>
        </p:txBody>
      </p:sp>
      <p:sp>
        <p:nvSpPr>
          <p:cNvPr id="6" name="Slide Number Placeholder 5"/>
          <p:cNvSpPr>
            <a:spLocks noGrp="1"/>
          </p:cNvSpPr>
          <p:nvPr>
            <p:ph type="sldNum" sz="quarter" idx="12"/>
          </p:nvPr>
        </p:nvSpPr>
        <p:spPr>
          <a:xfrm>
            <a:off x="8040685" y="5870576"/>
            <a:ext cx="417516" cy="377825"/>
          </a:xfrm>
        </p:spPr>
        <p:txBody>
          <a:bodyPr/>
          <a:lstStyle/>
          <a:p>
            <a:pPr lvl="0"/>
            <a:fld id="{9A0DB2DC-4C9A-4742-B13C-FB6460FD3503}" type="slidenum">
              <a:rPr lang="zh-CN" altLang="en-US" smtClean="0">
                <a:latin typeface="Arial" panose="02080604020202020204" pitchFamily="34" charset="0"/>
              </a:rPr>
              <a:t>‹#›</a:t>
            </a:fld>
            <a:endParaRPr lang="zh-CN" altLang="en-US">
              <a:latin typeface="Arial" panose="02080604020202020204" pitchFamily="34" charset="0"/>
            </a:endParaRPr>
          </a:p>
        </p:txBody>
      </p:sp>
    </p:spTree>
    <p:extLst>
      <p:ext uri="{BB962C8B-B14F-4D97-AF65-F5344CB8AC3E}">
        <p14:creationId xmlns:p14="http://schemas.microsoft.com/office/powerpoint/2010/main" val="419630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zh-CN" altLang="en-US">
              <a:latin typeface="Arial" panose="0208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smtClean="0">
                <a:latin typeface="Arial" panose="02080604020202020204" pitchFamily="34" charset="0"/>
              </a:rPr>
              <a:t>‹#›</a:t>
            </a:fld>
            <a:endParaRPr lang="zh-CN" altLang="en-US">
              <a:latin typeface="Arial" panose="02080604020202020204" pitchFamily="34" charset="0"/>
            </a:endParaRPr>
          </a:p>
        </p:txBody>
      </p:sp>
    </p:spTree>
    <p:extLst>
      <p:ext uri="{BB962C8B-B14F-4D97-AF65-F5344CB8AC3E}">
        <p14:creationId xmlns:p14="http://schemas.microsoft.com/office/powerpoint/2010/main" val="41216902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zh-CN" altLang="en-US">
              <a:latin typeface="Arial" panose="0208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latin typeface="Arial" panose="02080604020202020204" pitchFamily="34" charset="0"/>
              </a:rPr>
              <a:t>‹#›</a:t>
            </a:fld>
            <a:endParaRPr lang="zh-CN" altLang="en-US">
              <a:latin typeface="Arial" panose="02080604020202020204" pitchFamily="34" charset="0"/>
            </a:endParaRPr>
          </a:p>
        </p:txBody>
      </p:sp>
    </p:spTree>
    <p:extLst>
      <p:ext uri="{BB962C8B-B14F-4D97-AF65-F5344CB8AC3E}">
        <p14:creationId xmlns:p14="http://schemas.microsoft.com/office/powerpoint/2010/main" val="420622532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zh-CN" altLang="en-US">
              <a:latin typeface="Arial" panose="0208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latin typeface="Arial" panose="02080604020202020204" pitchFamily="34" charset="0"/>
              </a:rPr>
              <a:t>‹#›</a:t>
            </a:fld>
            <a:endParaRPr lang="zh-CN" altLang="en-US">
              <a:latin typeface="Arial" panose="02080604020202020204" pitchFamily="34" charset="0"/>
            </a:endParaRPr>
          </a:p>
        </p:txBody>
      </p:sp>
    </p:spTree>
    <p:extLst>
      <p:ext uri="{BB962C8B-B14F-4D97-AF65-F5344CB8AC3E}">
        <p14:creationId xmlns:p14="http://schemas.microsoft.com/office/powerpoint/2010/main" val="339106452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zh-CN" altLang="en-US">
              <a:latin typeface="Arial" panose="0208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latin typeface="Arial" panose="02080604020202020204" pitchFamily="34" charset="0"/>
              </a:rPr>
              <a:t>‹#›</a:t>
            </a:fld>
            <a:endParaRPr lang="zh-CN" altLang="en-US">
              <a:latin typeface="Arial" panose="02080604020202020204" pitchFamily="34" charset="0"/>
            </a:endParaRPr>
          </a:p>
        </p:txBody>
      </p:sp>
    </p:spTree>
    <p:extLst>
      <p:ext uri="{BB962C8B-B14F-4D97-AF65-F5344CB8AC3E}">
        <p14:creationId xmlns:p14="http://schemas.microsoft.com/office/powerpoint/2010/main" val="35305218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zh-CN" altLang="en-US">
              <a:latin typeface="Arial" panose="0208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latin typeface="Arial" panose="02080604020202020204" pitchFamily="34" charset="0"/>
              </a:rPr>
              <a:t>‹#›</a:t>
            </a:fld>
            <a:endParaRPr lang="zh-CN" altLang="en-US">
              <a:latin typeface="Arial" panose="02080604020202020204" pitchFamily="34" charset="0"/>
            </a:endParaRPr>
          </a:p>
        </p:txBody>
      </p:sp>
    </p:spTree>
    <p:extLst>
      <p:ext uri="{BB962C8B-B14F-4D97-AF65-F5344CB8AC3E}">
        <p14:creationId xmlns:p14="http://schemas.microsoft.com/office/powerpoint/2010/main" val="62646357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zh-CN" altLang="en-US">
              <a:latin typeface="Arial" panose="0208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latin typeface="Arial" panose="02080604020202020204" pitchFamily="34" charset="0"/>
              </a:rPr>
              <a:t>‹#›</a:t>
            </a:fld>
            <a:endParaRPr lang="zh-CN" altLang="en-US">
              <a:latin typeface="Arial" panose="02080604020202020204" pitchFamily="34" charset="0"/>
            </a:endParaRPr>
          </a:p>
        </p:txBody>
      </p:sp>
    </p:spTree>
    <p:extLst>
      <p:ext uri="{BB962C8B-B14F-4D97-AF65-F5344CB8AC3E}">
        <p14:creationId xmlns:p14="http://schemas.microsoft.com/office/powerpoint/2010/main" val="335447124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zh-CN" altLang="en-US">
              <a:latin typeface="Arial" panose="0208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latin typeface="Arial" panose="02080604020202020204" pitchFamily="34" charset="0"/>
              </a:rPr>
              <a:t>‹#›</a:t>
            </a:fld>
            <a:endParaRPr lang="zh-CN" altLang="en-US">
              <a:latin typeface="Arial" panose="02080604020202020204" pitchFamily="34" charset="0"/>
            </a:endParaRPr>
          </a:p>
        </p:txBody>
      </p:sp>
    </p:spTree>
    <p:extLst>
      <p:ext uri="{BB962C8B-B14F-4D97-AF65-F5344CB8AC3E}">
        <p14:creationId xmlns:p14="http://schemas.microsoft.com/office/powerpoint/2010/main" val="25100205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zh-CN" altLang="en-US">
              <a:latin typeface="Arial" panose="0208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latin typeface="Arial" panose="02080604020202020204" pitchFamily="34" charset="0"/>
              </a:rPr>
              <a:t>‹#›</a:t>
            </a:fld>
            <a:endParaRPr lang="zh-CN" altLang="en-US">
              <a:latin typeface="Arial" panose="02080604020202020204" pitchFamily="34" charset="0"/>
            </a:endParaRPr>
          </a:p>
        </p:txBody>
      </p:sp>
    </p:spTree>
    <p:extLst>
      <p:ext uri="{BB962C8B-B14F-4D97-AF65-F5344CB8AC3E}">
        <p14:creationId xmlns:p14="http://schemas.microsoft.com/office/powerpoint/2010/main" val="1495113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zh-CN" altLang="en-US">
              <a:latin typeface="Arial" panose="0208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latin typeface="Arial" panose="02080604020202020204" pitchFamily="34" charset="0"/>
              </a:rPr>
              <a:t>‹#›</a:t>
            </a:fld>
            <a:endParaRPr lang="zh-CN" altLang="en-US">
              <a:latin typeface="Arial" panose="02080604020202020204" pitchFamily="34" charset="0"/>
            </a:endParaRPr>
          </a:p>
        </p:txBody>
      </p:sp>
    </p:spTree>
    <p:extLst>
      <p:ext uri="{BB962C8B-B14F-4D97-AF65-F5344CB8AC3E}">
        <p14:creationId xmlns:p14="http://schemas.microsoft.com/office/powerpoint/2010/main" val="2344137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zh-CN" altLang="en-US">
              <a:latin typeface="Arial" panose="0208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latin typeface="Arial" panose="02080604020202020204" pitchFamily="34" charset="0"/>
              </a:rPr>
              <a:t>‹#›</a:t>
            </a:fld>
            <a:endParaRPr lang="zh-CN" altLang="en-US">
              <a:latin typeface="Arial" panose="02080604020202020204" pitchFamily="34" charset="0"/>
            </a:endParaRPr>
          </a:p>
        </p:txBody>
      </p:sp>
    </p:spTree>
    <p:extLst>
      <p:ext uri="{BB962C8B-B14F-4D97-AF65-F5344CB8AC3E}">
        <p14:creationId xmlns:p14="http://schemas.microsoft.com/office/powerpoint/2010/main" val="278340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lvl="0"/>
            <a:endParaRPr lang="zh-CN" altLang="en-US">
              <a:latin typeface="Arial" panose="0208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smtClean="0">
                <a:latin typeface="Arial" panose="02080604020202020204" pitchFamily="34" charset="0"/>
              </a:rPr>
              <a:t>‹#›</a:t>
            </a:fld>
            <a:endParaRPr lang="zh-CN" altLang="en-US">
              <a:latin typeface="Arial" panose="02080604020202020204" pitchFamily="34" charset="0"/>
            </a:endParaRPr>
          </a:p>
        </p:txBody>
      </p:sp>
    </p:spTree>
    <p:extLst>
      <p:ext uri="{BB962C8B-B14F-4D97-AF65-F5344CB8AC3E}">
        <p14:creationId xmlns:p14="http://schemas.microsoft.com/office/powerpoint/2010/main" val="3686161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lvl="0"/>
            <a:endParaRPr lang="zh-CN" altLang="en-US">
              <a:latin typeface="Arial" panose="02080604020202020204" pitchFamily="34" charset="0"/>
            </a:endParaRPr>
          </a:p>
        </p:txBody>
      </p:sp>
      <p:sp>
        <p:nvSpPr>
          <p:cNvPr id="8" name="Footer Placeholder 7"/>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9" name="Slide Number Placeholder 8"/>
          <p:cNvSpPr>
            <a:spLocks noGrp="1"/>
          </p:cNvSpPr>
          <p:nvPr>
            <p:ph type="sldNum" sz="quarter" idx="12"/>
          </p:nvPr>
        </p:nvSpPr>
        <p:spPr/>
        <p:txBody>
          <a:bodyPr/>
          <a:lstStyle/>
          <a:p>
            <a:pPr lvl="0"/>
            <a:fld id="{9A0DB2DC-4C9A-4742-B13C-FB6460FD3503}" type="slidenum">
              <a:rPr lang="zh-CN" altLang="en-US" smtClean="0">
                <a:latin typeface="Arial" panose="02080604020202020204" pitchFamily="34" charset="0"/>
              </a:rPr>
              <a:t>‹#›</a:t>
            </a:fld>
            <a:endParaRPr lang="zh-CN" altLang="en-US">
              <a:latin typeface="Arial" panose="02080604020202020204" pitchFamily="34" charset="0"/>
            </a:endParaRPr>
          </a:p>
        </p:txBody>
      </p:sp>
    </p:spTree>
    <p:extLst>
      <p:ext uri="{BB962C8B-B14F-4D97-AF65-F5344CB8AC3E}">
        <p14:creationId xmlns:p14="http://schemas.microsoft.com/office/powerpoint/2010/main" val="201233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lvl="0"/>
            <a:endParaRPr lang="zh-CN" altLang="en-US">
              <a:latin typeface="Arial" panose="02080604020202020204" pitchFamily="34" charset="0"/>
            </a:endParaRPr>
          </a:p>
        </p:txBody>
      </p:sp>
      <p:sp>
        <p:nvSpPr>
          <p:cNvPr id="4" name="Footer Placeholder 3"/>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5" name="Slide Number Placeholder 4"/>
          <p:cNvSpPr>
            <a:spLocks noGrp="1"/>
          </p:cNvSpPr>
          <p:nvPr>
            <p:ph type="sldNum" sz="quarter" idx="12"/>
          </p:nvPr>
        </p:nvSpPr>
        <p:spPr/>
        <p:txBody>
          <a:bodyPr/>
          <a:lstStyle/>
          <a:p>
            <a:pPr lvl="0"/>
            <a:fld id="{9A0DB2DC-4C9A-4742-B13C-FB6460FD3503}" type="slidenum">
              <a:rPr lang="zh-CN" altLang="en-US" smtClean="0">
                <a:latin typeface="Arial" panose="02080604020202020204" pitchFamily="34" charset="0"/>
              </a:rPr>
              <a:t>‹#›</a:t>
            </a:fld>
            <a:endParaRPr lang="zh-CN" altLang="en-US">
              <a:latin typeface="Arial" panose="02080604020202020204" pitchFamily="34" charset="0"/>
            </a:endParaRPr>
          </a:p>
        </p:txBody>
      </p:sp>
    </p:spTree>
    <p:extLst>
      <p:ext uri="{BB962C8B-B14F-4D97-AF65-F5344CB8AC3E}">
        <p14:creationId xmlns:p14="http://schemas.microsoft.com/office/powerpoint/2010/main" val="1417989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pPr lvl="0"/>
            <a:endParaRPr lang="zh-CN" altLang="en-US">
              <a:latin typeface="Arial" panose="02080604020202020204" pitchFamily="34" charset="0"/>
            </a:endParaRPr>
          </a:p>
        </p:txBody>
      </p:sp>
      <p:sp>
        <p:nvSpPr>
          <p:cNvPr id="3" name="Footer Placeholder 2"/>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4" name="Slide Number Placeholder 3"/>
          <p:cNvSpPr>
            <a:spLocks noGrp="1"/>
          </p:cNvSpPr>
          <p:nvPr>
            <p:ph type="sldNum" sz="quarter" idx="12"/>
          </p:nvPr>
        </p:nvSpPr>
        <p:spPr/>
        <p:txBody>
          <a:bodyPr/>
          <a:lstStyle/>
          <a:p>
            <a:pPr lvl="0"/>
            <a:fld id="{9A0DB2DC-4C9A-4742-B13C-FB6460FD3503}" type="slidenum">
              <a:rPr lang="zh-CN" altLang="en-US" smtClean="0">
                <a:latin typeface="Arial" panose="02080604020202020204" pitchFamily="34" charset="0"/>
              </a:rPr>
              <a:t>‹#›</a:t>
            </a:fld>
            <a:endParaRPr lang="zh-CN" altLang="en-US">
              <a:latin typeface="Arial" panose="02080604020202020204" pitchFamily="34" charset="0"/>
            </a:endParaRPr>
          </a:p>
        </p:txBody>
      </p:sp>
    </p:spTree>
    <p:extLst>
      <p:ext uri="{BB962C8B-B14F-4D97-AF65-F5344CB8AC3E}">
        <p14:creationId xmlns:p14="http://schemas.microsoft.com/office/powerpoint/2010/main" val="2032156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zh-CN" altLang="en-US">
              <a:latin typeface="Arial" panose="0208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smtClean="0">
                <a:latin typeface="Arial" panose="02080604020202020204" pitchFamily="34" charset="0"/>
              </a:rPr>
              <a:t>‹#›</a:t>
            </a:fld>
            <a:endParaRPr lang="zh-CN" altLang="en-US">
              <a:latin typeface="Arial" panose="02080604020202020204" pitchFamily="34" charset="0"/>
            </a:endParaRPr>
          </a:p>
        </p:txBody>
      </p:sp>
    </p:spTree>
    <p:extLst>
      <p:ext uri="{BB962C8B-B14F-4D97-AF65-F5344CB8AC3E}">
        <p14:creationId xmlns:p14="http://schemas.microsoft.com/office/powerpoint/2010/main" val="3664229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zh-CN" altLang="en-US">
              <a:latin typeface="Arial" panose="0208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smtClean="0">
                <a:latin typeface="Arial" panose="02080604020202020204" pitchFamily="34" charset="0"/>
              </a:rPr>
              <a:t>‹#›</a:t>
            </a:fld>
            <a:endParaRPr lang="zh-CN" altLang="en-US">
              <a:latin typeface="Arial" panose="02080604020202020204" pitchFamily="34" charset="0"/>
            </a:endParaRPr>
          </a:p>
        </p:txBody>
      </p:sp>
    </p:spTree>
    <p:extLst>
      <p:ext uri="{BB962C8B-B14F-4D97-AF65-F5344CB8AC3E}">
        <p14:creationId xmlns:p14="http://schemas.microsoft.com/office/powerpoint/2010/main" val="1119010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lvl="0"/>
            <a:endParaRPr lang="zh-CN" altLang="en-US">
              <a:latin typeface="Arial" panose="02080604020202020204" pitchFamily="34" charset="0"/>
            </a:endParaRPr>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lvl="0"/>
            <a:endParaRPr lang="zh-CN" altLang="en-US">
              <a:latin typeface="Arial" panose="02080604020202020204" pitchFamily="34" charset="0"/>
            </a:endParaRPr>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lvl="0"/>
            <a:fld id="{9A0DB2DC-4C9A-4742-B13C-FB6460FD3503}" type="slidenum">
              <a:rPr lang="zh-CN" altLang="en-US" smtClean="0">
                <a:latin typeface="Arial" panose="02080604020202020204" pitchFamily="34" charset="0"/>
              </a:rPr>
              <a:t>‹#›</a:t>
            </a:fld>
            <a:endParaRPr lang="zh-CN" altLang="en-US">
              <a:latin typeface="Arial" panose="02080604020202020204" pitchFamily="34" charset="0"/>
            </a:endParaRPr>
          </a:p>
        </p:txBody>
      </p:sp>
    </p:spTree>
    <p:extLst>
      <p:ext uri="{BB962C8B-B14F-4D97-AF65-F5344CB8AC3E}">
        <p14:creationId xmlns:p14="http://schemas.microsoft.com/office/powerpoint/2010/main" val="24731936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FD84D6-2D49-4ED4-4435-50D89E9231DD}"/>
              </a:ext>
            </a:extLst>
          </p:cNvPr>
          <p:cNvSpPr txBox="1"/>
          <p:nvPr/>
        </p:nvSpPr>
        <p:spPr>
          <a:xfrm>
            <a:off x="5796136" y="5877272"/>
            <a:ext cx="2952328" cy="923330"/>
          </a:xfrm>
          <a:prstGeom prst="rect">
            <a:avLst/>
          </a:prstGeom>
          <a:noFill/>
        </p:spPr>
        <p:txBody>
          <a:bodyPr wrap="square" rtlCol="0">
            <a:spAutoFit/>
          </a:bodyPr>
          <a:lstStyle/>
          <a:p>
            <a:r>
              <a:rPr lang="en-IN" dirty="0"/>
              <a:t> </a:t>
            </a:r>
            <a:r>
              <a:rPr lang="en-IN" dirty="0">
                <a:solidFill>
                  <a:schemeClr val="bg2"/>
                </a:solidFill>
              </a:rPr>
              <a:t>Nikhil Sharma</a:t>
            </a:r>
          </a:p>
          <a:p>
            <a:r>
              <a:rPr lang="en-IN" dirty="0">
                <a:solidFill>
                  <a:schemeClr val="bg2"/>
                </a:solidFill>
              </a:rPr>
              <a:t>2010990882</a:t>
            </a:r>
          </a:p>
          <a:p>
            <a:r>
              <a:rPr lang="en-IN" dirty="0">
                <a:solidFill>
                  <a:schemeClr val="bg2"/>
                </a:solidFill>
              </a:rPr>
              <a:t>G 11</a:t>
            </a:r>
            <a:endParaRPr lang="en-IN" dirty="0"/>
          </a:p>
        </p:txBody>
      </p:sp>
      <p:pic>
        <p:nvPicPr>
          <p:cNvPr id="8" name="Picture 7">
            <a:extLst>
              <a:ext uri="{FF2B5EF4-FFF2-40B4-BE49-F238E27FC236}">
                <a16:creationId xmlns:a16="http://schemas.microsoft.com/office/drawing/2014/main" id="{D6431CC6-5712-9026-C13F-28FE5C363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640"/>
            <a:ext cx="9094351" cy="604867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3D6A">
            <a:alpha val="67000"/>
          </a:srgbClr>
        </a:solidFill>
        <a:effectLst/>
      </p:bgPr>
    </p:bg>
    <p:spTree>
      <p:nvGrpSpPr>
        <p:cNvPr id="1" name=""/>
        <p:cNvGrpSpPr/>
        <p:nvPr/>
      </p:nvGrpSpPr>
      <p:grpSpPr>
        <a:xfrm>
          <a:off x="0" y="0"/>
          <a:ext cx="0" cy="0"/>
          <a:chOff x="0" y="0"/>
          <a:chExt cx="0" cy="0"/>
        </a:xfrm>
      </p:grpSpPr>
      <p:sp>
        <p:nvSpPr>
          <p:cNvPr id="2" name="Text Box 1"/>
          <p:cNvSpPr txBox="1"/>
          <p:nvPr/>
        </p:nvSpPr>
        <p:spPr>
          <a:xfrm>
            <a:off x="2348230" y="426085"/>
            <a:ext cx="4455795" cy="398780"/>
          </a:xfrm>
          <a:prstGeom prst="rect">
            <a:avLst/>
          </a:prstGeom>
          <a:solidFill>
            <a:schemeClr val="bg1">
              <a:alpha val="45000"/>
            </a:schemeClr>
          </a:solidFill>
          <a:ln>
            <a:solidFill>
              <a:schemeClr val="tx1"/>
            </a:solidFill>
          </a:ln>
        </p:spPr>
        <p:txBody>
          <a:bodyPr wrap="square" rtlCol="0">
            <a:spAutoFit/>
          </a:bodyPr>
          <a:lstStyle/>
          <a:p>
            <a:r>
              <a:rPr lang="en-US" sz="2000" b="1"/>
              <a:t>              Bibliography</a:t>
            </a:r>
          </a:p>
        </p:txBody>
      </p:sp>
      <p:sp>
        <p:nvSpPr>
          <p:cNvPr id="3" name="Text Box 2"/>
          <p:cNvSpPr txBox="1"/>
          <p:nvPr/>
        </p:nvSpPr>
        <p:spPr>
          <a:xfrm>
            <a:off x="1259840" y="1582420"/>
            <a:ext cx="6379210" cy="3692525"/>
          </a:xfrm>
          <a:prstGeom prst="rect">
            <a:avLst/>
          </a:prstGeom>
          <a:solidFill>
            <a:schemeClr val="bg1">
              <a:alpha val="45000"/>
            </a:schemeClr>
          </a:solidFill>
          <a:ln>
            <a:solidFill>
              <a:schemeClr val="tx1"/>
            </a:solidFill>
          </a:ln>
        </p:spPr>
        <p:txBody>
          <a:bodyPr wrap="square" rtlCol="0">
            <a:spAutoFit/>
          </a:bodyPr>
          <a:lstStyle/>
          <a:p>
            <a:endParaRPr lang="en-US"/>
          </a:p>
          <a:p>
            <a:endParaRPr lang="en-US"/>
          </a:p>
          <a:p>
            <a:r>
              <a:rPr lang="en-US" sz="1400"/>
              <a:t>1</a:t>
            </a:r>
            <a:r>
              <a:rPr lang="en-US"/>
              <a:t>.</a:t>
            </a:r>
            <a:r>
              <a:rPr lang="en-US" u="sng">
                <a:solidFill>
                  <a:schemeClr val="tx1"/>
                </a:solidFill>
              </a:rPr>
              <a:t>https://www.geeksforgeeks.org/reactjs-tutorials/</a:t>
            </a:r>
          </a:p>
          <a:p>
            <a:endParaRPr lang="en-US" u="sng">
              <a:solidFill>
                <a:schemeClr val="tx1"/>
              </a:solidFill>
            </a:endParaRPr>
          </a:p>
          <a:p>
            <a:r>
              <a:rPr lang="en-US" sz="1400"/>
              <a:t>2</a:t>
            </a:r>
            <a:r>
              <a:rPr lang="en-US"/>
              <a:t>.</a:t>
            </a:r>
            <a:r>
              <a:rPr lang="en-US" u="sng"/>
              <a:t>https://www.w3schools.com/REACT/DEFAULT.ASP</a:t>
            </a:r>
            <a:endParaRPr lang="en-US"/>
          </a:p>
          <a:p>
            <a:endParaRPr lang="en-US"/>
          </a:p>
          <a:p>
            <a:r>
              <a:rPr lang="en-US" sz="1400"/>
              <a:t>3</a:t>
            </a:r>
            <a:r>
              <a:rPr lang="en-US"/>
              <a:t>.</a:t>
            </a:r>
            <a:r>
              <a:rPr lang="en-US" u="sng"/>
              <a:t>https://reactjs.org/</a:t>
            </a:r>
          </a:p>
          <a:p>
            <a:endParaRPr lang="en-US"/>
          </a:p>
          <a:p>
            <a:r>
              <a:rPr lang="en-US" sz="1400"/>
              <a:t>4</a:t>
            </a:r>
            <a:r>
              <a:rPr lang="en-US"/>
              <a:t>.</a:t>
            </a:r>
            <a:r>
              <a:rPr lang="en-US" sz="1600" u="sng"/>
              <a:t>https://en.wikipedia.org/wiki/React_(JavaScript_library)</a:t>
            </a:r>
            <a:endParaRPr lang="en-US"/>
          </a:p>
          <a:p>
            <a:endParaRPr lang="en-US"/>
          </a:p>
          <a:p>
            <a:endParaRPr lang="en-US"/>
          </a:p>
          <a:p>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AF4F">
            <a:alpha val="58000"/>
          </a:srgbClr>
        </a:solidFill>
        <a:effectLst/>
      </p:bgPr>
    </p:bg>
    <p:spTree>
      <p:nvGrpSpPr>
        <p:cNvPr id="1" name=""/>
        <p:cNvGrpSpPr/>
        <p:nvPr/>
      </p:nvGrpSpPr>
      <p:grpSpPr>
        <a:xfrm>
          <a:off x="0" y="0"/>
          <a:ext cx="0" cy="0"/>
          <a:chOff x="0" y="0"/>
          <a:chExt cx="0" cy="0"/>
        </a:xfrm>
      </p:grpSpPr>
      <p:sp>
        <p:nvSpPr>
          <p:cNvPr id="2" name="Text Box 1"/>
          <p:cNvSpPr txBox="1"/>
          <p:nvPr/>
        </p:nvSpPr>
        <p:spPr>
          <a:xfrm>
            <a:off x="3275856" y="404664"/>
            <a:ext cx="1897380" cy="398780"/>
          </a:xfrm>
          <a:prstGeom prst="rect">
            <a:avLst/>
          </a:prstGeom>
          <a:solidFill>
            <a:schemeClr val="bg1">
              <a:alpha val="63000"/>
            </a:schemeClr>
          </a:solidFill>
          <a:ln>
            <a:solidFill>
              <a:schemeClr val="tx1"/>
            </a:solidFill>
          </a:ln>
        </p:spPr>
        <p:txBody>
          <a:bodyPr wrap="square" rtlCol="0">
            <a:spAutoFit/>
          </a:bodyPr>
          <a:lstStyle/>
          <a:p>
            <a:r>
              <a:rPr lang="en-US" sz="2000" b="1" dirty="0"/>
              <a:t>        Content  </a:t>
            </a:r>
          </a:p>
        </p:txBody>
      </p:sp>
      <p:sp>
        <p:nvSpPr>
          <p:cNvPr id="3" name="Text Box 2"/>
          <p:cNvSpPr txBox="1"/>
          <p:nvPr/>
        </p:nvSpPr>
        <p:spPr>
          <a:xfrm>
            <a:off x="6229350" y="2296795"/>
            <a:ext cx="309880" cy="368300"/>
          </a:xfrm>
          <a:prstGeom prst="rect">
            <a:avLst/>
          </a:prstGeom>
          <a:noFill/>
        </p:spPr>
        <p:txBody>
          <a:bodyPr wrap="none" rtlCol="0">
            <a:spAutoFit/>
          </a:bodyPr>
          <a:lstStyle/>
          <a:p>
            <a:endParaRPr lang="en-US"/>
          </a:p>
        </p:txBody>
      </p:sp>
      <p:sp>
        <p:nvSpPr>
          <p:cNvPr id="4" name="Text Box 3"/>
          <p:cNvSpPr txBox="1"/>
          <p:nvPr/>
        </p:nvSpPr>
        <p:spPr>
          <a:xfrm>
            <a:off x="648335" y="1196752"/>
            <a:ext cx="7847330" cy="3293209"/>
          </a:xfrm>
          <a:prstGeom prst="rect">
            <a:avLst/>
          </a:prstGeom>
          <a:solidFill>
            <a:schemeClr val="bg1">
              <a:alpha val="46000"/>
            </a:schemeClr>
          </a:solidFill>
          <a:ln>
            <a:solidFill>
              <a:schemeClr val="tx1"/>
            </a:solidFill>
          </a:ln>
        </p:spPr>
        <p:txBody>
          <a:bodyPr wrap="square" rtlCol="0">
            <a:spAutoFit/>
          </a:bodyPr>
          <a:lstStyle/>
          <a:p>
            <a:endParaRPr lang="en-US" sz="1400" dirty="0"/>
          </a:p>
          <a:p>
            <a:endParaRPr lang="en-US" sz="1400" dirty="0"/>
          </a:p>
          <a:p>
            <a:r>
              <a:rPr lang="en-US" sz="1600" b="1" dirty="0"/>
              <a:t>    1.Acknowlegdement.............................................................</a:t>
            </a:r>
          </a:p>
          <a:p>
            <a:r>
              <a:rPr lang="en-US" sz="1600" b="1" dirty="0"/>
              <a:t>    2.Abstraction.......................................................................</a:t>
            </a:r>
          </a:p>
          <a:p>
            <a:r>
              <a:rPr lang="en-US" sz="1600" b="1" dirty="0"/>
              <a:t>    3.Introduction......................................................................</a:t>
            </a:r>
          </a:p>
          <a:p>
            <a:r>
              <a:rPr lang="en-US" sz="1600" b="1" dirty="0"/>
              <a:t>    4.Pages...............................................................................</a:t>
            </a:r>
          </a:p>
          <a:p>
            <a:r>
              <a:rPr lang="en-US" sz="1600" b="1" dirty="0"/>
              <a:t>        4.1.Home.........................................................................</a:t>
            </a:r>
          </a:p>
          <a:p>
            <a:r>
              <a:rPr lang="en-US" sz="1600" b="1" dirty="0"/>
              <a:t>        4.2.About........................................................................</a:t>
            </a:r>
          </a:p>
          <a:p>
            <a:r>
              <a:rPr lang="en-US" sz="1600" b="1" dirty="0"/>
              <a:t>        4.3 Contact..............................................................</a:t>
            </a:r>
          </a:p>
          <a:p>
            <a:r>
              <a:rPr lang="en-US" sz="1600" b="1" dirty="0"/>
              <a:t>5.Conclusion........................................................................</a:t>
            </a:r>
          </a:p>
          <a:p>
            <a:r>
              <a:rPr lang="en-US" sz="1600" b="1" dirty="0"/>
              <a:t>    6.Bibliography.....................................................................</a:t>
            </a:r>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50231">
            <a:alpha val="39000"/>
          </a:srgbClr>
        </a:solidFill>
        <a:effectLst/>
      </p:bgPr>
    </p:bg>
    <p:spTree>
      <p:nvGrpSpPr>
        <p:cNvPr id="1" name=""/>
        <p:cNvGrpSpPr/>
        <p:nvPr/>
      </p:nvGrpSpPr>
      <p:grpSpPr>
        <a:xfrm>
          <a:off x="0" y="0"/>
          <a:ext cx="0" cy="0"/>
          <a:chOff x="0" y="0"/>
          <a:chExt cx="0" cy="0"/>
        </a:xfrm>
      </p:grpSpPr>
      <p:sp>
        <p:nvSpPr>
          <p:cNvPr id="2" name="Text Box 1"/>
          <p:cNvSpPr txBox="1"/>
          <p:nvPr/>
        </p:nvSpPr>
        <p:spPr>
          <a:xfrm>
            <a:off x="2365375" y="460375"/>
            <a:ext cx="4274820" cy="460375"/>
          </a:xfrm>
          <a:prstGeom prst="rect">
            <a:avLst/>
          </a:prstGeom>
          <a:solidFill>
            <a:schemeClr val="bg1">
              <a:alpha val="44000"/>
            </a:schemeClr>
          </a:solidFill>
          <a:ln>
            <a:solidFill>
              <a:schemeClr val="tx1"/>
            </a:solidFill>
          </a:ln>
        </p:spPr>
        <p:txBody>
          <a:bodyPr wrap="square" rtlCol="0">
            <a:spAutoFit/>
          </a:bodyPr>
          <a:lstStyle/>
          <a:p>
            <a:r>
              <a:rPr lang="en-US" sz="2400" b="1" dirty="0"/>
              <a:t>            Acknowledgement</a:t>
            </a:r>
          </a:p>
        </p:txBody>
      </p:sp>
      <p:sp>
        <p:nvSpPr>
          <p:cNvPr id="3" name="Text Box 2"/>
          <p:cNvSpPr txBox="1"/>
          <p:nvPr/>
        </p:nvSpPr>
        <p:spPr>
          <a:xfrm>
            <a:off x="1259840" y="1556385"/>
            <a:ext cx="6971030" cy="2585323"/>
          </a:xfrm>
          <a:prstGeom prst="rect">
            <a:avLst/>
          </a:prstGeom>
          <a:solidFill>
            <a:schemeClr val="bg1">
              <a:alpha val="61000"/>
            </a:schemeClr>
          </a:solidFill>
          <a:ln>
            <a:solidFill>
              <a:schemeClr val="tx1"/>
            </a:solidFill>
          </a:ln>
        </p:spPr>
        <p:txBody>
          <a:bodyPr wrap="square" rtlCol="0">
            <a:spAutoFit/>
          </a:bodyPr>
          <a:lstStyle/>
          <a:p>
            <a:pPr algn="ctr"/>
            <a:endParaRPr lang="en-US" dirty="0"/>
          </a:p>
          <a:p>
            <a:pPr algn="ctr"/>
            <a:r>
              <a:rPr lang="en-US" sz="1600" b="1" dirty="0"/>
              <a:t>First and foremost, we would like to thank our Teacher </a:t>
            </a:r>
            <a:r>
              <a:rPr lang="en-US" sz="1600" b="1" dirty="0" err="1"/>
              <a:t>Mr.Anupinder</a:t>
            </a:r>
            <a:r>
              <a:rPr lang="en-US" sz="1600" b="1" dirty="0"/>
              <a:t> who</a:t>
            </a:r>
          </a:p>
          <a:p>
            <a:pPr algn="ctr"/>
            <a:r>
              <a:rPr lang="en-US" sz="1600" b="1" dirty="0"/>
              <a:t>guided us in doing this project. He provided us with invaluable advice. His</a:t>
            </a:r>
          </a:p>
          <a:p>
            <a:pPr algn="ctr"/>
            <a:r>
              <a:rPr lang="en-US" sz="1600" b="1" dirty="0"/>
              <a:t>motivation and help contributed tremendously to the successful completion of</a:t>
            </a:r>
          </a:p>
          <a:p>
            <a:pPr algn="ctr"/>
            <a:r>
              <a:rPr lang="en-US" sz="1600" b="1" dirty="0"/>
              <a:t>the project.</a:t>
            </a:r>
          </a:p>
          <a:p>
            <a:pPr algn="ctr"/>
            <a:r>
              <a:rPr lang="en-US" sz="1600" b="1" dirty="0"/>
              <a:t>Besides, thanks to all  who helped in giving all the advice and</a:t>
            </a:r>
          </a:p>
          <a:p>
            <a:pPr algn="ctr"/>
            <a:r>
              <a:rPr lang="en-US" sz="1600" b="1" dirty="0"/>
              <a:t>providing the equipment which was needed.</a:t>
            </a:r>
          </a:p>
          <a:p>
            <a:pPr algn="ctr"/>
            <a:r>
              <a:rPr lang="en-US" sz="1600" b="1" dirty="0"/>
              <a:t>Also, we would like to thank our family members and friends for their support.</a:t>
            </a:r>
          </a:p>
          <a:p>
            <a:pPr algn="ctr"/>
            <a:r>
              <a:rPr lang="en-US" sz="1600" b="1" dirty="0"/>
              <a:t>Without their support, we couldn’t have succeeded in completing this project.</a:t>
            </a:r>
          </a:p>
          <a:p>
            <a:pPr algn="ctr"/>
            <a:endParaRPr lang="en-US" sz="16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p:cNvSpPr/>
          <p:nvPr/>
        </p:nvSpPr>
        <p:spPr>
          <a:xfrm>
            <a:off x="107315" y="44450"/>
            <a:ext cx="9108440" cy="6768465"/>
          </a:xfrm>
          <a:prstGeom prst="rtTriangle">
            <a:avLst/>
          </a:prstGeom>
          <a:solidFill>
            <a:srgbClr val="F1AF4F">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2"/>
          <p:cNvSpPr txBox="1"/>
          <p:nvPr/>
        </p:nvSpPr>
        <p:spPr>
          <a:xfrm>
            <a:off x="3131840" y="470704"/>
            <a:ext cx="2716530" cy="368300"/>
          </a:xfrm>
          <a:prstGeom prst="rect">
            <a:avLst/>
          </a:prstGeom>
          <a:solidFill>
            <a:schemeClr val="bg1"/>
          </a:solidFill>
          <a:ln>
            <a:solidFill>
              <a:schemeClr val="tx1"/>
            </a:solidFill>
          </a:ln>
        </p:spPr>
        <p:txBody>
          <a:bodyPr wrap="square" rtlCol="0">
            <a:spAutoFit/>
          </a:bodyPr>
          <a:lstStyle/>
          <a:p>
            <a:r>
              <a:rPr lang="en-US" dirty="0"/>
              <a:t>      </a:t>
            </a:r>
            <a:r>
              <a:rPr lang="en-US" b="1" dirty="0"/>
              <a:t>          Abstract</a:t>
            </a:r>
          </a:p>
        </p:txBody>
      </p:sp>
      <p:sp>
        <p:nvSpPr>
          <p:cNvPr id="4" name="Text Box 3"/>
          <p:cNvSpPr txBox="1"/>
          <p:nvPr/>
        </p:nvSpPr>
        <p:spPr>
          <a:xfrm>
            <a:off x="1475740" y="1268730"/>
            <a:ext cx="6419850" cy="3539430"/>
          </a:xfrm>
          <a:prstGeom prst="rect">
            <a:avLst/>
          </a:prstGeom>
          <a:solidFill>
            <a:schemeClr val="bg1">
              <a:alpha val="52000"/>
            </a:schemeClr>
          </a:solidFill>
          <a:ln>
            <a:solidFill>
              <a:schemeClr val="tx1"/>
            </a:solidFill>
          </a:ln>
        </p:spPr>
        <p:txBody>
          <a:bodyPr wrap="square" rtlCol="0">
            <a:spAutoFit/>
          </a:bodyPr>
          <a:lstStyle/>
          <a:p>
            <a:pPr algn="ctr"/>
            <a:endParaRPr lang="en-US" sz="1600" b="1" dirty="0"/>
          </a:p>
          <a:p>
            <a:pPr algn="ctr"/>
            <a:endParaRPr lang="en-US" sz="1600" b="1" dirty="0"/>
          </a:p>
          <a:p>
            <a:pPr algn="ctr"/>
            <a:r>
              <a:rPr lang="en-US" sz="1600" b="1" dirty="0"/>
              <a:t>The objective of this case study is in the title “Find Tutor Website"</a:t>
            </a:r>
          </a:p>
          <a:p>
            <a:pPr algn="ctr"/>
            <a:r>
              <a:rPr lang="en-US" sz="1600" b="1" dirty="0"/>
              <a:t>which is a management system to manage Customer Order Management.</a:t>
            </a:r>
          </a:p>
          <a:p>
            <a:pPr algn="ctr"/>
            <a:r>
              <a:rPr lang="en-US" sz="1600" b="1" dirty="0"/>
              <a:t> The main objective for</a:t>
            </a:r>
          </a:p>
          <a:p>
            <a:pPr algn="ctr"/>
            <a:r>
              <a:rPr lang="en-US" sz="1600" b="1" dirty="0"/>
              <a:t>developing this project is to manage Customers ,Payments  and handling the feedback.</a:t>
            </a:r>
          </a:p>
          <a:p>
            <a:pPr algn="ctr"/>
            <a:r>
              <a:rPr lang="en-US" sz="1600" b="1" dirty="0"/>
              <a:t>It can also manage daily transactions with</a:t>
            </a:r>
          </a:p>
          <a:p>
            <a:pPr algn="ctr"/>
            <a:r>
              <a:rPr lang="en-US" sz="1600" b="1" dirty="0"/>
              <a:t>intake and outgoing data. </a:t>
            </a:r>
          </a:p>
          <a:p>
            <a:pPr algn="ctr"/>
            <a:r>
              <a:rPr lang="en-US" sz="1600" b="1" dirty="0"/>
              <a:t>It also takes in the looks after the respect and peaceful service provided to the customers.</a:t>
            </a:r>
          </a:p>
          <a:p>
            <a:pPr algn="ctr"/>
            <a:r>
              <a:rPr lang="en-US" sz="1600" b="1" dirty="0"/>
              <a:t>The feedbacks are taken into consideration.</a:t>
            </a:r>
          </a:p>
          <a:p>
            <a:pPr algn="ctr"/>
            <a:endParaRPr lang="en-US" sz="1600" b="1" dirty="0"/>
          </a:p>
          <a:p>
            <a:pPr algn="ctr"/>
            <a:r>
              <a:rPr lang="en-US" sz="1600" b="1"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B8313">
            <a:alpha val="58000"/>
          </a:srgbClr>
        </a:solidFill>
        <a:effectLst/>
      </p:bgPr>
    </p:bg>
    <p:spTree>
      <p:nvGrpSpPr>
        <p:cNvPr id="1" name=""/>
        <p:cNvGrpSpPr/>
        <p:nvPr/>
      </p:nvGrpSpPr>
      <p:grpSpPr>
        <a:xfrm>
          <a:off x="0" y="0"/>
          <a:ext cx="0" cy="0"/>
          <a:chOff x="0" y="0"/>
          <a:chExt cx="0" cy="0"/>
        </a:xfrm>
      </p:grpSpPr>
      <p:sp>
        <p:nvSpPr>
          <p:cNvPr id="2" name="Text Box 1"/>
          <p:cNvSpPr txBox="1"/>
          <p:nvPr/>
        </p:nvSpPr>
        <p:spPr>
          <a:xfrm>
            <a:off x="2339340" y="443230"/>
            <a:ext cx="3672840" cy="460375"/>
          </a:xfrm>
          <a:prstGeom prst="rect">
            <a:avLst/>
          </a:prstGeom>
          <a:solidFill>
            <a:schemeClr val="bg1">
              <a:alpha val="65000"/>
            </a:schemeClr>
          </a:solidFill>
          <a:ln>
            <a:solidFill>
              <a:schemeClr val="tx1"/>
            </a:solidFill>
          </a:ln>
        </p:spPr>
        <p:txBody>
          <a:bodyPr wrap="square" rtlCol="0">
            <a:spAutoFit/>
          </a:bodyPr>
          <a:lstStyle/>
          <a:p>
            <a:r>
              <a:rPr lang="en-US" sz="2400" b="1" dirty="0"/>
              <a:t>              Introduction</a:t>
            </a:r>
          </a:p>
        </p:txBody>
      </p:sp>
      <p:sp>
        <p:nvSpPr>
          <p:cNvPr id="3" name="Text Box 2"/>
          <p:cNvSpPr txBox="1"/>
          <p:nvPr/>
        </p:nvSpPr>
        <p:spPr>
          <a:xfrm>
            <a:off x="1041400" y="1268730"/>
            <a:ext cx="7061200" cy="4276725"/>
          </a:xfrm>
          <a:prstGeom prst="rect">
            <a:avLst/>
          </a:prstGeom>
          <a:solidFill>
            <a:schemeClr val="bg1">
              <a:alpha val="51000"/>
            </a:schemeClr>
          </a:solidFill>
          <a:ln>
            <a:solidFill>
              <a:schemeClr val="tx1"/>
            </a:solidFill>
          </a:ln>
        </p:spPr>
        <p:txBody>
          <a:bodyPr wrap="square" rtlCol="0">
            <a:spAutoFit/>
          </a:bodyPr>
          <a:lstStyle/>
          <a:p>
            <a:endParaRPr lang="en-US" sz="1600" b="1"/>
          </a:p>
          <a:p>
            <a:r>
              <a:rPr lang="en-US" sz="1600" b="1"/>
              <a:t> </a:t>
            </a:r>
          </a:p>
          <a:p>
            <a:pPr algn="ctr"/>
            <a:r>
              <a:rPr lang="en-US" sz="1600" b="1"/>
              <a:t>React is a declarative, efficient, and flexible JavaScript library for building user interfaces. </a:t>
            </a:r>
          </a:p>
          <a:p>
            <a:pPr algn="ctr"/>
            <a:r>
              <a:rPr lang="en-US" sz="1600" b="1"/>
              <a:t>React uses a declarative paradigm that makes it easier to reason about your application and aims to be both efficient and flexible. It designs simple views for each state in your application, and React will efficiently update and render just the right component when your data changes. The declarative view makes your code more predictable and easier to debug.</a:t>
            </a:r>
          </a:p>
          <a:p>
            <a:pPr algn="ctr"/>
            <a:r>
              <a:rPr lang="en-US" sz="1600" b="1"/>
              <a:t>React creates a VIRTUAL DOM in memory.</a:t>
            </a:r>
          </a:p>
          <a:p>
            <a:pPr algn="ctr"/>
            <a:r>
              <a:rPr lang="en-US" sz="1600" b="1"/>
              <a:t>Instead of manipulating the browser's DOM directly, React creates a virtual DOM in memory, where it does all the necessary manipulating, before making the changes in the browser DOM.</a:t>
            </a:r>
          </a:p>
          <a:p>
            <a:pPr algn="ctr"/>
            <a:endParaRPr lang="en-US" sz="16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2" name="Text Box 1"/>
          <p:cNvSpPr txBox="1"/>
          <p:nvPr/>
        </p:nvSpPr>
        <p:spPr>
          <a:xfrm>
            <a:off x="3131820" y="260350"/>
            <a:ext cx="2762885" cy="398780"/>
          </a:xfrm>
          <a:prstGeom prst="rect">
            <a:avLst/>
          </a:prstGeom>
          <a:solidFill>
            <a:schemeClr val="bg1">
              <a:alpha val="58000"/>
            </a:schemeClr>
          </a:solidFill>
          <a:ln>
            <a:solidFill>
              <a:schemeClr val="tx1"/>
            </a:solidFill>
          </a:ln>
        </p:spPr>
        <p:txBody>
          <a:bodyPr wrap="square" rtlCol="0">
            <a:spAutoFit/>
          </a:bodyPr>
          <a:lstStyle/>
          <a:p>
            <a:r>
              <a:rPr lang="en-US" b="1" dirty="0"/>
              <a:t>            </a:t>
            </a:r>
            <a:r>
              <a:rPr lang="en-US" sz="2000" b="1" dirty="0"/>
              <a:t>Home </a:t>
            </a:r>
            <a:r>
              <a:rPr lang="en-US" b="1" dirty="0"/>
              <a:t>Page</a:t>
            </a:r>
          </a:p>
        </p:txBody>
      </p:sp>
      <p:sp>
        <p:nvSpPr>
          <p:cNvPr id="5" name="Text Box 4"/>
          <p:cNvSpPr txBox="1"/>
          <p:nvPr/>
        </p:nvSpPr>
        <p:spPr>
          <a:xfrm>
            <a:off x="363855" y="5268253"/>
            <a:ext cx="8416290" cy="1169551"/>
          </a:xfrm>
          <a:prstGeom prst="rect">
            <a:avLst/>
          </a:prstGeom>
          <a:solidFill>
            <a:schemeClr val="bg1">
              <a:alpha val="47000"/>
            </a:schemeClr>
          </a:solidFill>
          <a:ln>
            <a:solidFill>
              <a:schemeClr val="tx1"/>
            </a:solidFill>
          </a:ln>
        </p:spPr>
        <p:txBody>
          <a:bodyPr wrap="square" rtlCol="0">
            <a:spAutoFit/>
          </a:bodyPr>
          <a:lstStyle/>
          <a:p>
            <a:r>
              <a:rPr lang="en-US" sz="1400" dirty="0"/>
              <a:t>Home Page: Here the page start with the nav bar on the top that has been created using the HTML nav tag.</a:t>
            </a:r>
          </a:p>
          <a:p>
            <a:r>
              <a:rPr lang="en-US" sz="1400" dirty="0"/>
              <a:t>Then we have used various div to place the images which have being implied with the CSS</a:t>
            </a:r>
          </a:p>
          <a:p>
            <a:r>
              <a:rPr lang="en-US" sz="1400" dirty="0"/>
              <a:t>animation fade In-left/right . </a:t>
            </a:r>
          </a:p>
          <a:p>
            <a:r>
              <a:rPr lang="en-US" sz="1400" dirty="0"/>
              <a:t>In the end we have used flexbox containers to store images, on which we have used CSS property of hover ,that is when we hover on the images the images pop out.</a:t>
            </a:r>
          </a:p>
        </p:txBody>
      </p:sp>
      <p:pic>
        <p:nvPicPr>
          <p:cNvPr id="4" name="Picture 3">
            <a:extLst>
              <a:ext uri="{FF2B5EF4-FFF2-40B4-BE49-F238E27FC236}">
                <a16:creationId xmlns:a16="http://schemas.microsoft.com/office/drawing/2014/main" id="{06801FF1-408D-741E-7AB9-0EE32F454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27" y="764704"/>
            <a:ext cx="8780145" cy="43339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1741B">
            <a:alpha val="67000"/>
          </a:srgbClr>
        </a:solidFill>
        <a:effectLst/>
      </p:bgPr>
    </p:bg>
    <p:spTree>
      <p:nvGrpSpPr>
        <p:cNvPr id="1" name=""/>
        <p:cNvGrpSpPr/>
        <p:nvPr/>
      </p:nvGrpSpPr>
      <p:grpSpPr>
        <a:xfrm>
          <a:off x="0" y="0"/>
          <a:ext cx="0" cy="0"/>
          <a:chOff x="0" y="0"/>
          <a:chExt cx="0" cy="0"/>
        </a:xfrm>
      </p:grpSpPr>
      <p:sp>
        <p:nvSpPr>
          <p:cNvPr id="2" name="Text Box 1"/>
          <p:cNvSpPr txBox="1"/>
          <p:nvPr/>
        </p:nvSpPr>
        <p:spPr>
          <a:xfrm>
            <a:off x="3203848" y="217186"/>
            <a:ext cx="2968625" cy="368300"/>
          </a:xfrm>
          <a:prstGeom prst="rect">
            <a:avLst/>
          </a:prstGeom>
          <a:solidFill>
            <a:schemeClr val="bg1">
              <a:alpha val="48000"/>
            </a:schemeClr>
          </a:solidFill>
          <a:ln>
            <a:solidFill>
              <a:schemeClr val="tx1"/>
            </a:solidFill>
          </a:ln>
        </p:spPr>
        <p:txBody>
          <a:bodyPr wrap="square" rtlCol="0">
            <a:spAutoFit/>
          </a:bodyPr>
          <a:lstStyle/>
          <a:p>
            <a:r>
              <a:rPr lang="en-US" sz="1800" b="1" dirty="0"/>
              <a:t>               About Page</a:t>
            </a:r>
          </a:p>
        </p:txBody>
      </p:sp>
      <p:sp>
        <p:nvSpPr>
          <p:cNvPr id="5" name="Text Box 4"/>
          <p:cNvSpPr txBox="1"/>
          <p:nvPr/>
        </p:nvSpPr>
        <p:spPr>
          <a:xfrm>
            <a:off x="325755" y="5313045"/>
            <a:ext cx="8502650" cy="954107"/>
          </a:xfrm>
          <a:prstGeom prst="rect">
            <a:avLst/>
          </a:prstGeom>
          <a:solidFill>
            <a:schemeClr val="bg1">
              <a:alpha val="29000"/>
            </a:schemeClr>
          </a:solidFill>
          <a:ln>
            <a:solidFill>
              <a:schemeClr val="tx1"/>
            </a:solidFill>
          </a:ln>
        </p:spPr>
        <p:txBody>
          <a:bodyPr wrap="square" rtlCol="0">
            <a:spAutoFit/>
          </a:bodyPr>
          <a:lstStyle/>
          <a:p>
            <a:endParaRPr lang="en-US" sz="1400" dirty="0"/>
          </a:p>
          <a:p>
            <a:r>
              <a:rPr lang="en-US" sz="1400" dirty="0"/>
              <a:t>About Page: Here we have used various </a:t>
            </a:r>
            <a:r>
              <a:rPr lang="en-US" sz="1400" dirty="0" err="1"/>
              <a:t>divs</a:t>
            </a:r>
            <a:r>
              <a:rPr lang="en-US" sz="1400" dirty="0"/>
              <a:t> to store that text and the images which provide us with the information about the customer service  we provide . </a:t>
            </a:r>
          </a:p>
          <a:p>
            <a:endParaRPr lang="en-US" sz="1400" dirty="0"/>
          </a:p>
        </p:txBody>
      </p:sp>
      <p:pic>
        <p:nvPicPr>
          <p:cNvPr id="4" name="Picture 3">
            <a:extLst>
              <a:ext uri="{FF2B5EF4-FFF2-40B4-BE49-F238E27FC236}">
                <a16:creationId xmlns:a16="http://schemas.microsoft.com/office/drawing/2014/main" id="{DA590CF2-AC62-4D40-26A8-EA0095830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9144000" cy="43801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18A5E">
            <a:alpha val="83000"/>
          </a:srgbClr>
        </a:solidFill>
        <a:effectLst/>
      </p:bgPr>
    </p:bg>
    <p:spTree>
      <p:nvGrpSpPr>
        <p:cNvPr id="1" name=""/>
        <p:cNvGrpSpPr/>
        <p:nvPr/>
      </p:nvGrpSpPr>
      <p:grpSpPr>
        <a:xfrm>
          <a:off x="0" y="0"/>
          <a:ext cx="0" cy="0"/>
          <a:chOff x="0" y="0"/>
          <a:chExt cx="0" cy="0"/>
        </a:xfrm>
      </p:grpSpPr>
      <p:sp>
        <p:nvSpPr>
          <p:cNvPr id="2" name="Text Box 1"/>
          <p:cNvSpPr txBox="1"/>
          <p:nvPr/>
        </p:nvSpPr>
        <p:spPr>
          <a:xfrm>
            <a:off x="3060065" y="188595"/>
            <a:ext cx="2526665" cy="398780"/>
          </a:xfrm>
          <a:prstGeom prst="rect">
            <a:avLst/>
          </a:prstGeom>
          <a:solidFill>
            <a:schemeClr val="bg1">
              <a:alpha val="53000"/>
            </a:schemeClr>
          </a:solidFill>
          <a:ln>
            <a:solidFill>
              <a:schemeClr val="tx1"/>
            </a:solidFill>
          </a:ln>
        </p:spPr>
        <p:txBody>
          <a:bodyPr wrap="square" rtlCol="0">
            <a:spAutoFit/>
          </a:bodyPr>
          <a:lstStyle/>
          <a:p>
            <a:r>
              <a:rPr lang="en-US" sz="2000" b="1" dirty="0"/>
              <a:t>          Contact Us</a:t>
            </a:r>
          </a:p>
        </p:txBody>
      </p:sp>
      <p:sp>
        <p:nvSpPr>
          <p:cNvPr id="5" name="Text Box 4"/>
          <p:cNvSpPr txBox="1"/>
          <p:nvPr/>
        </p:nvSpPr>
        <p:spPr>
          <a:xfrm>
            <a:off x="467360" y="5588635"/>
            <a:ext cx="8332470" cy="953135"/>
          </a:xfrm>
          <a:prstGeom prst="rect">
            <a:avLst/>
          </a:prstGeom>
          <a:solidFill>
            <a:schemeClr val="bg1">
              <a:alpha val="23000"/>
            </a:schemeClr>
          </a:solidFill>
          <a:ln>
            <a:solidFill>
              <a:schemeClr val="tx1"/>
            </a:solidFill>
          </a:ln>
        </p:spPr>
        <p:txBody>
          <a:bodyPr wrap="square" rtlCol="0">
            <a:spAutoFit/>
          </a:bodyPr>
          <a:lstStyle/>
          <a:p>
            <a:r>
              <a:rPr lang="en-US" sz="1400" dirty="0"/>
              <a:t>Contact Us: In this web page we have used </a:t>
            </a:r>
            <a:r>
              <a:rPr lang="en-US" sz="1400" dirty="0" err="1"/>
              <a:t>gmaps</a:t>
            </a:r>
            <a:r>
              <a:rPr lang="en-US" sz="1400" dirty="0"/>
              <a:t> to display the location ,which has been </a:t>
            </a:r>
            <a:r>
              <a:rPr lang="en-US" sz="1400" dirty="0" err="1"/>
              <a:t>embeded</a:t>
            </a:r>
            <a:r>
              <a:rPr lang="en-US" sz="1400" dirty="0"/>
              <a:t> from google maps.</a:t>
            </a:r>
          </a:p>
          <a:p>
            <a:r>
              <a:rPr lang="en-US" sz="1400" dirty="0"/>
              <a:t>And below we have used a form to fill , to provide feedback ,along with contact details</a:t>
            </a:r>
          </a:p>
          <a:p>
            <a:r>
              <a:rPr lang="en-US" sz="1400" dirty="0"/>
              <a:t>Of our store.</a:t>
            </a:r>
          </a:p>
        </p:txBody>
      </p:sp>
      <p:pic>
        <p:nvPicPr>
          <p:cNvPr id="6" name="Picture 5">
            <a:extLst>
              <a:ext uri="{FF2B5EF4-FFF2-40B4-BE49-F238E27FC236}">
                <a16:creationId xmlns:a16="http://schemas.microsoft.com/office/drawing/2014/main" id="{B1D2D033-F413-4028-75A3-B973C2DAA7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2696"/>
            <a:ext cx="9144000" cy="45666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00">
            <a:alpha val="48000"/>
          </a:srgbClr>
        </a:solidFill>
        <a:effectLst/>
      </p:bgPr>
    </p:bg>
    <p:spTree>
      <p:nvGrpSpPr>
        <p:cNvPr id="1" name=""/>
        <p:cNvGrpSpPr/>
        <p:nvPr/>
      </p:nvGrpSpPr>
      <p:grpSpPr>
        <a:xfrm>
          <a:off x="0" y="0"/>
          <a:ext cx="0" cy="0"/>
          <a:chOff x="0" y="0"/>
          <a:chExt cx="0" cy="0"/>
        </a:xfrm>
      </p:grpSpPr>
      <p:sp>
        <p:nvSpPr>
          <p:cNvPr id="2" name="Text Box 1"/>
          <p:cNvSpPr txBox="1"/>
          <p:nvPr/>
        </p:nvSpPr>
        <p:spPr>
          <a:xfrm>
            <a:off x="2843530" y="332105"/>
            <a:ext cx="2751455" cy="398780"/>
          </a:xfrm>
          <a:prstGeom prst="rect">
            <a:avLst/>
          </a:prstGeom>
          <a:solidFill>
            <a:schemeClr val="bg1">
              <a:alpha val="55000"/>
            </a:schemeClr>
          </a:solidFill>
          <a:ln>
            <a:solidFill>
              <a:schemeClr val="tx1"/>
            </a:solidFill>
          </a:ln>
        </p:spPr>
        <p:txBody>
          <a:bodyPr wrap="square" rtlCol="0">
            <a:spAutoFit/>
          </a:bodyPr>
          <a:lstStyle/>
          <a:p>
            <a:r>
              <a:rPr lang="en-US" sz="2000" b="1"/>
              <a:t>    Conclusion</a:t>
            </a:r>
          </a:p>
        </p:txBody>
      </p:sp>
      <p:sp>
        <p:nvSpPr>
          <p:cNvPr id="3" name="Text Box 2"/>
          <p:cNvSpPr txBox="1"/>
          <p:nvPr/>
        </p:nvSpPr>
        <p:spPr>
          <a:xfrm>
            <a:off x="395605" y="836295"/>
            <a:ext cx="8020685" cy="4799965"/>
          </a:xfrm>
          <a:prstGeom prst="rect">
            <a:avLst/>
          </a:prstGeom>
          <a:solidFill>
            <a:schemeClr val="bg1">
              <a:alpha val="35000"/>
            </a:schemeClr>
          </a:solidFill>
          <a:ln>
            <a:solidFill>
              <a:schemeClr val="tx1"/>
            </a:solidFill>
          </a:ln>
        </p:spPr>
        <p:txBody>
          <a:bodyPr wrap="square" rtlCol="0">
            <a:spAutoFit/>
          </a:bodyPr>
          <a:lstStyle/>
          <a:p>
            <a:endParaRPr lang="en-US"/>
          </a:p>
          <a:p>
            <a:r>
              <a:rPr lang="en-US"/>
              <a:t>ReactJS is one of the highly used open-source JavaScript Library that helps in creating impressive web apps requiring minimal effort and coding. The key objective of ReactJS is also developing engaging User Interfaces (UI) that improves the speed of the apps.</a:t>
            </a:r>
          </a:p>
          <a:p>
            <a:pPr algn="ctr"/>
            <a:endParaRPr lang="en-US"/>
          </a:p>
          <a:p>
            <a:pPr algn="ctr"/>
            <a:r>
              <a:rPr lang="en-US"/>
              <a:t>One of the prominent factors that go in the favor of ReactJS is that it is launched by none other than the social media king Facebook. Moreover, ReactJS can render on the server using Node. The developers can also look to build native apps by employing the React Native.</a:t>
            </a:r>
          </a:p>
          <a:p>
            <a:pPr algn="ctr"/>
            <a:r>
              <a:rPr lang="en-US"/>
              <a:t>React is providing the developer’s a better work experience and the advantage to change any component at any point in time without affecting the rest of the applications, resulting in widespread business support and innumerous websites built on React.</a:t>
            </a:r>
          </a:p>
          <a:p>
            <a:pPr algn="ctr"/>
            <a:endParaRPr lang="en-US"/>
          </a:p>
          <a:p>
            <a:endParaRPr lang="en-US"/>
          </a:p>
        </p:txBody>
      </p:sp>
      <p:pic>
        <p:nvPicPr>
          <p:cNvPr id="4" name="Picture 3" descr="react"/>
          <p:cNvPicPr>
            <a:picLocks noChangeAspect="1"/>
          </p:cNvPicPr>
          <p:nvPr/>
        </p:nvPicPr>
        <p:blipFill>
          <a:blip r:embed="rId2"/>
          <a:stretch>
            <a:fillRect/>
          </a:stretch>
        </p:blipFill>
        <p:spPr>
          <a:xfrm>
            <a:off x="7236460" y="5805170"/>
            <a:ext cx="1635125" cy="939165"/>
          </a:xfrm>
          <a:prstGeom prst="rect">
            <a:avLst/>
          </a:prstGeom>
          <a:ln w="12700" cmpd="sng">
            <a:noFill/>
            <a:prstDash val="soli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102</TotalTime>
  <Words>714</Words>
  <Application>Microsoft Office PowerPoint</Application>
  <PresentationFormat>On-screen Show (4:3)</PresentationFormat>
  <Paragraphs>75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wps</dc:creator>
  <cp:lastModifiedBy>Nikhil Sharma</cp:lastModifiedBy>
  <cp:revision>17</cp:revision>
  <dcterms:created xsi:type="dcterms:W3CDTF">2022-10-18T05:12:16Z</dcterms:created>
  <dcterms:modified xsi:type="dcterms:W3CDTF">2023-02-14T04:41:17Z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1033-11.1.0.11664</vt:lpwstr>
  </property>
  <property fmtid="{D5CDD505-2E9C-101B-9397-08002B2CF9AE}" pid="3" name="ICV">
    <vt:lpwstr/>
  </property>
</Properties>
</file>