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95" r:id="rId1"/>
  </p:sldMasterIdLst>
  <p:sldIdLst>
    <p:sldId id="256" r:id="rId2"/>
    <p:sldId id="257" r:id="rId3"/>
    <p:sldId id="258" r:id="rId4"/>
    <p:sldId id="259" r:id="rId5"/>
    <p:sldId id="260" r:id="rId6"/>
    <p:sldId id="261" r:id="rId7"/>
    <p:sldId id="266" r:id="rId8"/>
    <p:sldId id="267" r:id="rId9"/>
    <p:sldId id="270" r:id="rId10"/>
    <p:sldId id="268" r:id="rId11"/>
    <p:sldId id="269" r:id="rId12"/>
    <p:sldId id="271" r:id="rId13"/>
    <p:sldId id="272" r:id="rId14"/>
    <p:sldId id="262" r:id="rId15"/>
    <p:sldId id="263" r:id="rId16"/>
    <p:sldId id="264"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0E2C72-1035-47A8-ACA7-F67303C17A60}" type="datetimeFigureOut">
              <a:rPr lang="en-IN" smtClean="0"/>
              <a:t>28-02-2022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C000999-63E2-47EC-91DC-B7523AE40689}" type="slidenum">
              <a:rPr lang="en-IN" smtClean="0"/>
              <a:t>‹#›</a:t>
            </a:fld>
            <a:endParaRPr lang="en-IN"/>
          </a:p>
        </p:txBody>
      </p:sp>
    </p:spTree>
    <p:extLst>
      <p:ext uri="{BB962C8B-B14F-4D97-AF65-F5344CB8AC3E}">
        <p14:creationId xmlns:p14="http://schemas.microsoft.com/office/powerpoint/2010/main" val="75351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0E2C72-1035-47A8-ACA7-F67303C17A60}" type="datetimeFigureOut">
              <a:rPr lang="en-IN" smtClean="0"/>
              <a:t>28-02-2022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C000999-63E2-47EC-91DC-B7523AE40689}" type="slidenum">
              <a:rPr lang="en-IN" smtClean="0"/>
              <a:t>‹#›</a:t>
            </a:fld>
            <a:endParaRPr lang="en-IN"/>
          </a:p>
        </p:txBody>
      </p:sp>
    </p:spTree>
    <p:extLst>
      <p:ext uri="{BB962C8B-B14F-4D97-AF65-F5344CB8AC3E}">
        <p14:creationId xmlns:p14="http://schemas.microsoft.com/office/powerpoint/2010/main" val="3539767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0E2C72-1035-47A8-ACA7-F67303C17A60}" type="datetimeFigureOut">
              <a:rPr lang="en-IN" smtClean="0"/>
              <a:t>28-02-2022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C000999-63E2-47EC-91DC-B7523AE40689}"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09611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0E2C72-1035-47A8-ACA7-F67303C17A60}" type="datetimeFigureOut">
              <a:rPr lang="en-IN" smtClean="0"/>
              <a:t>28-02-2022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C000999-63E2-47EC-91DC-B7523AE40689}" type="slidenum">
              <a:rPr lang="en-IN" smtClean="0"/>
              <a:t>‹#›</a:t>
            </a:fld>
            <a:endParaRPr lang="en-IN"/>
          </a:p>
        </p:txBody>
      </p:sp>
    </p:spTree>
    <p:extLst>
      <p:ext uri="{BB962C8B-B14F-4D97-AF65-F5344CB8AC3E}">
        <p14:creationId xmlns:p14="http://schemas.microsoft.com/office/powerpoint/2010/main" val="874424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0E2C72-1035-47A8-ACA7-F67303C17A60}" type="datetimeFigureOut">
              <a:rPr lang="en-IN" smtClean="0"/>
              <a:t>28-02-2022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C000999-63E2-47EC-91DC-B7523AE40689}"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12023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0E2C72-1035-47A8-ACA7-F67303C17A60}" type="datetimeFigureOut">
              <a:rPr lang="en-IN" smtClean="0"/>
              <a:t>28-02-2022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C000999-63E2-47EC-91DC-B7523AE40689}" type="slidenum">
              <a:rPr lang="en-IN" smtClean="0"/>
              <a:t>‹#›</a:t>
            </a:fld>
            <a:endParaRPr lang="en-IN"/>
          </a:p>
        </p:txBody>
      </p:sp>
    </p:spTree>
    <p:extLst>
      <p:ext uri="{BB962C8B-B14F-4D97-AF65-F5344CB8AC3E}">
        <p14:creationId xmlns:p14="http://schemas.microsoft.com/office/powerpoint/2010/main" val="2998621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0E2C72-1035-47A8-ACA7-F67303C17A60}" type="datetimeFigureOut">
              <a:rPr lang="en-IN" smtClean="0"/>
              <a:t>28-02-2022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C000999-63E2-47EC-91DC-B7523AE40689}" type="slidenum">
              <a:rPr lang="en-IN" smtClean="0"/>
              <a:t>‹#›</a:t>
            </a:fld>
            <a:endParaRPr lang="en-IN"/>
          </a:p>
        </p:txBody>
      </p:sp>
    </p:spTree>
    <p:extLst>
      <p:ext uri="{BB962C8B-B14F-4D97-AF65-F5344CB8AC3E}">
        <p14:creationId xmlns:p14="http://schemas.microsoft.com/office/powerpoint/2010/main" val="1371495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0E2C72-1035-47A8-ACA7-F67303C17A60}" type="datetimeFigureOut">
              <a:rPr lang="en-IN" smtClean="0"/>
              <a:t>28-02-2022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C000999-63E2-47EC-91DC-B7523AE40689}" type="slidenum">
              <a:rPr lang="en-IN" smtClean="0"/>
              <a:t>‹#›</a:t>
            </a:fld>
            <a:endParaRPr lang="en-IN"/>
          </a:p>
        </p:txBody>
      </p:sp>
    </p:spTree>
    <p:extLst>
      <p:ext uri="{BB962C8B-B14F-4D97-AF65-F5344CB8AC3E}">
        <p14:creationId xmlns:p14="http://schemas.microsoft.com/office/powerpoint/2010/main" val="1639263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0E2C72-1035-47A8-ACA7-F67303C17A60}" type="datetimeFigureOut">
              <a:rPr lang="en-IN" smtClean="0"/>
              <a:t>28-02-2022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C000999-63E2-47EC-91DC-B7523AE40689}" type="slidenum">
              <a:rPr lang="en-IN" smtClean="0"/>
              <a:t>‹#›</a:t>
            </a:fld>
            <a:endParaRPr lang="en-IN"/>
          </a:p>
        </p:txBody>
      </p:sp>
    </p:spTree>
    <p:extLst>
      <p:ext uri="{BB962C8B-B14F-4D97-AF65-F5344CB8AC3E}">
        <p14:creationId xmlns:p14="http://schemas.microsoft.com/office/powerpoint/2010/main" val="2690728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0E2C72-1035-47A8-ACA7-F67303C17A60}" type="datetimeFigureOut">
              <a:rPr lang="en-IN" smtClean="0"/>
              <a:t>28-02-2022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C000999-63E2-47EC-91DC-B7523AE40689}" type="slidenum">
              <a:rPr lang="en-IN" smtClean="0"/>
              <a:t>‹#›</a:t>
            </a:fld>
            <a:endParaRPr lang="en-IN"/>
          </a:p>
        </p:txBody>
      </p:sp>
    </p:spTree>
    <p:extLst>
      <p:ext uri="{BB962C8B-B14F-4D97-AF65-F5344CB8AC3E}">
        <p14:creationId xmlns:p14="http://schemas.microsoft.com/office/powerpoint/2010/main" val="2187684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0E2C72-1035-47A8-ACA7-F67303C17A60}" type="datetimeFigureOut">
              <a:rPr lang="en-IN" smtClean="0"/>
              <a:t>28-02-2022</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C000999-63E2-47EC-91DC-B7523AE40689}" type="slidenum">
              <a:rPr lang="en-IN" smtClean="0"/>
              <a:t>‹#›</a:t>
            </a:fld>
            <a:endParaRPr lang="en-IN"/>
          </a:p>
        </p:txBody>
      </p:sp>
    </p:spTree>
    <p:extLst>
      <p:ext uri="{BB962C8B-B14F-4D97-AF65-F5344CB8AC3E}">
        <p14:creationId xmlns:p14="http://schemas.microsoft.com/office/powerpoint/2010/main" val="413682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0E2C72-1035-47A8-ACA7-F67303C17A60}" type="datetimeFigureOut">
              <a:rPr lang="en-IN" smtClean="0"/>
              <a:t>28-02-2022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C000999-63E2-47EC-91DC-B7523AE40689}" type="slidenum">
              <a:rPr lang="en-IN" smtClean="0"/>
              <a:t>‹#›</a:t>
            </a:fld>
            <a:endParaRPr lang="en-IN"/>
          </a:p>
        </p:txBody>
      </p:sp>
    </p:spTree>
    <p:extLst>
      <p:ext uri="{BB962C8B-B14F-4D97-AF65-F5344CB8AC3E}">
        <p14:creationId xmlns:p14="http://schemas.microsoft.com/office/powerpoint/2010/main" val="1410814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0E2C72-1035-47A8-ACA7-F67303C17A60}" type="datetimeFigureOut">
              <a:rPr lang="en-IN" smtClean="0"/>
              <a:t>28-02-2022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C000999-63E2-47EC-91DC-B7523AE40689}" type="slidenum">
              <a:rPr lang="en-IN" smtClean="0"/>
              <a:t>‹#›</a:t>
            </a:fld>
            <a:endParaRPr lang="en-IN"/>
          </a:p>
        </p:txBody>
      </p:sp>
    </p:spTree>
    <p:extLst>
      <p:ext uri="{BB962C8B-B14F-4D97-AF65-F5344CB8AC3E}">
        <p14:creationId xmlns:p14="http://schemas.microsoft.com/office/powerpoint/2010/main" val="3447078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0E2C72-1035-47A8-ACA7-F67303C17A60}" type="datetimeFigureOut">
              <a:rPr lang="en-IN" smtClean="0"/>
              <a:t>28-02-2022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C000999-63E2-47EC-91DC-B7523AE40689}" type="slidenum">
              <a:rPr lang="en-IN" smtClean="0"/>
              <a:t>‹#›</a:t>
            </a:fld>
            <a:endParaRPr lang="en-IN"/>
          </a:p>
        </p:txBody>
      </p:sp>
    </p:spTree>
    <p:extLst>
      <p:ext uri="{BB962C8B-B14F-4D97-AF65-F5344CB8AC3E}">
        <p14:creationId xmlns:p14="http://schemas.microsoft.com/office/powerpoint/2010/main" val="1728797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0E2C72-1035-47A8-ACA7-F67303C17A60}" type="datetimeFigureOut">
              <a:rPr lang="en-IN" smtClean="0"/>
              <a:t>28-02-2022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C000999-63E2-47EC-91DC-B7523AE40689}" type="slidenum">
              <a:rPr lang="en-IN" smtClean="0"/>
              <a:t>‹#›</a:t>
            </a:fld>
            <a:endParaRPr lang="en-IN"/>
          </a:p>
        </p:txBody>
      </p:sp>
    </p:spTree>
    <p:extLst>
      <p:ext uri="{BB962C8B-B14F-4D97-AF65-F5344CB8AC3E}">
        <p14:creationId xmlns:p14="http://schemas.microsoft.com/office/powerpoint/2010/main" val="3221498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0E2C72-1035-47A8-ACA7-F67303C17A60}" type="datetimeFigureOut">
              <a:rPr lang="en-IN" smtClean="0"/>
              <a:t>28-02-2022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C000999-63E2-47EC-91DC-B7523AE40689}" type="slidenum">
              <a:rPr lang="en-IN" smtClean="0"/>
              <a:t>‹#›</a:t>
            </a:fld>
            <a:endParaRPr lang="en-IN"/>
          </a:p>
        </p:txBody>
      </p:sp>
    </p:spTree>
    <p:extLst>
      <p:ext uri="{BB962C8B-B14F-4D97-AF65-F5344CB8AC3E}">
        <p14:creationId xmlns:p14="http://schemas.microsoft.com/office/powerpoint/2010/main" val="2526998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D0E2C72-1035-47A8-ACA7-F67303C17A60}" type="datetimeFigureOut">
              <a:rPr lang="en-IN" smtClean="0"/>
              <a:t>28-02-2022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C000999-63E2-47EC-91DC-B7523AE40689}" type="slidenum">
              <a:rPr lang="en-IN" smtClean="0"/>
              <a:t>‹#›</a:t>
            </a:fld>
            <a:endParaRPr lang="en-IN"/>
          </a:p>
        </p:txBody>
      </p:sp>
    </p:spTree>
    <p:extLst>
      <p:ext uri="{BB962C8B-B14F-4D97-AF65-F5344CB8AC3E}">
        <p14:creationId xmlns:p14="http://schemas.microsoft.com/office/powerpoint/2010/main" val="289459131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56C77BB-00D9-4F27-BA7F-D50CD5C94DA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1">
            <a:extLst>
              <a:ext uri="{FF2B5EF4-FFF2-40B4-BE49-F238E27FC236}">
                <a16:creationId xmlns:a16="http://schemas.microsoft.com/office/drawing/2014/main" id="{2D8CED80-79D5-4507-8464-0E11A4F547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0050" y="1158636"/>
            <a:ext cx="1980178" cy="123972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317410A1-831F-46AA-8AE9-FA756FDCA930}"/>
              </a:ext>
            </a:extLst>
          </p:cNvPr>
          <p:cNvSpPr>
            <a:spLocks noChangeArrowheads="1"/>
          </p:cNvSpPr>
          <p:nvPr/>
        </p:nvSpPr>
        <p:spPr bwMode="auto">
          <a:xfrm>
            <a:off x="1482572" y="1778497"/>
            <a:ext cx="10564426"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3200" b="0" i="0" u="none" strike="noStrike" cap="none" normalizeH="0" baseline="0" dirty="0">
              <a:ln>
                <a:noFill/>
              </a:ln>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A PROJECT SYNOPSIS </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ON</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t>
            </a:r>
            <a:r>
              <a:rPr lang="en-US" sz="3200" b="1" dirty="0">
                <a:effectLst/>
                <a:highlight>
                  <a:srgbClr val="FFFF00"/>
                </a:highlight>
                <a:latin typeface="Times New Roman" panose="02020603050405020304" pitchFamily="18" charset="0"/>
                <a:ea typeface="Calibri" panose="020F0502020204030204" pitchFamily="34" charset="0"/>
              </a:rPr>
              <a:t>WEBSITE ON FOOD ORDER SYSTEM</a:t>
            </a:r>
            <a:r>
              <a:rPr kumimoji="0" lang="en-US" altLang="en-US" sz="3200" b="1" i="0" u="none" strike="noStrike" cap="none" normalizeH="0" baseline="0" dirty="0">
                <a:ln>
                  <a:noFill/>
                </a:ln>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Submitted to </a:t>
            </a:r>
            <a:endPar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SHIVAJI UNIVERSITY, KOLHAPUR</a:t>
            </a:r>
            <a:r>
              <a:rPr kumimoji="0" lang="en-US" altLang="en-US" sz="3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32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5195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2C3F15-FEA2-4DBC-B8E4-68864D56F6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4708" y="273358"/>
            <a:ext cx="9109707" cy="2638517"/>
          </a:xfrm>
          <a:prstGeom prst="rect">
            <a:avLst/>
          </a:prstGeom>
          <a:ln>
            <a:solidFill>
              <a:schemeClr val="tx1"/>
            </a:solidFill>
          </a:ln>
        </p:spPr>
      </p:pic>
      <p:pic>
        <p:nvPicPr>
          <p:cNvPr id="5" name="Picture 4">
            <a:extLst>
              <a:ext uri="{FF2B5EF4-FFF2-40B4-BE49-F238E27FC236}">
                <a16:creationId xmlns:a16="http://schemas.microsoft.com/office/drawing/2014/main" id="{38B7727B-CB78-4BE9-9384-16F766587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4708" y="3925214"/>
            <a:ext cx="9181903" cy="2659428"/>
          </a:xfrm>
          <a:prstGeom prst="rect">
            <a:avLst/>
          </a:prstGeom>
          <a:ln>
            <a:solidFill>
              <a:schemeClr val="tx1"/>
            </a:solidFill>
          </a:ln>
        </p:spPr>
      </p:pic>
    </p:spTree>
    <p:extLst>
      <p:ext uri="{BB962C8B-B14F-4D97-AF65-F5344CB8AC3E}">
        <p14:creationId xmlns:p14="http://schemas.microsoft.com/office/powerpoint/2010/main" val="1588600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569705E-3703-4C28-9ADF-E9F02C2AFABA}"/>
              </a:ext>
            </a:extLst>
          </p:cNvPr>
          <p:cNvSpPr>
            <a:spLocks noChangeArrowheads="1"/>
          </p:cNvSpPr>
          <p:nvPr/>
        </p:nvSpPr>
        <p:spPr bwMode="auto">
          <a:xfrm>
            <a:off x="3311170" y="206333"/>
            <a:ext cx="6486071"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ERD (Entity Relationship Diagram)</a:t>
            </a:r>
            <a:endParaRPr kumimoji="0" lang="en-US" altLang="en-US" sz="3200" b="0" i="0" u="none" strike="noStrike" cap="none" normalizeH="0" baseline="0" dirty="0">
              <a:ln>
                <a:noFill/>
              </a:ln>
              <a:solidFill>
                <a:schemeClr val="tx1"/>
              </a:solidFill>
              <a:effectLst/>
              <a:highlight>
                <a:srgbClr val="00FF00"/>
              </a:highligh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2B89AF56-1ED2-4BDF-A451-1C68ED139809}"/>
              </a:ext>
            </a:extLst>
          </p:cNvPr>
          <p:cNvSpPr>
            <a:spLocks noChangeArrowheads="1"/>
          </p:cNvSpPr>
          <p:nvPr/>
        </p:nvSpPr>
        <p:spPr bwMode="auto">
          <a:xfrm>
            <a:off x="3292550" y="16087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 name="Picture 2">
            <a:extLst>
              <a:ext uri="{FF2B5EF4-FFF2-40B4-BE49-F238E27FC236}">
                <a16:creationId xmlns:a16="http://schemas.microsoft.com/office/drawing/2014/main" id="{110196F9-DA62-4ACB-ADEB-14EB76476B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399" y="999004"/>
            <a:ext cx="11185856" cy="5482475"/>
          </a:xfrm>
          <a:prstGeom prst="rect">
            <a:avLst/>
          </a:prstGeom>
          <a:ln>
            <a:solidFill>
              <a:schemeClr val="tx1"/>
            </a:solidFill>
          </a:ln>
        </p:spPr>
      </p:pic>
    </p:spTree>
    <p:extLst>
      <p:ext uri="{BB962C8B-B14F-4D97-AF65-F5344CB8AC3E}">
        <p14:creationId xmlns:p14="http://schemas.microsoft.com/office/powerpoint/2010/main" val="3776764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47275-77DA-46D8-AF53-05FB0838E910}"/>
              </a:ext>
            </a:extLst>
          </p:cNvPr>
          <p:cNvSpPr>
            <a:spLocks noGrp="1"/>
          </p:cNvSpPr>
          <p:nvPr>
            <p:ph type="title"/>
          </p:nvPr>
        </p:nvSpPr>
        <p:spPr>
          <a:xfrm>
            <a:off x="1640156" y="189104"/>
            <a:ext cx="8911687" cy="1280890"/>
          </a:xfrm>
        </p:spPr>
        <p:txBody>
          <a:bodyPr/>
          <a:lstStyle/>
          <a:p>
            <a:pPr algn="ctr"/>
            <a:r>
              <a:rPr lang="en-US" b="1" dirty="0">
                <a:solidFill>
                  <a:schemeClr val="tx1"/>
                </a:solidFill>
                <a:highlight>
                  <a:srgbClr val="00FF00"/>
                </a:highlight>
                <a:latin typeface="Times New Roman" panose="02020603050405020304" pitchFamily="18" charset="0"/>
                <a:cs typeface="Times New Roman" panose="02020603050405020304" pitchFamily="18" charset="0"/>
              </a:rPr>
              <a:t>ADVANTAGES</a:t>
            </a:r>
            <a:endParaRPr lang="en-IN" b="1" dirty="0">
              <a:solidFill>
                <a:schemeClr val="tx1"/>
              </a:solidFill>
              <a:highlight>
                <a:srgbClr val="00FF00"/>
              </a:highligh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09524D-0EA1-4781-AAA9-6ADEA8CA82B7}"/>
              </a:ext>
            </a:extLst>
          </p:cNvPr>
          <p:cNvSpPr>
            <a:spLocks noGrp="1"/>
          </p:cNvSpPr>
          <p:nvPr>
            <p:ph idx="1"/>
          </p:nvPr>
        </p:nvSpPr>
        <p:spPr>
          <a:xfrm>
            <a:off x="2556769" y="1207364"/>
            <a:ext cx="9498258" cy="5326602"/>
          </a:xfrm>
        </p:spPr>
        <p:txBody>
          <a:bodyPr>
            <a:normAutofit fontScale="25000" lnSpcReduction="20000"/>
          </a:bodyPr>
          <a:lstStyle/>
          <a:p>
            <a:r>
              <a:rPr lang="en-US" sz="9600" dirty="0">
                <a:solidFill>
                  <a:schemeClr val="tx1"/>
                </a:solidFill>
                <a:latin typeface="Times New Roman" panose="02020603050405020304" pitchFamily="18" charset="0"/>
                <a:cs typeface="Times New Roman" panose="02020603050405020304" pitchFamily="18" charset="0"/>
              </a:rPr>
              <a:t>Makes managing orders simple</a:t>
            </a:r>
          </a:p>
          <a:p>
            <a:endParaRPr lang="en-US" sz="9600" dirty="0">
              <a:solidFill>
                <a:schemeClr val="tx1"/>
              </a:solidFill>
              <a:latin typeface="Times New Roman" panose="02020603050405020304" pitchFamily="18" charset="0"/>
              <a:cs typeface="Times New Roman" panose="02020603050405020304" pitchFamily="18" charset="0"/>
            </a:endParaRPr>
          </a:p>
          <a:p>
            <a:r>
              <a:rPr lang="en-US" sz="9600" dirty="0">
                <a:solidFill>
                  <a:schemeClr val="tx1"/>
                </a:solidFill>
                <a:latin typeface="Times New Roman" panose="02020603050405020304" pitchFamily="18" charset="0"/>
                <a:cs typeface="Times New Roman" panose="02020603050405020304" pitchFamily="18" charset="0"/>
              </a:rPr>
              <a:t>Manage entire business at one platform</a:t>
            </a:r>
          </a:p>
          <a:p>
            <a:endParaRPr lang="en-US" sz="9600" dirty="0">
              <a:solidFill>
                <a:schemeClr val="tx1"/>
              </a:solidFill>
              <a:latin typeface="Times New Roman" panose="02020603050405020304" pitchFamily="18" charset="0"/>
              <a:cs typeface="Times New Roman" panose="02020603050405020304" pitchFamily="18" charset="0"/>
            </a:endParaRPr>
          </a:p>
          <a:p>
            <a:r>
              <a:rPr lang="en-US" sz="9600" dirty="0">
                <a:solidFill>
                  <a:schemeClr val="tx1"/>
                </a:solidFill>
                <a:latin typeface="Times New Roman" panose="02020603050405020304" pitchFamily="18" charset="0"/>
                <a:cs typeface="Times New Roman" panose="02020603050405020304" pitchFamily="18" charset="0"/>
              </a:rPr>
              <a:t>Improves productivity</a:t>
            </a:r>
          </a:p>
          <a:p>
            <a:endParaRPr lang="en-US" sz="9600" dirty="0">
              <a:solidFill>
                <a:schemeClr val="tx1"/>
              </a:solidFill>
              <a:latin typeface="Times New Roman" panose="02020603050405020304" pitchFamily="18" charset="0"/>
              <a:cs typeface="Times New Roman" panose="02020603050405020304" pitchFamily="18" charset="0"/>
            </a:endParaRPr>
          </a:p>
          <a:p>
            <a:r>
              <a:rPr lang="en-US" sz="9600" dirty="0">
                <a:solidFill>
                  <a:schemeClr val="tx1"/>
                </a:solidFill>
                <a:latin typeface="Times New Roman" panose="02020603050405020304" pitchFamily="18" charset="0"/>
                <a:cs typeface="Times New Roman" panose="02020603050405020304" pitchFamily="18" charset="0"/>
              </a:rPr>
              <a:t>Keep track of the orders and deliveries</a:t>
            </a:r>
          </a:p>
          <a:p>
            <a:endParaRPr lang="en-US" sz="9600" dirty="0">
              <a:solidFill>
                <a:schemeClr val="tx1"/>
              </a:solidFill>
              <a:latin typeface="Times New Roman" panose="02020603050405020304" pitchFamily="18" charset="0"/>
              <a:cs typeface="Times New Roman" panose="02020603050405020304" pitchFamily="18" charset="0"/>
            </a:endParaRPr>
          </a:p>
          <a:p>
            <a:r>
              <a:rPr lang="en-US" sz="9600" dirty="0">
                <a:solidFill>
                  <a:schemeClr val="tx1"/>
                </a:solidFill>
                <a:latin typeface="Times New Roman" panose="02020603050405020304" pitchFamily="18" charset="0"/>
                <a:cs typeface="Times New Roman" panose="02020603050405020304" pitchFamily="18" charset="0"/>
              </a:rPr>
              <a:t>Complete analysis of your business</a:t>
            </a:r>
          </a:p>
          <a:p>
            <a:endParaRPr lang="en-US" sz="9600" dirty="0">
              <a:solidFill>
                <a:schemeClr val="tx1"/>
              </a:solidFill>
              <a:latin typeface="Times New Roman" panose="02020603050405020304" pitchFamily="18" charset="0"/>
              <a:cs typeface="Times New Roman" panose="02020603050405020304" pitchFamily="18" charset="0"/>
            </a:endParaRPr>
          </a:p>
          <a:p>
            <a:r>
              <a:rPr lang="en-US" sz="9600" dirty="0">
                <a:solidFill>
                  <a:schemeClr val="tx1"/>
                </a:solidFill>
                <a:latin typeface="Times New Roman" panose="02020603050405020304" pitchFamily="18" charset="0"/>
                <a:cs typeface="Times New Roman" panose="02020603050405020304" pitchFamily="18" charset="0"/>
              </a:rPr>
              <a:t>Increase sales and revenue</a:t>
            </a:r>
          </a:p>
          <a:p>
            <a:endParaRPr lang="en-US" sz="9600" dirty="0">
              <a:solidFill>
                <a:schemeClr val="tx1"/>
              </a:solidFill>
              <a:latin typeface="Times New Roman" panose="02020603050405020304" pitchFamily="18" charset="0"/>
              <a:cs typeface="Times New Roman" panose="02020603050405020304" pitchFamily="18" charset="0"/>
            </a:endParaRPr>
          </a:p>
          <a:p>
            <a:r>
              <a:rPr lang="en-US" sz="9600" dirty="0">
                <a:solidFill>
                  <a:schemeClr val="tx1"/>
                </a:solidFill>
                <a:latin typeface="Times New Roman" panose="02020603050405020304" pitchFamily="18" charset="0"/>
                <a:cs typeface="Times New Roman" panose="02020603050405020304" pitchFamily="18" charset="0"/>
              </a:rPr>
              <a:t>Daily and monthly revenue reports</a:t>
            </a:r>
          </a:p>
          <a:p>
            <a:pPr marL="0" indent="0">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2219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AD0B8-7936-4EA5-9383-B3EF3175F4BF}"/>
              </a:ext>
            </a:extLst>
          </p:cNvPr>
          <p:cNvSpPr>
            <a:spLocks noGrp="1"/>
          </p:cNvSpPr>
          <p:nvPr>
            <p:ph type="title"/>
          </p:nvPr>
        </p:nvSpPr>
        <p:spPr>
          <a:xfrm>
            <a:off x="4368459" y="295636"/>
            <a:ext cx="8911687" cy="1280890"/>
          </a:xfrm>
        </p:spPr>
        <p:txBody>
          <a:bodyPr>
            <a:normAutofit/>
          </a:bodyPr>
          <a:lstStyle/>
          <a:p>
            <a:r>
              <a:rPr lang="en-US" sz="3200" b="1" dirty="0">
                <a:solidFill>
                  <a:schemeClr val="tx1"/>
                </a:solidFill>
                <a:highlight>
                  <a:srgbClr val="00FF00"/>
                </a:highlight>
                <a:latin typeface="Times New Roman" panose="02020603050405020304" pitchFamily="18" charset="0"/>
                <a:cs typeface="Times New Roman" panose="02020603050405020304" pitchFamily="18" charset="0"/>
              </a:rPr>
              <a:t>DISADVANTAGES</a:t>
            </a:r>
            <a:endParaRPr lang="en-IN" sz="3200" b="1" dirty="0">
              <a:solidFill>
                <a:schemeClr val="tx1"/>
              </a:solidFill>
              <a:highlight>
                <a:srgbClr val="00FF00"/>
              </a:highligh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95CDA9-E7DE-4992-B22F-78559761932C}"/>
              </a:ext>
            </a:extLst>
          </p:cNvPr>
          <p:cNvSpPr>
            <a:spLocks noGrp="1"/>
          </p:cNvSpPr>
          <p:nvPr>
            <p:ph idx="1"/>
          </p:nvPr>
        </p:nvSpPr>
        <p:spPr>
          <a:xfrm>
            <a:off x="2136451" y="1423385"/>
            <a:ext cx="8915400" cy="4506897"/>
          </a:xfrm>
        </p:spPr>
        <p:txBody>
          <a:bodyPr>
            <a:noAutofit/>
          </a:bodyPr>
          <a:lstStyle/>
          <a:p>
            <a:r>
              <a:rPr lang="en-US" sz="2800" dirty="0">
                <a:solidFill>
                  <a:schemeClr val="tx1"/>
                </a:solidFill>
                <a:latin typeface="Times New Roman" panose="02020603050405020304" pitchFamily="18" charset="0"/>
                <a:cs typeface="Times New Roman" panose="02020603050405020304" pitchFamily="18" charset="0"/>
              </a:rPr>
              <a:t>Data security</a:t>
            </a:r>
          </a:p>
          <a:p>
            <a:endParaRPr lang="en-US" sz="2800" dirty="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Risk of losing customers data</a:t>
            </a:r>
          </a:p>
          <a:p>
            <a:endParaRPr lang="en-US" sz="2800" dirty="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Chances of a technical problem in the website</a:t>
            </a:r>
          </a:p>
          <a:p>
            <a:endParaRPr lang="en-US" sz="2800" dirty="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Mismatch data of orders, customers and drivers</a:t>
            </a:r>
          </a:p>
          <a:p>
            <a:pPr marL="0" indent="0">
              <a:buNone/>
            </a:pP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1366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AD7538-EBB0-462F-AE2F-DEB5BD49DD89}"/>
              </a:ext>
            </a:extLst>
          </p:cNvPr>
          <p:cNvSpPr>
            <a:spLocks noGrp="1"/>
          </p:cNvSpPr>
          <p:nvPr>
            <p:ph idx="1"/>
          </p:nvPr>
        </p:nvSpPr>
        <p:spPr>
          <a:xfrm>
            <a:off x="1757779" y="296401"/>
            <a:ext cx="10617693" cy="5491840"/>
          </a:xfrm>
        </p:spPr>
        <p:txBody>
          <a:bodyPr>
            <a:normAutofit/>
          </a:bodyPr>
          <a:lstStyle/>
          <a:p>
            <a:pPr marL="0" indent="0" algn="ctr">
              <a:lnSpc>
                <a:spcPct val="115000"/>
              </a:lnSpc>
              <a:spcAft>
                <a:spcPts val="1000"/>
              </a:spcAft>
              <a:buNone/>
            </a:pPr>
            <a:r>
              <a:rPr lang="en-IN" sz="3200" b="1" dirty="0">
                <a:solidFill>
                  <a:schemeClr val="tx1"/>
                </a:solidFill>
                <a:effectLst/>
                <a:highlight>
                  <a:srgbClr val="00FF00"/>
                </a:highlight>
                <a:latin typeface="Times New Roman" panose="02020603050405020304" pitchFamily="18" charset="0"/>
                <a:ea typeface="Calibri" panose="020F0502020204030204" pitchFamily="34" charset="0"/>
                <a:cs typeface="Mangal" panose="02040503050203030202" pitchFamily="18" charset="0"/>
              </a:rPr>
              <a:t>LIMITATIONS</a:t>
            </a:r>
          </a:p>
          <a:p>
            <a:pPr marL="0" indent="0">
              <a:lnSpc>
                <a:spcPct val="115000"/>
              </a:lnSpc>
              <a:spcAft>
                <a:spcPts val="1000"/>
              </a:spcAft>
              <a:buNone/>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15000"/>
              </a:lnSpc>
              <a:spcAft>
                <a:spcPts val="1000"/>
              </a:spcAft>
              <a:buFont typeface="Wingdings 3" panose="05040102010807070707" pitchFamily="18" charset="2"/>
              <a:buChar char=""/>
              <a:tabLst>
                <a:tab pos="457200" algn="l"/>
              </a:tabLst>
            </a:pPr>
            <a:r>
              <a:rPr lang="en-IN"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Require internet connectivity if user is ordering.</a:t>
            </a:r>
          </a:p>
          <a:p>
            <a:pPr marL="342900" lvl="0" indent="-342900">
              <a:lnSpc>
                <a:spcPct val="115000"/>
              </a:lnSpc>
              <a:spcAft>
                <a:spcPts val="1000"/>
              </a:spcAft>
              <a:buFont typeface="Wingdings 3" panose="05040102010807070707" pitchFamily="18" charset="2"/>
              <a:buChar char=""/>
            </a:pPr>
            <a:r>
              <a:rPr lang="en-IN"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Require an any devices like PC, Laptop, Android. </a:t>
            </a:r>
          </a:p>
          <a:p>
            <a:pPr marL="0" indent="0">
              <a:buNone/>
            </a:pPr>
            <a:endParaRPr lang="en-IN" dirty="0">
              <a:solidFill>
                <a:schemeClr val="tx1"/>
              </a:solidFill>
            </a:endParaRPr>
          </a:p>
          <a:p>
            <a:endParaRPr lang="en-IN" dirty="0"/>
          </a:p>
        </p:txBody>
      </p:sp>
    </p:spTree>
    <p:extLst>
      <p:ext uri="{BB962C8B-B14F-4D97-AF65-F5344CB8AC3E}">
        <p14:creationId xmlns:p14="http://schemas.microsoft.com/office/powerpoint/2010/main" val="1853585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7E85AD-E1A9-44A0-AECA-6694E9A1F789}"/>
              </a:ext>
            </a:extLst>
          </p:cNvPr>
          <p:cNvSpPr>
            <a:spLocks noGrp="1"/>
          </p:cNvSpPr>
          <p:nvPr>
            <p:ph idx="1"/>
          </p:nvPr>
        </p:nvSpPr>
        <p:spPr>
          <a:xfrm>
            <a:off x="1464814" y="168674"/>
            <a:ext cx="10990555" cy="6418557"/>
          </a:xfrm>
        </p:spPr>
        <p:txBody>
          <a:bodyPr>
            <a:noAutofit/>
          </a:bodyPr>
          <a:lstStyle/>
          <a:p>
            <a:pPr marL="0" indent="0" algn="ctr">
              <a:lnSpc>
                <a:spcPct val="115000"/>
              </a:lnSpc>
              <a:spcAft>
                <a:spcPts val="1000"/>
              </a:spcAft>
              <a:buNone/>
            </a:pPr>
            <a:r>
              <a:rPr lang="en-IN" sz="3200" b="1" dirty="0">
                <a:solidFill>
                  <a:schemeClr val="tx1"/>
                </a:solidFill>
                <a:effectLst/>
                <a:highlight>
                  <a:srgbClr val="00FF00"/>
                </a:highlight>
                <a:latin typeface="Times New Roman" panose="02020603050405020304" pitchFamily="18" charset="0"/>
                <a:ea typeface="Calibri" panose="020F0502020204030204" pitchFamily="34" charset="0"/>
                <a:cs typeface="Mangal" panose="02040503050203030202" pitchFamily="18" charset="0"/>
              </a:rPr>
              <a:t>USER INTERFACE</a:t>
            </a:r>
            <a:endParaRPr lang="en-IN" sz="3200" dirty="0">
              <a:solidFill>
                <a:schemeClr val="tx1"/>
              </a:solidFill>
              <a:effectLst/>
              <a:highlight>
                <a:srgbClr val="00FF00"/>
              </a:highlight>
              <a:latin typeface="Calibri" panose="020F0502020204030204" pitchFamily="34" charset="0"/>
              <a:ea typeface="Calibri" panose="020F0502020204030204" pitchFamily="34" charset="0"/>
              <a:cs typeface="Mangal" panose="02040503050203030202" pitchFamily="18" charset="0"/>
            </a:endParaRPr>
          </a:p>
          <a:p>
            <a:pPr marL="342900" lvl="0" indent="-342900" fontAlgn="base">
              <a:lnSpc>
                <a:spcPct val="115000"/>
              </a:lnSpc>
              <a:spcAft>
                <a:spcPts val="1500"/>
              </a:spcAft>
              <a:buFont typeface="Wingdings 3" panose="05040102010807070707" pitchFamily="18" charset="2"/>
              <a:buChar char=""/>
            </a:pPr>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Passwords should be encrypted</a:t>
            </a:r>
            <a:endParaRPr lang="en-IN"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ct val="115000"/>
              </a:lnSpc>
              <a:spcAft>
                <a:spcPts val="1500"/>
              </a:spcAft>
              <a:buFont typeface="Wingdings 3" panose="05040102010807070707" pitchFamily="18" charset="2"/>
              <a:buChar char=""/>
            </a:pPr>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Usability Requirement</a:t>
            </a:r>
            <a:endParaRPr lang="en-IN"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ct val="115000"/>
              </a:lnSpc>
              <a:spcAft>
                <a:spcPts val="1500"/>
              </a:spcAft>
              <a:buFont typeface="Wingdings 3" panose="05040102010807070707" pitchFamily="18" charset="2"/>
              <a:buChar char=""/>
            </a:pPr>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system should have a simple and easy-to-learn graphic user interfaces</a:t>
            </a:r>
            <a:endParaRPr lang="en-IN" sz="28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endParaRPr>
          </a:p>
          <a:p>
            <a:pPr>
              <a:lnSpc>
                <a:spcPct val="115000"/>
              </a:lnSpc>
              <a:spcAft>
                <a:spcPts val="1000"/>
              </a:spcAft>
            </a:pPr>
            <a:r>
              <a:rPr lang="en-IN" sz="2800" b="1" dirty="0">
                <a:solidFill>
                  <a:schemeClr val="tx1"/>
                </a:solidFill>
                <a:effectLst/>
                <a:highlight>
                  <a:srgbClr val="00FF00"/>
                </a:highlight>
                <a:latin typeface="Times New Roman" panose="02020603050405020304" pitchFamily="18" charset="0"/>
                <a:ea typeface="Calibri" panose="020F0502020204030204" pitchFamily="34" charset="0"/>
                <a:cs typeface="Mangal" panose="02040503050203030202" pitchFamily="18" charset="0"/>
              </a:rPr>
              <a:t>Software interface:</a:t>
            </a:r>
            <a:endParaRPr lang="en-IN" sz="2800" dirty="0">
              <a:solidFill>
                <a:schemeClr val="tx1"/>
              </a:solidFill>
              <a:effectLst/>
              <a:highlight>
                <a:srgbClr val="00FF00"/>
              </a:highlight>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1000"/>
              </a:spcAft>
            </a:pPr>
            <a:r>
              <a:rPr lang="en-IN" sz="28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Operating system: - windows, Linux, mac OS</a:t>
            </a:r>
            <a:endParaRPr lang="en-IN" sz="28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1000"/>
              </a:spcAft>
            </a:pPr>
            <a:r>
              <a:rPr lang="en-IN" sz="28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Programming language: - Html, CSS, Java</a:t>
            </a:r>
            <a:endParaRPr lang="en-IN" sz="28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480482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4A08B6-F2F4-49EC-AE35-DC4B7F6BAFB4}"/>
              </a:ext>
            </a:extLst>
          </p:cNvPr>
          <p:cNvSpPr>
            <a:spLocks noGrp="1"/>
          </p:cNvSpPr>
          <p:nvPr>
            <p:ph idx="1"/>
          </p:nvPr>
        </p:nvSpPr>
        <p:spPr>
          <a:xfrm>
            <a:off x="1143000" y="340788"/>
            <a:ext cx="10859610" cy="6264198"/>
          </a:xfrm>
        </p:spPr>
        <p:txBody>
          <a:bodyPr>
            <a:normAutofit fontScale="25000" lnSpcReduction="20000"/>
          </a:bodyPr>
          <a:lstStyle/>
          <a:p>
            <a:pPr marL="0" indent="0" algn="ctr">
              <a:lnSpc>
                <a:spcPct val="115000"/>
              </a:lnSpc>
              <a:spcAft>
                <a:spcPts val="1000"/>
              </a:spcAft>
              <a:buNone/>
            </a:pPr>
            <a:r>
              <a:rPr lang="en-IN" sz="12800" b="1" dirty="0">
                <a:solidFill>
                  <a:schemeClr val="tx1"/>
                </a:solidFill>
                <a:effectLst/>
                <a:highlight>
                  <a:srgbClr val="00FF00"/>
                </a:highlight>
                <a:latin typeface="Times New Roman" panose="02020603050405020304" pitchFamily="18" charset="0"/>
                <a:ea typeface="Calibri" panose="020F0502020204030204" pitchFamily="34" charset="0"/>
                <a:cs typeface="Mangal" panose="02040503050203030202" pitchFamily="18" charset="0"/>
              </a:rPr>
              <a:t>FUTURE SCOPE</a:t>
            </a:r>
            <a:endParaRPr lang="en-IN" sz="12800" b="1" dirty="0">
              <a:solidFill>
                <a:schemeClr val="tx1"/>
              </a:solidFill>
              <a:highlight>
                <a:srgbClr val="00FF00"/>
              </a:highlight>
              <a:latin typeface="Calibri" panose="020F0502020204030204" pitchFamily="34" charset="0"/>
              <a:ea typeface="Calibri" panose="020F0502020204030204" pitchFamily="34" charset="0"/>
              <a:cs typeface="Mangal" panose="02040503050203030202" pitchFamily="18" charset="0"/>
            </a:endParaRPr>
          </a:p>
          <a:p>
            <a:pPr marL="0" indent="0" algn="ctr">
              <a:lnSpc>
                <a:spcPct val="115000"/>
              </a:lnSpc>
              <a:spcAft>
                <a:spcPts val="1000"/>
              </a:spcAft>
              <a:buNone/>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1485900" indent="-1143000" algn="just">
              <a:lnSpc>
                <a:spcPct val="115000"/>
              </a:lnSpc>
              <a:spcAft>
                <a:spcPts val="1000"/>
              </a:spcAft>
              <a:buClr>
                <a:schemeClr val="tx1"/>
              </a:buClr>
              <a:buFont typeface="Wingdings" panose="05000000000000000000" pitchFamily="2" charset="2"/>
              <a:buChar char="Ø"/>
            </a:pPr>
            <a:r>
              <a:rPr lang="en-US" sz="1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Easy use of customer</a:t>
            </a:r>
          </a:p>
          <a:p>
            <a:pPr marL="1485900" indent="-1143000" algn="just">
              <a:lnSpc>
                <a:spcPct val="115000"/>
              </a:lnSpc>
              <a:spcAft>
                <a:spcPts val="1000"/>
              </a:spcAft>
              <a:buClr>
                <a:schemeClr val="tx1"/>
              </a:buClr>
              <a:buFont typeface="Wingdings" panose="05000000000000000000" pitchFamily="2" charset="2"/>
              <a:buChar char="Ø"/>
            </a:pPr>
            <a:r>
              <a:rPr lang="en-US" sz="1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Computerized Entry Of Details.</a:t>
            </a:r>
          </a:p>
          <a:p>
            <a:pPr marL="1485900" indent="-1143000" algn="just">
              <a:lnSpc>
                <a:spcPct val="115000"/>
              </a:lnSpc>
              <a:spcAft>
                <a:spcPts val="1000"/>
              </a:spcAft>
              <a:buClr>
                <a:schemeClr val="tx1"/>
              </a:buClr>
              <a:buFont typeface="Wingdings" panose="05000000000000000000" pitchFamily="2" charset="2"/>
              <a:buChar char="Ø"/>
            </a:pPr>
            <a:r>
              <a:rPr lang="en-US" sz="1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 Friendly Interaction between User and </a:t>
            </a:r>
            <a:r>
              <a:rPr lang="en-US" sz="1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website</a:t>
            </a:r>
            <a:r>
              <a:rPr lang="en-US" sz="1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1485900" indent="-1143000" algn="just">
              <a:lnSpc>
                <a:spcPct val="115000"/>
              </a:lnSpc>
              <a:spcAft>
                <a:spcPts val="1000"/>
              </a:spcAft>
              <a:buClr>
                <a:schemeClr val="tx1"/>
              </a:buClr>
              <a:buFont typeface="Wingdings" panose="05000000000000000000" pitchFamily="2" charset="2"/>
              <a:buChar char="Ø"/>
            </a:pPr>
            <a:r>
              <a:rPr lang="en-US" sz="1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Easy access to any stage.</a:t>
            </a:r>
          </a:p>
          <a:p>
            <a:pPr marL="1485900" indent="-1143000" algn="just">
              <a:lnSpc>
                <a:spcPct val="115000"/>
              </a:lnSpc>
              <a:spcAft>
                <a:spcPts val="1000"/>
              </a:spcAft>
              <a:buClr>
                <a:schemeClr val="tx1"/>
              </a:buClr>
              <a:buFont typeface="Wingdings" panose="05000000000000000000" pitchFamily="2" charset="2"/>
              <a:buChar char="Ø"/>
            </a:pPr>
            <a:r>
              <a:rPr lang="en-US" sz="1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Security Provided.</a:t>
            </a:r>
          </a:p>
          <a:p>
            <a:pPr marL="1485900" indent="-1143000" algn="just">
              <a:lnSpc>
                <a:spcPct val="115000"/>
              </a:lnSpc>
              <a:spcAft>
                <a:spcPts val="1000"/>
              </a:spcAft>
              <a:buClr>
                <a:schemeClr val="tx1"/>
              </a:buClr>
              <a:buFont typeface="Wingdings" panose="05000000000000000000" pitchFamily="2" charset="2"/>
              <a:buChar char="Ø"/>
            </a:pPr>
            <a:r>
              <a:rPr lang="en-US" sz="1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Lot of time is getting saved.</a:t>
            </a:r>
          </a:p>
          <a:p>
            <a:pPr marL="1485900" indent="-1143000" algn="just">
              <a:lnSpc>
                <a:spcPct val="115000"/>
              </a:lnSpc>
              <a:spcAft>
                <a:spcPts val="1000"/>
              </a:spcAft>
              <a:buClr>
                <a:schemeClr val="tx1"/>
              </a:buClr>
              <a:buFont typeface="Wingdings" panose="05000000000000000000" pitchFamily="2" charset="2"/>
              <a:buChar char="Ø"/>
            </a:pPr>
            <a:r>
              <a:rPr lang="en-US" sz="1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Easy backup of data.</a:t>
            </a:r>
          </a:p>
          <a:p>
            <a:pPr marL="1485900" indent="-1143000" algn="just">
              <a:lnSpc>
                <a:spcPct val="115000"/>
              </a:lnSpc>
              <a:spcAft>
                <a:spcPts val="1000"/>
              </a:spcAft>
              <a:buClr>
                <a:schemeClr val="tx1"/>
              </a:buClr>
              <a:buFont typeface="Wingdings" panose="05000000000000000000" pitchFamily="2" charset="2"/>
              <a:buChar char="Ø"/>
            </a:pPr>
            <a:r>
              <a:rPr lang="en-US" sz="1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Easy access for exotic &amp; authentic product.</a:t>
            </a:r>
            <a:endParaRPr lang="en-IN" sz="11200" dirty="0">
              <a:solidFill>
                <a:schemeClr val="tx1"/>
              </a:solidFill>
            </a:endParaRPr>
          </a:p>
        </p:txBody>
      </p:sp>
    </p:spTree>
    <p:extLst>
      <p:ext uri="{BB962C8B-B14F-4D97-AF65-F5344CB8AC3E}">
        <p14:creationId xmlns:p14="http://schemas.microsoft.com/office/powerpoint/2010/main" val="2508677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2B5263-BE09-4BA0-BEA3-BC58A8F75112}"/>
              </a:ext>
            </a:extLst>
          </p:cNvPr>
          <p:cNvSpPr>
            <a:spLocks noGrp="1"/>
          </p:cNvSpPr>
          <p:nvPr>
            <p:ph idx="1"/>
          </p:nvPr>
        </p:nvSpPr>
        <p:spPr>
          <a:xfrm>
            <a:off x="1091953" y="457200"/>
            <a:ext cx="10946167" cy="6400800"/>
          </a:xfrm>
        </p:spPr>
        <p:txBody>
          <a:bodyPr>
            <a:normAutofit/>
          </a:bodyPr>
          <a:lstStyle/>
          <a:p>
            <a:pPr marL="0" indent="0" algn="ctr">
              <a:lnSpc>
                <a:spcPct val="115000"/>
              </a:lnSpc>
              <a:spcAft>
                <a:spcPts val="1000"/>
              </a:spcAft>
              <a:buNone/>
            </a:pPr>
            <a:r>
              <a:rPr lang="en-IN" sz="3200" b="1" dirty="0">
                <a:solidFill>
                  <a:schemeClr val="tx1"/>
                </a:solidFill>
                <a:effectLst/>
                <a:highlight>
                  <a:srgbClr val="00FF00"/>
                </a:highlight>
                <a:latin typeface="Times New Roman" panose="02020603050405020304" pitchFamily="18" charset="0"/>
                <a:ea typeface="Calibri" panose="020F0502020204030204" pitchFamily="34" charset="0"/>
                <a:cs typeface="Mangal" panose="02040503050203030202" pitchFamily="18" charset="0"/>
              </a:rPr>
              <a:t>CONCLUSION</a:t>
            </a:r>
            <a:endParaRPr lang="en-IN" sz="3200" dirty="0">
              <a:solidFill>
                <a:schemeClr val="tx1"/>
              </a:solidFill>
              <a:effectLst/>
              <a:highlight>
                <a:srgbClr val="00FF00"/>
              </a:highlight>
              <a:latin typeface="Calibri" panose="020F0502020204030204" pitchFamily="34" charset="0"/>
              <a:ea typeface="Calibri" panose="020F0502020204030204" pitchFamily="34" charset="0"/>
              <a:cs typeface="Mangal" panose="02040503050203030202" pitchFamily="18" charset="0"/>
            </a:endParaRPr>
          </a:p>
          <a:p>
            <a:pPr marL="685800" algn="just">
              <a:lnSpc>
                <a:spcPct val="115000"/>
              </a:lnSpc>
              <a:spcAft>
                <a:spcPts val="1000"/>
              </a:spcAft>
              <a:buClr>
                <a:schemeClr val="tx1"/>
              </a:buClr>
              <a:buFont typeface="Wingdings" panose="05000000000000000000" pitchFamily="2" charset="2"/>
              <a:buChar char="Ø"/>
            </a:pPr>
            <a:r>
              <a:rPr lang="en-US" sz="24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The project undertaken by me at “KBPIMSR, Satara" helped me in not only gaining practical experience but also to adapt the organizational environments and procedures.</a:t>
            </a:r>
            <a:endParaRPr lang="en-US" sz="2400" dirty="0">
              <a:solidFill>
                <a:schemeClr val="tx1"/>
              </a:solidFill>
              <a:latin typeface="Times New Roman" panose="02020603050405020304" pitchFamily="18" charset="0"/>
              <a:ea typeface="Calibri" panose="020F0502020204030204" pitchFamily="34" charset="0"/>
              <a:cs typeface="Mangal" panose="02040503050203030202" pitchFamily="18" charset="0"/>
            </a:endParaRPr>
          </a:p>
          <a:p>
            <a:pPr marL="685800" algn="just">
              <a:lnSpc>
                <a:spcPct val="115000"/>
              </a:lnSpc>
              <a:spcAft>
                <a:spcPts val="1000"/>
              </a:spcAft>
              <a:buClr>
                <a:schemeClr val="tx1"/>
              </a:buClr>
              <a:buFont typeface="Wingdings" panose="05000000000000000000" pitchFamily="2" charset="2"/>
              <a:buChar char="Ø"/>
            </a:pPr>
            <a:r>
              <a:rPr lang="en-US" sz="24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It is said that no system is perfect; every system has some limitations and flaws. Taking this into consideration, the project “Online Food Order” has been carried out successfully.</a:t>
            </a:r>
          </a:p>
          <a:p>
            <a:pPr marL="685800" algn="just">
              <a:lnSpc>
                <a:spcPct val="115000"/>
              </a:lnSpc>
              <a:spcAft>
                <a:spcPts val="1000"/>
              </a:spcAft>
              <a:buClr>
                <a:schemeClr val="tx1"/>
              </a:buClr>
              <a:buFont typeface="Wingdings" panose="05000000000000000000" pitchFamily="2" charset="2"/>
              <a:buChar char="Ø"/>
            </a:pPr>
            <a:r>
              <a:rPr lang="en-US" sz="24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Thus I confidently conclude that this was not only beneficial in its technical and educational aspect but also wins equality in building up my personality.</a:t>
            </a:r>
            <a:endParaRPr lang="en-IN" dirty="0">
              <a:solidFill>
                <a:schemeClr val="tx1"/>
              </a:solidFill>
            </a:endParaRPr>
          </a:p>
        </p:txBody>
      </p:sp>
    </p:spTree>
    <p:extLst>
      <p:ext uri="{BB962C8B-B14F-4D97-AF65-F5344CB8AC3E}">
        <p14:creationId xmlns:p14="http://schemas.microsoft.com/office/powerpoint/2010/main" val="2248550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0C48D2C0-7F49-4C3C-BF7F-783596941104}"/>
              </a:ext>
            </a:extLst>
          </p:cNvPr>
          <p:cNvSpPr>
            <a:spLocks noGrp="1" noChangeArrowheads="1"/>
          </p:cNvSpPr>
          <p:nvPr>
            <p:ph type="title"/>
          </p:nvPr>
        </p:nvSpPr>
        <p:spPr bwMode="auto">
          <a:xfrm>
            <a:off x="645539" y="367459"/>
            <a:ext cx="12182192"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In partial fulfilment of the requirement for the degree of </a:t>
            </a:r>
            <a:br>
              <a:rPr kumimoji="0" lang="en-US" altLang="en-US" sz="2400"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br>
            <a:endParaRPr kumimoji="0" lang="en-US" altLang="en-US" sz="2400" b="0" i="0" u="none" strike="noStrike" cap="none" normalizeH="0" baseline="0" dirty="0">
              <a:ln>
                <a:noFill/>
              </a:ln>
              <a:solidFill>
                <a:srgbClr val="002060"/>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BACHELOR OF COMPUTER APPLICATION</a:t>
            </a:r>
            <a:endParaRPr kumimoji="0" lang="en-US" altLang="en-US" sz="2800" b="1" i="0" u="none" strike="noStrike" cap="none" normalizeH="0" baseline="0" dirty="0">
              <a:ln>
                <a:noFill/>
              </a:ln>
              <a:solidFill>
                <a:srgbClr val="002060"/>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Submitted By</a:t>
            </a:r>
            <a:endParaRPr kumimoji="0" lang="en-US" altLang="en-US" sz="2400" b="0" i="0" u="none" strike="noStrike" cap="none" normalizeH="0" baseline="0" dirty="0">
              <a:ln>
                <a:noFill/>
              </a:ln>
              <a:solidFill>
                <a:srgbClr val="00206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Content Placeholder 3">
            <a:extLst>
              <a:ext uri="{FF2B5EF4-FFF2-40B4-BE49-F238E27FC236}">
                <a16:creationId xmlns:a16="http://schemas.microsoft.com/office/drawing/2014/main" id="{F1C0C481-9FA3-4AD0-BA4C-7DC307F7DF0F}"/>
              </a:ext>
            </a:extLst>
          </p:cNvPr>
          <p:cNvGraphicFramePr>
            <a:graphicFrameLocks noGrp="1"/>
          </p:cNvGraphicFramePr>
          <p:nvPr>
            <p:ph idx="1"/>
            <p:extLst>
              <p:ext uri="{D42A27DB-BD31-4B8C-83A1-F6EECF244321}">
                <p14:modId xmlns:p14="http://schemas.microsoft.com/office/powerpoint/2010/main" val="175153952"/>
              </p:ext>
            </p:extLst>
          </p:nvPr>
        </p:nvGraphicFramePr>
        <p:xfrm>
          <a:off x="2586324" y="2382207"/>
          <a:ext cx="8538876" cy="4108334"/>
        </p:xfrm>
        <a:graphic>
          <a:graphicData uri="http://schemas.openxmlformats.org/drawingml/2006/table">
            <a:tbl>
              <a:tblPr firstRow="1" firstCol="1" bandRow="1">
                <a:tableStyleId>{5C22544A-7EE6-4342-B048-85BDC9FD1C3A}</a:tableStyleId>
              </a:tblPr>
              <a:tblGrid>
                <a:gridCol w="1355665">
                  <a:extLst>
                    <a:ext uri="{9D8B030D-6E8A-4147-A177-3AD203B41FA5}">
                      <a16:colId xmlns:a16="http://schemas.microsoft.com/office/drawing/2014/main" val="896450749"/>
                    </a:ext>
                  </a:extLst>
                </a:gridCol>
                <a:gridCol w="2268926">
                  <a:extLst>
                    <a:ext uri="{9D8B030D-6E8A-4147-A177-3AD203B41FA5}">
                      <a16:colId xmlns:a16="http://schemas.microsoft.com/office/drawing/2014/main" val="1888647680"/>
                    </a:ext>
                  </a:extLst>
                </a:gridCol>
                <a:gridCol w="4914285">
                  <a:extLst>
                    <a:ext uri="{9D8B030D-6E8A-4147-A177-3AD203B41FA5}">
                      <a16:colId xmlns:a16="http://schemas.microsoft.com/office/drawing/2014/main" val="1931070609"/>
                    </a:ext>
                  </a:extLst>
                </a:gridCol>
              </a:tblGrid>
              <a:tr h="802410">
                <a:tc>
                  <a:txBody>
                    <a:bodyPr/>
                    <a:lstStyle/>
                    <a:p>
                      <a:pPr algn="ctr">
                        <a:lnSpc>
                          <a:spcPct val="115000"/>
                        </a:lnSpc>
                        <a:spcAft>
                          <a:spcPts val="1000"/>
                        </a:spcAft>
                      </a:pPr>
                      <a:r>
                        <a:rPr lang="en-IN" sz="2000" dirty="0">
                          <a:effectLst/>
                        </a:rPr>
                        <a:t>Sr.no</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2000">
                          <a:effectLst/>
                        </a:rPr>
                        <a:t>Roll no</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2000" dirty="0">
                          <a:effectLst/>
                        </a:rPr>
                        <a:t>Name of student</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7141985"/>
                  </a:ext>
                </a:extLst>
              </a:tr>
              <a:tr h="816163">
                <a:tc>
                  <a:txBody>
                    <a:bodyPr/>
                    <a:lstStyle/>
                    <a:p>
                      <a:pPr algn="ctr">
                        <a:lnSpc>
                          <a:spcPct val="115000"/>
                        </a:lnSpc>
                        <a:spcAft>
                          <a:spcPts val="1000"/>
                        </a:spcAft>
                      </a:pPr>
                      <a:r>
                        <a:rPr lang="en-IN" sz="2000" dirty="0">
                          <a:effectLst/>
                        </a:rPr>
                        <a:t>1</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effectLst/>
                          <a:latin typeface="Calibri" panose="020F0502020204030204" pitchFamily="34" charset="0"/>
                          <a:cs typeface="Mangal" panose="02040503050203030202" pitchFamily="18" charset="0"/>
                        </a:rPr>
                        <a:t>47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1000"/>
                        </a:spcAft>
                      </a:pPr>
                      <a:r>
                        <a:rPr lang="en-IN" sz="2000" dirty="0">
                          <a:effectLst/>
                        </a:rPr>
                        <a:t>Lohar Priyanka Santosh</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0936741"/>
                  </a:ext>
                </a:extLst>
              </a:tr>
              <a:tr h="829920">
                <a:tc>
                  <a:txBody>
                    <a:bodyPr/>
                    <a:lstStyle/>
                    <a:p>
                      <a:pPr algn="ctr">
                        <a:lnSpc>
                          <a:spcPct val="115000"/>
                        </a:lnSpc>
                        <a:spcAft>
                          <a:spcPts val="1000"/>
                        </a:spcAft>
                      </a:pPr>
                      <a:r>
                        <a:rPr lang="en-IN" sz="2000">
                          <a:effectLst/>
                        </a:rPr>
                        <a:t>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effectLst/>
                          <a:latin typeface="Calibri" panose="020F0502020204030204" pitchFamily="34" charset="0"/>
                          <a:cs typeface="Mangal" panose="02040503050203030202" pitchFamily="18" charset="0"/>
                        </a:rPr>
                        <a:t>73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1000"/>
                        </a:spcAft>
                      </a:pPr>
                      <a:r>
                        <a:rPr lang="en-IN" sz="2000">
                          <a:effectLst/>
                        </a:rPr>
                        <a:t>Sawant Pooja Laxman</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2532214"/>
                  </a:ext>
                </a:extLst>
              </a:tr>
              <a:tr h="825335">
                <a:tc>
                  <a:txBody>
                    <a:bodyPr/>
                    <a:lstStyle/>
                    <a:p>
                      <a:pPr algn="ctr">
                        <a:lnSpc>
                          <a:spcPct val="115000"/>
                        </a:lnSpc>
                        <a:spcAft>
                          <a:spcPts val="1000"/>
                        </a:spcAft>
                      </a:pPr>
                      <a:r>
                        <a:rPr lang="en-IN" sz="2000">
                          <a:effectLst/>
                        </a:rPr>
                        <a:t>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effectLst/>
                          <a:latin typeface="Calibri" panose="020F0502020204030204" pitchFamily="34" charset="0"/>
                          <a:cs typeface="Mangal" panose="02040503050203030202" pitchFamily="18" charset="0"/>
                        </a:rPr>
                        <a:t>75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1000"/>
                        </a:spcAft>
                      </a:pPr>
                      <a:r>
                        <a:rPr lang="en-IN" sz="2000" dirty="0">
                          <a:effectLst/>
                        </a:rPr>
                        <a:t>Shinde Nikhil Shashikant</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2980535"/>
                  </a:ext>
                </a:extLst>
              </a:tr>
              <a:tr h="834506">
                <a:tc>
                  <a:txBody>
                    <a:bodyPr/>
                    <a:lstStyle/>
                    <a:p>
                      <a:pPr algn="ctr">
                        <a:lnSpc>
                          <a:spcPct val="115000"/>
                        </a:lnSpc>
                        <a:spcAft>
                          <a:spcPts val="1000"/>
                        </a:spcAft>
                      </a:pPr>
                      <a:r>
                        <a:rPr lang="en-IN" sz="2000" dirty="0">
                          <a:effectLst/>
                        </a:rPr>
                        <a:t>4</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effectLst/>
                          <a:latin typeface="Calibri" panose="020F0502020204030204" pitchFamily="34" charset="0"/>
                          <a:cs typeface="Mangal" panose="02040503050203030202" pitchFamily="18" charset="0"/>
                        </a:rPr>
                        <a:t>76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1000"/>
                        </a:spcAft>
                      </a:pPr>
                      <a:r>
                        <a:rPr lang="en-IN" sz="2000" dirty="0">
                          <a:effectLst/>
                        </a:rPr>
                        <a:t>Shinde Rohan Shivaji</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488848"/>
                  </a:ext>
                </a:extLst>
              </a:tr>
            </a:tbl>
          </a:graphicData>
        </a:graphic>
      </p:graphicFrame>
    </p:spTree>
    <p:extLst>
      <p:ext uri="{BB962C8B-B14F-4D97-AF65-F5344CB8AC3E}">
        <p14:creationId xmlns:p14="http://schemas.microsoft.com/office/powerpoint/2010/main" val="1649088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47A37-6C0A-4CAE-A140-250E6BE799D6}"/>
              </a:ext>
            </a:extLst>
          </p:cNvPr>
          <p:cNvSpPr>
            <a:spLocks noGrp="1"/>
          </p:cNvSpPr>
          <p:nvPr>
            <p:ph type="title"/>
          </p:nvPr>
        </p:nvSpPr>
        <p:spPr>
          <a:xfrm>
            <a:off x="1143001" y="1677879"/>
            <a:ext cx="9905998" cy="2576483"/>
          </a:xfrm>
        </p:spPr>
        <p:txBody>
          <a:bodyPr>
            <a:noAutofit/>
          </a:bodyPr>
          <a:lstStyle/>
          <a:p>
            <a:pPr marL="542925" algn="ctr">
              <a:lnSpc>
                <a:spcPct val="115000"/>
              </a:lnSpc>
              <a:spcAft>
                <a:spcPts val="1090"/>
              </a:spcAft>
            </a:pPr>
            <a:r>
              <a:rPr lang="en-IN" sz="24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UNDER THE GUIDANCE OF</a:t>
            </a:r>
            <a:br>
              <a:rPr lang="en-IN" sz="24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br>
            <a:br>
              <a:rPr lang="en-IN" sz="2800" dirty="0">
                <a:solidFill>
                  <a:schemeClr val="tx1"/>
                </a:solidFill>
                <a:effectLst/>
                <a:highlight>
                  <a:srgbClr val="FF00FF"/>
                </a:highlight>
                <a:latin typeface="Calibri" panose="020F0502020204030204" pitchFamily="34" charset="0"/>
                <a:ea typeface="Calibri" panose="020F0502020204030204" pitchFamily="34" charset="0"/>
                <a:cs typeface="Mangal" panose="02040503050203030202" pitchFamily="18" charset="0"/>
              </a:rPr>
            </a:br>
            <a:r>
              <a:rPr lang="en-IN" sz="3200" b="1" dirty="0">
                <a:solidFill>
                  <a:schemeClr val="tx1"/>
                </a:solidFill>
                <a:effectLst/>
                <a:highlight>
                  <a:srgbClr val="FFFF00"/>
                </a:highlight>
                <a:latin typeface="Times New Roman" panose="02020603050405020304" pitchFamily="18" charset="0"/>
                <a:ea typeface="Calibri" panose="020F0502020204030204" pitchFamily="34" charset="0"/>
                <a:cs typeface="Mangal" panose="02040503050203030202" pitchFamily="18" charset="0"/>
              </a:rPr>
              <a:t>Mr</a:t>
            </a:r>
            <a:r>
              <a:rPr lang="en-IN" sz="2400" b="1" dirty="0">
                <a:solidFill>
                  <a:schemeClr val="tx1"/>
                </a:solidFill>
                <a:effectLst/>
                <a:highlight>
                  <a:srgbClr val="FFFF00"/>
                </a:highlight>
                <a:latin typeface="Times New Roman" panose="02020603050405020304" pitchFamily="18" charset="0"/>
                <a:ea typeface="Calibri" panose="020F0502020204030204" pitchFamily="34" charset="0"/>
                <a:cs typeface="Mangal" panose="02040503050203030202" pitchFamily="18" charset="0"/>
              </a:rPr>
              <a:t>. </a:t>
            </a:r>
            <a:r>
              <a:rPr lang="en-IN" sz="3200" b="1" dirty="0">
                <a:solidFill>
                  <a:schemeClr val="tx1"/>
                </a:solidFill>
                <a:effectLst/>
                <a:highlight>
                  <a:srgbClr val="FFFF00"/>
                </a:highlight>
                <a:latin typeface="Times New Roman" panose="02020603050405020304" pitchFamily="18" charset="0"/>
                <a:ea typeface="Calibri" panose="020F0502020204030204" pitchFamily="34" charset="0"/>
                <a:cs typeface="Mangal" panose="02040503050203030202" pitchFamily="18" charset="0"/>
              </a:rPr>
              <a:t>V. D. Chavan</a:t>
            </a:r>
            <a:br>
              <a:rPr lang="en-IN" sz="2400" dirty="0">
                <a:effectLst/>
                <a:latin typeface="Calibri" panose="020F0502020204030204" pitchFamily="34" charset="0"/>
                <a:ea typeface="Calibri" panose="020F0502020204030204" pitchFamily="34" charset="0"/>
                <a:cs typeface="Mangal" panose="02040503050203030202" pitchFamily="18" charset="0"/>
              </a:rPr>
            </a:br>
            <a:r>
              <a:rPr lang="en-IN" sz="24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Through</a:t>
            </a:r>
            <a:br>
              <a:rPr lang="en-IN" sz="2800"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r>
              <a:rPr lang="en-IN" sz="2800" b="1"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The Director</a:t>
            </a:r>
            <a:br>
              <a:rPr lang="en-IN" sz="2800"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r>
              <a:rPr lang="en-IN" sz="24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Of</a:t>
            </a:r>
            <a:br>
              <a:rPr lang="en-IN" sz="2800" dirty="0">
                <a:solidFill>
                  <a:schemeClr val="tx1"/>
                </a:solidFill>
                <a:effectLst/>
                <a:highlight>
                  <a:srgbClr val="FF00FF"/>
                </a:highlight>
                <a:latin typeface="Calibri" panose="020F0502020204030204" pitchFamily="34" charset="0"/>
                <a:ea typeface="Calibri" panose="020F0502020204030204" pitchFamily="34" charset="0"/>
                <a:cs typeface="Mangal" panose="02040503050203030202" pitchFamily="18" charset="0"/>
              </a:rPr>
            </a:br>
            <a:r>
              <a:rPr lang="en-IN" sz="2800" b="1" dirty="0">
                <a:solidFill>
                  <a:schemeClr val="tx1"/>
                </a:solidFill>
                <a:effectLst/>
                <a:highlight>
                  <a:srgbClr val="FFFF00"/>
                </a:highlight>
                <a:latin typeface="Times New Roman" panose="02020603050405020304" pitchFamily="18" charset="0"/>
                <a:ea typeface="Calibri" panose="020F0502020204030204" pitchFamily="34" charset="0"/>
                <a:cs typeface="Mangal" panose="02040503050203030202" pitchFamily="18" charset="0"/>
              </a:rPr>
              <a:t>KARMAVEER BHAURAO PATIL INSTITUTE OF MANAGEMENT</a:t>
            </a:r>
            <a:r>
              <a:rPr lang="en-IN" sz="2800" dirty="0">
                <a:solidFill>
                  <a:schemeClr val="tx1"/>
                </a:solidFill>
                <a:effectLst/>
                <a:highlight>
                  <a:srgbClr val="FFFF00"/>
                </a:highlight>
                <a:latin typeface="Times New Roman" panose="02020603050405020304" pitchFamily="18" charset="0"/>
                <a:ea typeface="Calibri" panose="020F0502020204030204" pitchFamily="34" charset="0"/>
                <a:cs typeface="Mangal" panose="02040503050203030202" pitchFamily="18" charset="0"/>
              </a:rPr>
              <a:t> </a:t>
            </a:r>
            <a:r>
              <a:rPr lang="en-IN" sz="2800" b="1" dirty="0">
                <a:solidFill>
                  <a:schemeClr val="tx1"/>
                </a:solidFill>
                <a:effectLst/>
                <a:highlight>
                  <a:srgbClr val="FFFF00"/>
                </a:highlight>
                <a:latin typeface="Times New Roman" panose="02020603050405020304" pitchFamily="18" charset="0"/>
                <a:ea typeface="Calibri" panose="020F0502020204030204" pitchFamily="34" charset="0"/>
                <a:cs typeface="Mangal" panose="02040503050203030202" pitchFamily="18" charset="0"/>
              </a:rPr>
              <a:t>STUDIES AND RESEARCH, SATARA.</a:t>
            </a:r>
            <a:br>
              <a:rPr lang="en-IN" sz="2800" dirty="0">
                <a:solidFill>
                  <a:schemeClr val="tx1"/>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br>
            <a:r>
              <a:rPr lang="en-IN" sz="2800" b="1" dirty="0">
                <a:solidFill>
                  <a:schemeClr val="tx1"/>
                </a:solidFill>
                <a:effectLst/>
                <a:highlight>
                  <a:srgbClr val="FFFF00"/>
                </a:highlight>
                <a:latin typeface="Times New Roman" panose="02020603050405020304" pitchFamily="18" charset="0"/>
                <a:ea typeface="Calibri" panose="020F0502020204030204" pitchFamily="34" charset="0"/>
                <a:cs typeface="Mangal" panose="02040503050203030202" pitchFamily="18" charset="0"/>
              </a:rPr>
              <a:t>Year 2021-22</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sz="2800" dirty="0"/>
          </a:p>
        </p:txBody>
      </p:sp>
    </p:spTree>
    <p:extLst>
      <p:ext uri="{BB962C8B-B14F-4D97-AF65-F5344CB8AC3E}">
        <p14:creationId xmlns:p14="http://schemas.microsoft.com/office/powerpoint/2010/main" val="2736588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411E3-D91D-48D0-870B-950D204D3849}"/>
              </a:ext>
            </a:extLst>
          </p:cNvPr>
          <p:cNvSpPr>
            <a:spLocks noGrp="1"/>
          </p:cNvSpPr>
          <p:nvPr>
            <p:ph type="title"/>
          </p:nvPr>
        </p:nvSpPr>
        <p:spPr>
          <a:xfrm>
            <a:off x="1651247" y="701335"/>
            <a:ext cx="10315851" cy="5104660"/>
          </a:xfrm>
        </p:spPr>
        <p:txBody>
          <a:bodyPr>
            <a:normAutofit fontScale="90000"/>
          </a:bodyPr>
          <a:lstStyle/>
          <a:p>
            <a:pPr marL="7620" algn="just">
              <a:lnSpc>
                <a:spcPct val="115000"/>
              </a:lnSpc>
              <a:spcAft>
                <a:spcPts val="1280"/>
              </a:spcAft>
            </a:pPr>
            <a:r>
              <a:rPr lang="en-IN" b="1" dirty="0">
                <a:solidFill>
                  <a:schemeClr val="tx1"/>
                </a:solidFill>
                <a:effectLst/>
                <a:highlight>
                  <a:srgbClr val="00FF00"/>
                </a:highlight>
                <a:latin typeface="Times New Roman" panose="02020603050405020304" pitchFamily="18" charset="0"/>
                <a:ea typeface="Calibri" panose="020F0502020204030204" pitchFamily="34" charset="0"/>
                <a:cs typeface="Mangal" panose="02040503050203030202" pitchFamily="18" charset="0"/>
              </a:rPr>
              <a:t>ABSTRACT</a:t>
            </a:r>
            <a:br>
              <a:rPr lang="en-IN" b="1" dirty="0">
                <a:solidFill>
                  <a:schemeClr val="tx1"/>
                </a:solidFill>
                <a:effectLst/>
                <a:highlight>
                  <a:srgbClr val="00FF00"/>
                </a:highlight>
                <a:latin typeface="Times New Roman" panose="02020603050405020304" pitchFamily="18" charset="0"/>
                <a:ea typeface="Calibri" panose="020F0502020204030204" pitchFamily="34" charset="0"/>
                <a:cs typeface="Mangal" panose="02040503050203030202" pitchFamily="18" charset="0"/>
              </a:rPr>
            </a:br>
            <a:br>
              <a:rPr lang="en-IN" sz="3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7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this document the requirements specification for an online food ordering system designed. primarily for use in the food delivery industry.</a:t>
            </a:r>
            <a:br>
              <a:rPr lang="en-US" sz="27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27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US" sz="27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My system will allow restaurants to quickly and</a:t>
            </a:r>
            <a:r>
              <a:rPr lang="en-US" sz="27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7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easily manage an online menu which customers can browse and use to place orders with just a few clicks. </a:t>
            </a:r>
            <a:br>
              <a:rPr lang="en-US" sz="27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27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7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system then relays these orders to restaurant employees through an easy to navigate graphical interface for efficient processing.</a:t>
            </a:r>
            <a:br>
              <a:rPr lang="en-IN" sz="3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2800"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endParaRPr lang="en-IN" sz="2800" dirty="0">
              <a:solidFill>
                <a:schemeClr val="tx1"/>
              </a:solidFill>
            </a:endParaRPr>
          </a:p>
        </p:txBody>
      </p:sp>
    </p:spTree>
    <p:extLst>
      <p:ext uri="{BB962C8B-B14F-4D97-AF65-F5344CB8AC3E}">
        <p14:creationId xmlns:p14="http://schemas.microsoft.com/office/powerpoint/2010/main" val="1102368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7F559F-AEE5-4D7A-AB80-19DB9FD2C086}"/>
              </a:ext>
            </a:extLst>
          </p:cNvPr>
          <p:cNvSpPr>
            <a:spLocks noGrp="1"/>
          </p:cNvSpPr>
          <p:nvPr>
            <p:ph idx="1"/>
          </p:nvPr>
        </p:nvSpPr>
        <p:spPr>
          <a:xfrm>
            <a:off x="1224694" y="363985"/>
            <a:ext cx="10470580" cy="5376431"/>
          </a:xfrm>
        </p:spPr>
        <p:txBody>
          <a:bodyPr>
            <a:noAutofit/>
          </a:bodyPr>
          <a:lstStyle/>
          <a:p>
            <a:pPr marL="0" indent="0" algn="ctr">
              <a:lnSpc>
                <a:spcPct val="115000"/>
              </a:lnSpc>
              <a:spcAft>
                <a:spcPts val="1000"/>
              </a:spcAft>
              <a:buNone/>
            </a:pPr>
            <a:r>
              <a:rPr lang="en-IN" sz="3200" b="1" dirty="0">
                <a:solidFill>
                  <a:schemeClr val="tx1"/>
                </a:solidFill>
                <a:effectLst/>
                <a:highlight>
                  <a:srgbClr val="00FF00"/>
                </a:highlight>
                <a:latin typeface="Times New Roman" panose="02020603050405020304" pitchFamily="18" charset="0"/>
                <a:ea typeface="Calibri" panose="020F0502020204030204" pitchFamily="34" charset="0"/>
                <a:cs typeface="Mangal" panose="02040503050203030202" pitchFamily="18" charset="0"/>
              </a:rPr>
              <a:t>INTRODUCTION</a:t>
            </a:r>
            <a:endParaRPr lang="en-IN" sz="3200" dirty="0">
              <a:solidFill>
                <a:schemeClr val="tx1"/>
              </a:solidFill>
              <a:effectLst/>
              <a:highlight>
                <a:srgbClr val="00FF00"/>
              </a:highlight>
              <a:latin typeface="Calibri" panose="020F0502020204030204" pitchFamily="34" charset="0"/>
              <a:ea typeface="Calibri" panose="020F0502020204030204" pitchFamily="34" charset="0"/>
              <a:cs typeface="Mangal" panose="02040503050203030202" pitchFamily="18" charset="0"/>
            </a:endParaRPr>
          </a:p>
          <a:p>
            <a:pPr marL="685800" algn="just">
              <a:lnSpc>
                <a:spcPct val="115000"/>
              </a:lnSpc>
              <a:spcAft>
                <a:spcPts val="1000"/>
              </a:spcAft>
              <a:buClr>
                <a:schemeClr val="tx1"/>
              </a:buClr>
              <a:buFont typeface="Wingdings" panose="05000000000000000000" pitchFamily="2" charset="2"/>
              <a:buChar char="Ø"/>
            </a:pPr>
            <a:r>
              <a:rPr lang="en-US" sz="24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Online restaurant service has become a necessity and is highly affordable. It can easily provide an online services without any mentioned efforts and generate huge profits.</a:t>
            </a:r>
          </a:p>
          <a:p>
            <a:pPr marL="685800" algn="just">
              <a:lnSpc>
                <a:spcPct val="115000"/>
              </a:lnSpc>
              <a:spcAft>
                <a:spcPts val="1000"/>
              </a:spcAft>
              <a:buClr>
                <a:schemeClr val="tx1"/>
              </a:buClr>
              <a:buFont typeface="Wingdings" panose="05000000000000000000" pitchFamily="2" charset="2"/>
              <a:buChar char="Ø"/>
            </a:pPr>
            <a:r>
              <a:rPr lang="en-US" sz="24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Online food ordering system through internet or web is very essential as . internet is a major tool in bringing potential customers to the restaurant's web site.</a:t>
            </a:r>
          </a:p>
          <a:p>
            <a:pPr marL="685800" algn="just">
              <a:lnSpc>
                <a:spcPct val="115000"/>
              </a:lnSpc>
              <a:spcAft>
                <a:spcPts val="1000"/>
              </a:spcAft>
              <a:buClr>
                <a:schemeClr val="tx1"/>
              </a:buClr>
              <a:buFont typeface="Wingdings" panose="05000000000000000000" pitchFamily="2" charset="2"/>
              <a:buChar char="Ø"/>
            </a:pPr>
            <a:r>
              <a:rPr lang="en-US" sz="24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More importantly, more than 80 percent of those who ordered meals on the Internet said they rated the experience as excellent.</a:t>
            </a:r>
          </a:p>
          <a:p>
            <a:pPr indent="0" algn="just">
              <a:lnSpc>
                <a:spcPct val="115000"/>
              </a:lnSpc>
              <a:spcAft>
                <a:spcPts val="1000"/>
              </a:spcAft>
              <a:buNone/>
            </a:pPr>
            <a:endParaRPr lang="en-US" sz="2400" dirty="0">
              <a:effectLst/>
              <a:latin typeface="Times New Roman" panose="02020603050405020304" pitchFamily="18" charset="0"/>
              <a:ea typeface="Calibri" panose="020F0502020204030204" pitchFamily="34" charset="0"/>
              <a:cs typeface="Mangal" panose="02040503050203030202" pitchFamily="18" charset="0"/>
            </a:endParaRPr>
          </a:p>
          <a:p>
            <a:pPr marL="0" indent="0">
              <a:buNone/>
            </a:pPr>
            <a:endParaRPr lang="en-IN" dirty="0"/>
          </a:p>
        </p:txBody>
      </p:sp>
    </p:spTree>
    <p:extLst>
      <p:ext uri="{BB962C8B-B14F-4D97-AF65-F5344CB8AC3E}">
        <p14:creationId xmlns:p14="http://schemas.microsoft.com/office/powerpoint/2010/main" val="2297906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CDB501-AFCA-47DE-935A-04B5324944F4}"/>
              </a:ext>
            </a:extLst>
          </p:cNvPr>
          <p:cNvSpPr>
            <a:spLocks noGrp="1"/>
          </p:cNvSpPr>
          <p:nvPr>
            <p:ph idx="1"/>
          </p:nvPr>
        </p:nvSpPr>
        <p:spPr>
          <a:xfrm>
            <a:off x="1398865" y="346230"/>
            <a:ext cx="10523846" cy="6338656"/>
          </a:xfrm>
        </p:spPr>
        <p:txBody>
          <a:bodyPr>
            <a:normAutofit fontScale="62500" lnSpcReduction="20000"/>
          </a:bodyPr>
          <a:lstStyle/>
          <a:p>
            <a:pPr marL="0" indent="0" algn="ctr">
              <a:lnSpc>
                <a:spcPct val="115000"/>
              </a:lnSpc>
              <a:spcAft>
                <a:spcPts val="1000"/>
              </a:spcAft>
              <a:buNone/>
            </a:pPr>
            <a:r>
              <a:rPr lang="en-IN" sz="5800" b="1" dirty="0">
                <a:solidFill>
                  <a:schemeClr val="tx1"/>
                </a:solidFill>
                <a:effectLst/>
                <a:highlight>
                  <a:srgbClr val="00FF00"/>
                </a:highlight>
                <a:latin typeface="Times New Roman" panose="02020603050405020304" pitchFamily="18" charset="0"/>
                <a:ea typeface="Calibri" panose="020F0502020204030204" pitchFamily="34" charset="0"/>
                <a:cs typeface="Mangal" panose="02040503050203030202" pitchFamily="18" charset="0"/>
              </a:rPr>
              <a:t>PROBLEM STATEMENT</a:t>
            </a:r>
            <a:endParaRPr lang="en-IN" sz="5800" dirty="0">
              <a:solidFill>
                <a:schemeClr val="tx1"/>
              </a:solidFill>
              <a:effectLst/>
              <a:highlight>
                <a:srgbClr val="00FF00"/>
              </a:highlight>
              <a:latin typeface="Calibri" panose="020F0502020204030204" pitchFamily="34" charset="0"/>
              <a:ea typeface="Calibri" panose="020F0502020204030204" pitchFamily="34" charset="0"/>
              <a:cs typeface="Mangal" panose="02040503050203030202" pitchFamily="18" charset="0"/>
            </a:endParaRPr>
          </a:p>
          <a:p>
            <a:pPr algn="just">
              <a:buClr>
                <a:schemeClr val="tx1"/>
              </a:buClr>
              <a:buFont typeface="Wingdings" panose="05000000000000000000" pitchFamily="2" charset="2"/>
              <a:buChar char="Ø"/>
            </a:pPr>
            <a:r>
              <a:rPr lang="en-IN" sz="4400" dirty="0">
                <a:solidFill>
                  <a:schemeClr val="tx1"/>
                </a:solidFill>
                <a:effectLst/>
                <a:latin typeface="Times New Roman" panose="02020603050405020304" pitchFamily="18" charset="0"/>
                <a:ea typeface="Calibri" panose="020F0502020204030204" pitchFamily="34" charset="0"/>
              </a:rPr>
              <a:t>The Online Food Ordering Website deals with placing orders of food from various restaurants. This system involves the following functionalities: </a:t>
            </a:r>
          </a:p>
          <a:p>
            <a:pPr algn="just">
              <a:buClr>
                <a:schemeClr val="tx1"/>
              </a:buClr>
              <a:buFont typeface="Wingdings" panose="05000000000000000000" pitchFamily="2" charset="2"/>
              <a:buChar char="Ø"/>
            </a:pPr>
            <a:endParaRPr lang="en-IN" sz="4400" dirty="0">
              <a:solidFill>
                <a:schemeClr val="tx1"/>
              </a:solidFill>
              <a:effectLst/>
              <a:latin typeface="Times New Roman" panose="02020603050405020304" pitchFamily="18" charset="0"/>
              <a:ea typeface="Calibri" panose="020F0502020204030204" pitchFamily="34" charset="0"/>
            </a:endParaRPr>
          </a:p>
          <a:p>
            <a:pPr algn="just">
              <a:buClr>
                <a:schemeClr val="tx1"/>
              </a:buClr>
              <a:buFont typeface="Wingdings" panose="05000000000000000000" pitchFamily="2" charset="2"/>
              <a:buChar char="Ø"/>
            </a:pPr>
            <a:r>
              <a:rPr lang="en-US" sz="4400" dirty="0">
                <a:solidFill>
                  <a:schemeClr val="tx1"/>
                </a:solidFill>
                <a:effectLst/>
                <a:latin typeface="Times New Roman" panose="02020603050405020304" pitchFamily="18" charset="0"/>
                <a:ea typeface="Calibri" panose="020F0502020204030204" pitchFamily="34" charset="0"/>
              </a:rPr>
              <a:t>The People have to be present condition in taken food from Hotel that means People had to compulsion of goes to Hotel.</a:t>
            </a:r>
          </a:p>
          <a:p>
            <a:pPr marL="0" indent="0" algn="just">
              <a:buClr>
                <a:schemeClr val="tx1"/>
              </a:buClr>
              <a:buNone/>
            </a:pPr>
            <a:endParaRPr lang="en-US" sz="4400" dirty="0">
              <a:solidFill>
                <a:schemeClr val="tx1"/>
              </a:solidFill>
              <a:effectLst/>
              <a:latin typeface="Times New Roman" panose="02020603050405020304" pitchFamily="18" charset="0"/>
              <a:ea typeface="Calibri" panose="020F0502020204030204" pitchFamily="34" charset="0"/>
            </a:endParaRPr>
          </a:p>
          <a:p>
            <a:pPr algn="just">
              <a:buClr>
                <a:schemeClr val="tx1"/>
              </a:buClr>
              <a:buFont typeface="Wingdings" panose="05000000000000000000" pitchFamily="2" charset="2"/>
              <a:buChar char="Ø"/>
            </a:pPr>
            <a:r>
              <a:rPr lang="en-US" sz="4400" dirty="0">
                <a:solidFill>
                  <a:schemeClr val="tx1"/>
                </a:solidFill>
                <a:effectLst/>
                <a:latin typeface="Times New Roman" panose="02020603050405020304" pitchFamily="18" charset="0"/>
                <a:ea typeface="Calibri" panose="020F0502020204030204" pitchFamily="34" charset="0"/>
              </a:rPr>
              <a:t>Now the moment the Online food ordering could be called the response of the Internet to the desire for delivery food.</a:t>
            </a:r>
          </a:p>
          <a:p>
            <a:pPr algn="just">
              <a:buClr>
                <a:schemeClr val="tx1"/>
              </a:buClr>
              <a:buFont typeface="Wingdings" panose="05000000000000000000" pitchFamily="2" charset="2"/>
              <a:buChar char="Ø"/>
            </a:pPr>
            <a:endParaRPr lang="en-US" sz="4400" dirty="0">
              <a:solidFill>
                <a:schemeClr val="tx1"/>
              </a:solidFill>
              <a:effectLst/>
              <a:latin typeface="Times New Roman" panose="02020603050405020304" pitchFamily="18" charset="0"/>
              <a:ea typeface="Calibri" panose="020F0502020204030204" pitchFamily="34" charset="0"/>
            </a:endParaRPr>
          </a:p>
          <a:p>
            <a:pPr algn="just">
              <a:buClr>
                <a:schemeClr val="tx1"/>
              </a:buClr>
              <a:buFont typeface="Wingdings" panose="05000000000000000000" pitchFamily="2" charset="2"/>
              <a:buChar char="Ø"/>
            </a:pPr>
            <a:r>
              <a:rPr lang="en-US" sz="4400" dirty="0">
                <a:solidFill>
                  <a:schemeClr val="tx1"/>
                </a:solidFill>
                <a:effectLst/>
                <a:latin typeface="Times New Roman" panose="02020603050405020304" pitchFamily="18" charset="0"/>
                <a:ea typeface="Calibri" panose="020F0502020204030204" pitchFamily="34" charset="0"/>
              </a:rPr>
              <a:t>It is a growing trend especially in urban areas and on college campuses that allows people to order from restaurants featuring interactive menus, by use of their Internet connection.</a:t>
            </a:r>
            <a:endParaRPr lang="en-IN" sz="4400" dirty="0">
              <a:solidFill>
                <a:schemeClr val="tx1"/>
              </a:solidFill>
            </a:endParaRPr>
          </a:p>
        </p:txBody>
      </p:sp>
    </p:spTree>
    <p:extLst>
      <p:ext uri="{BB962C8B-B14F-4D97-AF65-F5344CB8AC3E}">
        <p14:creationId xmlns:p14="http://schemas.microsoft.com/office/powerpoint/2010/main" val="1651082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E6126C-3FD4-4972-9BBF-2D21D957466E}"/>
              </a:ext>
            </a:extLst>
          </p:cNvPr>
          <p:cNvSpPr>
            <a:spLocks noGrp="1"/>
          </p:cNvSpPr>
          <p:nvPr>
            <p:ph idx="1"/>
          </p:nvPr>
        </p:nvSpPr>
        <p:spPr>
          <a:xfrm>
            <a:off x="2615845" y="961747"/>
            <a:ext cx="8915400" cy="3777622"/>
          </a:xfrm>
        </p:spPr>
        <p:txBody>
          <a:bodyPr/>
          <a:lstStyle/>
          <a:p>
            <a:pPr marL="0" indent="0">
              <a:lnSpc>
                <a:spcPct val="115000"/>
              </a:lnSpc>
              <a:spcAft>
                <a:spcPts val="1000"/>
              </a:spcAft>
              <a:buNone/>
            </a:pPr>
            <a:r>
              <a:rPr lang="en-IN" sz="3200" b="1"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SYSTEM ANALYSIS:</a:t>
            </a:r>
            <a:endParaRPr lang="en-IN" sz="3200" dirty="0">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buFont typeface="Wingdings" panose="05000000000000000000" pitchFamily="2" charset="2"/>
              <a:buChar char="Ø"/>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       DFD (Data flow diagram)</a:t>
            </a: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buFont typeface="Wingdings" panose="05000000000000000000" pitchFamily="2" charset="2"/>
              <a:buChar char="Ø"/>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       ERD (Entity Relationship Diagram)</a:t>
            </a: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6760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76E57F8-CE5C-4763-8177-791B32A4379E}"/>
              </a:ext>
            </a:extLst>
          </p:cNvPr>
          <p:cNvSpPr>
            <a:spLocks noChangeArrowheads="1"/>
          </p:cNvSpPr>
          <p:nvPr/>
        </p:nvSpPr>
        <p:spPr bwMode="auto">
          <a:xfrm>
            <a:off x="2053937" y="403941"/>
            <a:ext cx="5094664"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1" i="0" u="none" strike="noStrike" cap="none" normalizeH="0" baseline="0" dirty="0">
                <a:ln>
                  <a:noFill/>
                </a:ln>
                <a:solidFill>
                  <a:schemeClr val="tx1"/>
                </a:solidFill>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3200" b="1" i="0" u="none" strike="noStrike" cap="none" normalizeH="0" baseline="0" dirty="0">
                <a:ln>
                  <a:noFill/>
                </a:ln>
                <a:solidFill>
                  <a:schemeClr val="tx1"/>
                </a:solidFill>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rPr>
              <a:t>DFD (Data flow diagram)</a:t>
            </a:r>
            <a:endParaRPr kumimoji="0" lang="en-US" altLang="en-US" sz="1400" b="1" i="0" u="none" strike="noStrike" cap="none" normalizeH="0" baseline="0" dirty="0">
              <a:ln>
                <a:noFill/>
              </a:ln>
              <a:solidFill>
                <a:schemeClr val="tx1"/>
              </a:solidFill>
              <a:effectLst/>
              <a:highlight>
                <a:srgbClr val="00FF00"/>
              </a:highligh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8">
            <a:extLst>
              <a:ext uri="{FF2B5EF4-FFF2-40B4-BE49-F238E27FC236}">
                <a16:creationId xmlns:a16="http://schemas.microsoft.com/office/drawing/2014/main" id="{FFDBD168-4368-432B-93B4-86BDDB0A37B5}"/>
              </a:ext>
            </a:extLst>
          </p:cNvPr>
          <p:cNvSpPr>
            <a:spLocks noChangeArrowheads="1"/>
          </p:cNvSpPr>
          <p:nvPr/>
        </p:nvSpPr>
        <p:spPr bwMode="auto">
          <a:xfrm>
            <a:off x="2139696" y="32701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 name="Picture 2">
            <a:extLst>
              <a:ext uri="{FF2B5EF4-FFF2-40B4-BE49-F238E27FC236}">
                <a16:creationId xmlns:a16="http://schemas.microsoft.com/office/drawing/2014/main" id="{CD8EC6B1-CF70-4851-8A86-E332CBBF1A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6743" y="2111468"/>
            <a:ext cx="9256339" cy="3131670"/>
          </a:xfrm>
          <a:prstGeom prst="rect">
            <a:avLst/>
          </a:prstGeom>
          <a:ln>
            <a:solidFill>
              <a:schemeClr val="tx1"/>
            </a:solidFill>
          </a:ln>
        </p:spPr>
      </p:pic>
    </p:spTree>
    <p:extLst>
      <p:ext uri="{BB962C8B-B14F-4D97-AF65-F5344CB8AC3E}">
        <p14:creationId xmlns:p14="http://schemas.microsoft.com/office/powerpoint/2010/main" val="1561491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11AA5D-A896-4F20-B03A-BE67B9B01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986" y="280147"/>
            <a:ext cx="9432445" cy="2731994"/>
          </a:xfrm>
          <a:prstGeom prst="rect">
            <a:avLst/>
          </a:prstGeom>
          <a:ln>
            <a:solidFill>
              <a:schemeClr val="tx1"/>
            </a:solidFill>
          </a:ln>
        </p:spPr>
      </p:pic>
      <p:pic>
        <p:nvPicPr>
          <p:cNvPr id="7" name="Picture 6">
            <a:extLst>
              <a:ext uri="{FF2B5EF4-FFF2-40B4-BE49-F238E27FC236}">
                <a16:creationId xmlns:a16="http://schemas.microsoft.com/office/drawing/2014/main" id="{E2934073-CCF9-491A-B984-8A30E6AA9F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986" y="3845858"/>
            <a:ext cx="9473278" cy="2731994"/>
          </a:xfrm>
          <a:prstGeom prst="rect">
            <a:avLst/>
          </a:prstGeom>
          <a:ln>
            <a:solidFill>
              <a:schemeClr val="tx1"/>
            </a:solidFill>
          </a:ln>
        </p:spPr>
      </p:pic>
    </p:spTree>
    <p:extLst>
      <p:ext uri="{BB962C8B-B14F-4D97-AF65-F5344CB8AC3E}">
        <p14:creationId xmlns:p14="http://schemas.microsoft.com/office/powerpoint/2010/main" val="3164943354"/>
      </p:ext>
    </p:extLst>
  </p:cSld>
  <p:clrMapOvr>
    <a:masterClrMapping/>
  </p:clrMapOvr>
</p:sld>
</file>

<file path=ppt/theme/theme1.xml><?xml version="1.0" encoding="utf-8"?>
<a:theme xmlns:a="http://schemas.openxmlformats.org/drawingml/2006/main" name="Wisp">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290</TotalTime>
  <Words>649</Words>
  <Application>Microsoft Office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Gothic</vt:lpstr>
      <vt:lpstr>Times New Roman</vt:lpstr>
      <vt:lpstr>Wingdings</vt:lpstr>
      <vt:lpstr>Wingdings 3</vt:lpstr>
      <vt:lpstr>Wisp</vt:lpstr>
      <vt:lpstr>PowerPoint Presentation</vt:lpstr>
      <vt:lpstr>In partial fulfilment of the requirement for the degree of   BACHELOR OF COMPUTER APPLICATION Submitted By </vt:lpstr>
      <vt:lpstr>UNDER THE GUIDANCE OF  Mr. V. D. Chavan Through The Director Of KARMAVEER BHAURAO PATIL INSTITUTE OF MANAGEMENT STUDIES AND RESEARCH, SATARA. Year 2021-22 </vt:lpstr>
      <vt:lpstr>ABSTRACT  In this document the requirements specification for an online food ordering system designed. primarily for use in the food delivery industry.  My system will allow restaurants to quickly and easily manage an online menu which customers can browse and use to place orders with just a few clicks.   The system then relays these orders to restaurant employees through an easy to navigate graphical interface for efficient processing.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vt:lpstr>
      <vt:lpstr>DISADVANTAGES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shinde</dc:creator>
  <cp:lastModifiedBy>Nikhil shinde</cp:lastModifiedBy>
  <cp:revision>45</cp:revision>
  <dcterms:created xsi:type="dcterms:W3CDTF">2021-12-27T16:02:27Z</dcterms:created>
  <dcterms:modified xsi:type="dcterms:W3CDTF">2022-02-28T05:06:54Z</dcterms:modified>
</cp:coreProperties>
</file>