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86" r:id="rId17"/>
    <p:sldId id="270" r:id="rId18"/>
    <p:sldId id="272" r:id="rId19"/>
    <p:sldId id="273" r:id="rId20"/>
    <p:sldId id="274" r:id="rId21"/>
    <p:sldId id="276" r:id="rId22"/>
    <p:sldId id="277" r:id="rId23"/>
    <p:sldId id="279" r:id="rId24"/>
    <p:sldId id="280" r:id="rId25"/>
    <p:sldId id="278" r:id="rId26"/>
    <p:sldId id="281" r:id="rId27"/>
    <p:sldId id="282" r:id="rId28"/>
    <p:sldId id="283" r:id="rId29"/>
    <p:sldId id="284" r:id="rId30"/>
    <p:sldId id="285" r:id="rId31"/>
    <p:sldId id="287" r:id="rId32"/>
    <p:sldId id="288"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284191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27840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8253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41847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033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365906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41656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1645074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55244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34069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3980-8A74-464C-B207-1660110C902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244748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F73980-8A74-464C-B207-1660110C902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39689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73980-8A74-464C-B207-1660110C9020}"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20562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F73980-8A74-464C-B207-1660110C9020}"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71258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73980-8A74-464C-B207-1660110C9020}"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326743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F73980-8A74-464C-B207-1660110C902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113865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F73980-8A74-464C-B207-1660110C902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15224-87EB-473C-BC9A-B04C70F4EACC}" type="slidenum">
              <a:rPr lang="en-IN" smtClean="0"/>
              <a:t>‹#›</a:t>
            </a:fld>
            <a:endParaRPr lang="en-IN"/>
          </a:p>
        </p:txBody>
      </p:sp>
    </p:spTree>
    <p:extLst>
      <p:ext uri="{BB962C8B-B14F-4D97-AF65-F5344CB8AC3E}">
        <p14:creationId xmlns:p14="http://schemas.microsoft.com/office/powerpoint/2010/main" val="35893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F73980-8A74-464C-B207-1660110C9020}" type="datetimeFigureOut">
              <a:rPr lang="en-IN" smtClean="0"/>
              <a:t>05-03-2024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D15224-87EB-473C-BC9A-B04C70F4EACC}" type="slidenum">
              <a:rPr lang="en-IN" smtClean="0"/>
              <a:t>‹#›</a:t>
            </a:fld>
            <a:endParaRPr lang="en-IN"/>
          </a:p>
        </p:txBody>
      </p:sp>
    </p:spTree>
    <p:extLst>
      <p:ext uri="{BB962C8B-B14F-4D97-AF65-F5344CB8AC3E}">
        <p14:creationId xmlns:p14="http://schemas.microsoft.com/office/powerpoint/2010/main" val="31832402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A6FF-7115-BA2E-94E7-0F0850229ED9}"/>
              </a:ext>
            </a:extLst>
          </p:cNvPr>
          <p:cNvSpPr>
            <a:spLocks noGrp="1"/>
          </p:cNvSpPr>
          <p:nvPr>
            <p:ph type="ctrTitle"/>
          </p:nvPr>
        </p:nvSpPr>
        <p:spPr/>
        <p:txBody>
          <a:bodyPr/>
          <a:lstStyle/>
          <a:p>
            <a:r>
              <a:rPr lang="en-IN" dirty="0" err="1"/>
              <a:t>Javascript</a:t>
            </a:r>
            <a:endParaRPr lang="en-IN" dirty="0"/>
          </a:p>
        </p:txBody>
      </p:sp>
      <p:sp>
        <p:nvSpPr>
          <p:cNvPr id="3" name="Subtitle 2">
            <a:extLst>
              <a:ext uri="{FF2B5EF4-FFF2-40B4-BE49-F238E27FC236}">
                <a16:creationId xmlns:a16="http://schemas.microsoft.com/office/drawing/2014/main" id="{8270DBF9-022E-29ED-8E7D-79F42FCE538E}"/>
              </a:ext>
            </a:extLst>
          </p:cNvPr>
          <p:cNvSpPr>
            <a:spLocks noGrp="1"/>
          </p:cNvSpPr>
          <p:nvPr>
            <p:ph type="subTitle" idx="1"/>
          </p:nvPr>
        </p:nvSpPr>
        <p:spPr/>
        <p:txBody>
          <a:bodyPr/>
          <a:lstStyle/>
          <a:p>
            <a:r>
              <a:rPr lang="en-IN" dirty="0"/>
              <a:t>By </a:t>
            </a:r>
          </a:p>
          <a:p>
            <a:r>
              <a:rPr lang="en-IN" dirty="0"/>
              <a:t>Palla </a:t>
            </a:r>
            <a:r>
              <a:rPr lang="en-IN" dirty="0" err="1"/>
              <a:t>nikhita</a:t>
            </a:r>
            <a:endParaRPr lang="en-IN" dirty="0"/>
          </a:p>
        </p:txBody>
      </p:sp>
    </p:spTree>
    <p:extLst>
      <p:ext uri="{BB962C8B-B14F-4D97-AF65-F5344CB8AC3E}">
        <p14:creationId xmlns:p14="http://schemas.microsoft.com/office/powerpoint/2010/main" val="29172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B1B-0B45-C85D-35BB-BEC8E21AC084}"/>
              </a:ext>
            </a:extLst>
          </p:cNvPr>
          <p:cNvSpPr>
            <a:spLocks noGrp="1"/>
          </p:cNvSpPr>
          <p:nvPr>
            <p:ph type="title"/>
          </p:nvPr>
        </p:nvSpPr>
        <p:spPr/>
        <p:txBody>
          <a:bodyPr/>
          <a:lstStyle/>
          <a:p>
            <a:r>
              <a:rPr lang="en-IN" dirty="0"/>
              <a:t>JS Functions</a:t>
            </a:r>
          </a:p>
        </p:txBody>
      </p:sp>
      <p:sp>
        <p:nvSpPr>
          <p:cNvPr id="3" name="Content Placeholder 2">
            <a:extLst>
              <a:ext uri="{FF2B5EF4-FFF2-40B4-BE49-F238E27FC236}">
                <a16:creationId xmlns:a16="http://schemas.microsoft.com/office/drawing/2014/main" id="{49B7D51C-B1C6-6D35-36DB-F8869C0FB035}"/>
              </a:ext>
            </a:extLst>
          </p:cNvPr>
          <p:cNvSpPr>
            <a:spLocks noGrp="1"/>
          </p:cNvSpPr>
          <p:nvPr>
            <p:ph idx="1"/>
          </p:nvPr>
        </p:nvSpPr>
        <p:spPr>
          <a:xfrm>
            <a:off x="677334" y="2160589"/>
            <a:ext cx="4841723" cy="3880773"/>
          </a:xfrm>
        </p:spPr>
        <p:txBody>
          <a:bodyPr/>
          <a:lstStyle/>
          <a:p>
            <a:r>
              <a:rPr lang="en-IN" dirty="0"/>
              <a:t>Advantages : Code reusability and less coding</a:t>
            </a:r>
          </a:p>
          <a:p>
            <a:r>
              <a:rPr lang="en-IN" dirty="0"/>
              <a:t>Can call the function multiple times, whenever required</a:t>
            </a:r>
          </a:p>
          <a:p>
            <a:r>
              <a:rPr lang="en-IN" dirty="0"/>
              <a:t>Syntax : </a:t>
            </a:r>
            <a:r>
              <a:rPr lang="en-US" b="0" i="0" dirty="0">
                <a:solidFill>
                  <a:srgbClr val="000000"/>
                </a:solidFill>
                <a:effectLst/>
                <a:latin typeface="inter-regular"/>
              </a:rPr>
              <a:t>function </a:t>
            </a:r>
            <a:r>
              <a:rPr lang="en-US" b="0" i="0" dirty="0" err="1">
                <a:solidFill>
                  <a:srgbClr val="000000"/>
                </a:solidFill>
                <a:effectLst/>
                <a:latin typeface="inter-regular"/>
              </a:rPr>
              <a:t>functionName</a:t>
            </a:r>
            <a:r>
              <a:rPr lang="en-US" b="0" i="0" dirty="0">
                <a:solidFill>
                  <a:srgbClr val="000000"/>
                </a:solidFill>
                <a:effectLst/>
                <a:latin typeface="inter-regular"/>
              </a:rPr>
              <a:t>([arg1, arg2, ...</a:t>
            </a:r>
            <a:r>
              <a:rPr lang="en-US" b="0" i="0" dirty="0" err="1">
                <a:solidFill>
                  <a:srgbClr val="000000"/>
                </a:solidFill>
                <a:effectLst/>
                <a:latin typeface="inter-regular"/>
              </a:rPr>
              <a:t>argN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//code to be executed  </a:t>
            </a:r>
          </a:p>
          <a:p>
            <a:pPr marL="0" indent="0" algn="just">
              <a:buNone/>
            </a:pPr>
            <a:r>
              <a:rPr lang="en-US" b="0" i="0" dirty="0">
                <a:solidFill>
                  <a:srgbClr val="000000"/>
                </a:solidFill>
                <a:effectLst/>
                <a:latin typeface="inter-regular"/>
              </a:rPr>
              <a:t>}  </a:t>
            </a:r>
          </a:p>
          <a:p>
            <a:pPr marL="0" indent="0" algn="just">
              <a:buNone/>
            </a:pPr>
            <a:r>
              <a:rPr lang="en-US" dirty="0">
                <a:solidFill>
                  <a:srgbClr val="000000"/>
                </a:solidFill>
                <a:latin typeface="inter-regular"/>
              </a:rPr>
              <a:t>Function can have zero or no arguments</a:t>
            </a:r>
          </a:p>
          <a:p>
            <a:pPr marL="0" indent="0" algn="just">
              <a:buNone/>
            </a:pPr>
            <a:endParaRPr lang="en-US" b="0" i="0" dirty="0">
              <a:solidFill>
                <a:srgbClr val="000000"/>
              </a:solidFill>
              <a:effectLst/>
              <a:latin typeface="inter-regular"/>
            </a:endParaRPr>
          </a:p>
          <a:p>
            <a:endParaRPr lang="en-IN" dirty="0"/>
          </a:p>
        </p:txBody>
      </p:sp>
      <p:sp>
        <p:nvSpPr>
          <p:cNvPr id="4" name="TextBox 3">
            <a:extLst>
              <a:ext uri="{FF2B5EF4-FFF2-40B4-BE49-F238E27FC236}">
                <a16:creationId xmlns:a16="http://schemas.microsoft.com/office/drawing/2014/main" id="{0DB87549-32F9-4CCC-A042-046AFE38B4DD}"/>
              </a:ext>
            </a:extLst>
          </p:cNvPr>
          <p:cNvSpPr txBox="1"/>
          <p:nvPr/>
        </p:nvSpPr>
        <p:spPr>
          <a:xfrm>
            <a:off x="6547757" y="2139043"/>
            <a:ext cx="3314700" cy="3139321"/>
          </a:xfrm>
          <a:prstGeom prst="rect">
            <a:avLst/>
          </a:prstGeom>
          <a:noFill/>
        </p:spPr>
        <p:txBody>
          <a:bodyPr wrap="square" rtlCol="0">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msg</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alert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endParaRPr lang="en-IN" b="0" dirty="0">
              <a:solidFill>
                <a:srgbClr val="CCCCCC"/>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h3</a:t>
            </a:r>
            <a:r>
              <a:rPr lang="en-IN" b="0" dirty="0">
                <a:solidFill>
                  <a:srgbClr val="808080"/>
                </a:solidFill>
                <a:effectLst/>
                <a:latin typeface="Consolas" panose="020B0609020204030204" pitchFamily="49" charset="0"/>
              </a:rPr>
              <a:t>&gt;</a:t>
            </a:r>
            <a:r>
              <a:rPr lang="en-IN" b="0" dirty="0">
                <a:solidFill>
                  <a:srgbClr val="CCCCCC"/>
                </a:solidFill>
                <a:effectLst/>
                <a:latin typeface="Consolas" panose="020B0609020204030204" pitchFamily="49" charset="0"/>
              </a:rPr>
              <a:t>Function Call</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h3</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"button"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onclick</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DCDCAA"/>
                </a:solidFill>
                <a:effectLst/>
                <a:latin typeface="Consolas" panose="020B0609020204030204" pitchFamily="49" charset="0"/>
              </a:rPr>
              <a:t>msg</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04871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0AE74-5636-BC38-8280-4E52FB08E174}"/>
              </a:ext>
            </a:extLst>
          </p:cNvPr>
          <p:cNvSpPr txBox="1"/>
          <p:nvPr/>
        </p:nvSpPr>
        <p:spPr>
          <a:xfrm>
            <a:off x="685799" y="1094014"/>
            <a:ext cx="2939143" cy="3416320"/>
          </a:xfrm>
          <a:prstGeom prst="rect">
            <a:avLst/>
          </a:prstGeom>
          <a:noFill/>
        </p:spPr>
        <p:txBody>
          <a:bodyPr wrap="square" rtlCol="0">
            <a:spAutoFit/>
          </a:bodyPr>
          <a:lstStyle/>
          <a:p>
            <a:r>
              <a:rPr lang="en-US" b="0" dirty="0">
                <a:solidFill>
                  <a:srgbClr val="808080"/>
                </a:solidFill>
                <a:effectLst/>
                <a:latin typeface="Consolas" panose="020B0609020204030204" pitchFamily="49" charset="0"/>
              </a:rPr>
              <a:t>function msg(){</a:t>
            </a:r>
          </a:p>
          <a:p>
            <a:r>
              <a:rPr lang="en-US" b="0" dirty="0">
                <a:solidFill>
                  <a:srgbClr val="808080"/>
                </a:solidFill>
                <a:effectLst/>
                <a:latin typeface="Consolas" panose="020B0609020204030204" pitchFamily="49" charset="0"/>
              </a:rPr>
              <a:t>            alert("Hello!");</a:t>
            </a:r>
          </a:p>
          <a:p>
            <a:r>
              <a:rPr lang="en-US" b="0" dirty="0">
                <a:solidFill>
                  <a:srgbClr val="808080"/>
                </a:solidFill>
                <a:effectLst/>
                <a:latin typeface="Consolas" panose="020B0609020204030204" pitchFamily="49" charset="0"/>
              </a:rPr>
              <a:t>        }</a:t>
            </a:r>
          </a:p>
          <a:p>
            <a:endParaRPr lang="en-US" dirty="0">
              <a:solidFill>
                <a:srgbClr val="808080"/>
              </a:solidFill>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h3</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Function Call</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h3</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"button"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"Click"</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onclick</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msg</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D6B721CA-FF64-6C95-B78C-9BB5B796B54C}"/>
              </a:ext>
            </a:extLst>
          </p:cNvPr>
          <p:cNvSpPr txBox="1"/>
          <p:nvPr/>
        </p:nvSpPr>
        <p:spPr>
          <a:xfrm>
            <a:off x="3624942" y="1094014"/>
            <a:ext cx="2939143" cy="3970318"/>
          </a:xfrm>
          <a:prstGeom prst="rect">
            <a:avLst/>
          </a:prstGeom>
          <a:noFill/>
        </p:spPr>
        <p:txBody>
          <a:bodyPr wrap="square" rtlCol="0">
            <a:spAutoFit/>
          </a:bodyPr>
          <a:lstStyle/>
          <a:p>
            <a:r>
              <a:rPr lang="en-US" dirty="0"/>
              <a:t>&lt;h3&gt;Function With Arguments&lt;/h3&gt;</a:t>
            </a:r>
          </a:p>
          <a:p>
            <a:r>
              <a:rPr lang="en-US" dirty="0"/>
              <a:t>    &lt;input type="button" value="Click" onclick="</a:t>
            </a:r>
            <a:r>
              <a:rPr lang="en-US" dirty="0" err="1"/>
              <a:t>getSquare</a:t>
            </a:r>
            <a:r>
              <a:rPr lang="en-US" dirty="0"/>
              <a:t>(2)" /&gt;</a:t>
            </a:r>
          </a:p>
          <a:p>
            <a:endParaRPr lang="en-US" dirty="0"/>
          </a:p>
          <a:p>
            <a:r>
              <a:rPr lang="en-US" dirty="0"/>
              <a:t>function </a:t>
            </a:r>
            <a:r>
              <a:rPr lang="en-US" dirty="0" err="1"/>
              <a:t>getSquare</a:t>
            </a:r>
            <a:r>
              <a:rPr lang="en-US" dirty="0"/>
              <a:t>(num){</a:t>
            </a:r>
          </a:p>
          <a:p>
            <a:r>
              <a:rPr lang="en-US" dirty="0"/>
              <a:t>           </a:t>
            </a:r>
          </a:p>
          <a:p>
            <a:r>
              <a:rPr lang="en-US" dirty="0"/>
              <a:t>            let square=num*num;</a:t>
            </a:r>
          </a:p>
          <a:p>
            <a:r>
              <a:rPr lang="en-US" dirty="0"/>
              <a:t>            alert("Square of num: "+square);</a:t>
            </a:r>
          </a:p>
          <a:p>
            <a:endParaRPr lang="en-US" dirty="0"/>
          </a:p>
          <a:p>
            <a:r>
              <a:rPr lang="en-US" dirty="0"/>
              <a:t>        }</a:t>
            </a:r>
            <a:endParaRPr lang="en-IN" dirty="0"/>
          </a:p>
        </p:txBody>
      </p:sp>
      <p:sp>
        <p:nvSpPr>
          <p:cNvPr id="6" name="TextBox 5">
            <a:extLst>
              <a:ext uri="{FF2B5EF4-FFF2-40B4-BE49-F238E27FC236}">
                <a16:creationId xmlns:a16="http://schemas.microsoft.com/office/drawing/2014/main" id="{F101AC49-936D-CE5F-129C-03A9AC3378B5}"/>
              </a:ext>
            </a:extLst>
          </p:cNvPr>
          <p:cNvSpPr txBox="1"/>
          <p:nvPr/>
        </p:nvSpPr>
        <p:spPr>
          <a:xfrm>
            <a:off x="6711043" y="898071"/>
            <a:ext cx="3102429" cy="5355312"/>
          </a:xfrm>
          <a:prstGeom prst="rect">
            <a:avLst/>
          </a:prstGeom>
          <a:noFill/>
        </p:spPr>
        <p:txBody>
          <a:bodyPr wrap="square" rtlCol="0">
            <a:spAutoFit/>
          </a:bodyPr>
          <a:lstStyle/>
          <a:p>
            <a:r>
              <a:rPr lang="en-US" dirty="0"/>
              <a:t>&lt;h3&gt;Function with return Value&lt;/h3&gt;</a:t>
            </a:r>
          </a:p>
          <a:p>
            <a:r>
              <a:rPr lang="en-US" dirty="0"/>
              <a:t>    &lt;input type="button" value="click" onclick="</a:t>
            </a:r>
            <a:r>
              <a:rPr lang="en-US" dirty="0" err="1"/>
              <a:t>getHello</a:t>
            </a:r>
            <a:r>
              <a:rPr lang="en-US" dirty="0"/>
              <a:t>()"/&gt;</a:t>
            </a:r>
          </a:p>
          <a:p>
            <a:r>
              <a:rPr lang="en-US" dirty="0"/>
              <a:t>    &lt;div id="output"&gt;&lt;/div&gt;</a:t>
            </a:r>
          </a:p>
          <a:p>
            <a:endParaRPr lang="en-US" dirty="0"/>
          </a:p>
          <a:p>
            <a:r>
              <a:rPr lang="en-IN" dirty="0"/>
              <a:t>function </a:t>
            </a:r>
            <a:r>
              <a:rPr lang="en-IN" dirty="0" err="1"/>
              <a:t>getHello</a:t>
            </a:r>
            <a:r>
              <a:rPr lang="en-IN" dirty="0"/>
              <a:t>(){</a:t>
            </a:r>
          </a:p>
          <a:p>
            <a:r>
              <a:rPr lang="en-IN" dirty="0"/>
              <a:t>            var </a:t>
            </a:r>
            <a:r>
              <a:rPr lang="en-IN" dirty="0" err="1"/>
              <a:t>outputElement</a:t>
            </a:r>
            <a:r>
              <a:rPr lang="en-IN" dirty="0"/>
              <a:t> = </a:t>
            </a:r>
            <a:r>
              <a:rPr lang="en-IN" dirty="0" err="1"/>
              <a:t>document.getElementById</a:t>
            </a:r>
            <a:r>
              <a:rPr lang="en-IN" dirty="0"/>
              <a:t>("output");</a:t>
            </a:r>
          </a:p>
          <a:p>
            <a:r>
              <a:rPr lang="en-IN" dirty="0"/>
              <a:t>            </a:t>
            </a:r>
            <a:r>
              <a:rPr lang="en-IN" dirty="0" err="1"/>
              <a:t>outputElement.innerHTML</a:t>
            </a:r>
            <a:r>
              <a:rPr lang="en-IN" dirty="0"/>
              <a:t> += </a:t>
            </a:r>
            <a:r>
              <a:rPr lang="en-IN" dirty="0" err="1"/>
              <a:t>getMessage</a:t>
            </a:r>
            <a:r>
              <a:rPr lang="en-IN" dirty="0"/>
              <a:t>();</a:t>
            </a:r>
          </a:p>
          <a:p>
            <a:r>
              <a:rPr lang="en-IN" dirty="0"/>
              <a:t>        }</a:t>
            </a:r>
          </a:p>
          <a:p>
            <a:r>
              <a:rPr lang="en-IN" dirty="0"/>
              <a:t>        function </a:t>
            </a:r>
            <a:r>
              <a:rPr lang="en-IN" dirty="0" err="1"/>
              <a:t>getMessage</a:t>
            </a:r>
            <a:r>
              <a:rPr lang="en-IN" dirty="0"/>
              <a:t>(){</a:t>
            </a:r>
          </a:p>
          <a:p>
            <a:r>
              <a:rPr lang="en-IN" dirty="0"/>
              <a:t>            return "Hello World"</a:t>
            </a:r>
          </a:p>
          <a:p>
            <a:r>
              <a:rPr lang="en-IN" dirty="0"/>
              <a:t>        }</a:t>
            </a:r>
          </a:p>
        </p:txBody>
      </p:sp>
    </p:spTree>
    <p:extLst>
      <p:ext uri="{BB962C8B-B14F-4D97-AF65-F5344CB8AC3E}">
        <p14:creationId xmlns:p14="http://schemas.microsoft.com/office/powerpoint/2010/main" val="74105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3824-4AFB-A04B-5710-5AF9A8F949BB}"/>
              </a:ext>
            </a:extLst>
          </p:cNvPr>
          <p:cNvSpPr>
            <a:spLocks noGrp="1"/>
          </p:cNvSpPr>
          <p:nvPr>
            <p:ph type="title"/>
          </p:nvPr>
        </p:nvSpPr>
        <p:spPr/>
        <p:txBody>
          <a:bodyPr/>
          <a:lstStyle/>
          <a:p>
            <a:r>
              <a:rPr lang="en-IN" dirty="0" err="1"/>
              <a:t>Javascript</a:t>
            </a:r>
            <a:r>
              <a:rPr lang="en-IN" dirty="0"/>
              <a:t> objects</a:t>
            </a:r>
          </a:p>
        </p:txBody>
      </p:sp>
      <p:sp>
        <p:nvSpPr>
          <p:cNvPr id="3" name="Content Placeholder 2">
            <a:extLst>
              <a:ext uri="{FF2B5EF4-FFF2-40B4-BE49-F238E27FC236}">
                <a16:creationId xmlns:a16="http://schemas.microsoft.com/office/drawing/2014/main" id="{8FE7CB95-BE33-8D10-59FB-59AC6CCC78D9}"/>
              </a:ext>
            </a:extLst>
          </p:cNvPr>
          <p:cNvSpPr>
            <a:spLocks noGrp="1"/>
          </p:cNvSpPr>
          <p:nvPr>
            <p:ph idx="1"/>
          </p:nvPr>
        </p:nvSpPr>
        <p:spPr/>
        <p:txBody>
          <a:bodyPr>
            <a:normAutofit/>
          </a:bodyPr>
          <a:lstStyle/>
          <a:p>
            <a:r>
              <a:rPr lang="en-IN" dirty="0"/>
              <a:t>Object -&gt; entity having state and </a:t>
            </a:r>
            <a:r>
              <a:rPr lang="en-IN" dirty="0" err="1"/>
              <a:t>behavior</a:t>
            </a:r>
            <a:r>
              <a:rPr lang="en-IN" dirty="0"/>
              <a:t> (properties and methods)</a:t>
            </a:r>
          </a:p>
          <a:p>
            <a:r>
              <a:rPr lang="en-IN" dirty="0"/>
              <a:t>Everything is object in </a:t>
            </a:r>
            <a:r>
              <a:rPr lang="en-IN" dirty="0" err="1"/>
              <a:t>js</a:t>
            </a:r>
            <a:r>
              <a:rPr lang="en-IN" dirty="0"/>
              <a:t> ( object based language)</a:t>
            </a:r>
          </a:p>
          <a:p>
            <a:r>
              <a:rPr lang="en-IN" dirty="0"/>
              <a:t>Template based not class based</a:t>
            </a:r>
          </a:p>
          <a:p>
            <a:r>
              <a:rPr lang="en-IN" dirty="0"/>
              <a:t>We don’t create class to get object, directly objects are created</a:t>
            </a:r>
          </a:p>
          <a:p>
            <a:r>
              <a:rPr lang="en-IN" dirty="0"/>
              <a:t>Objects are created in three ways</a:t>
            </a:r>
          </a:p>
          <a:p>
            <a:r>
              <a:rPr lang="en-IN" b="1" dirty="0"/>
              <a:t>Object literal </a:t>
            </a:r>
            <a:r>
              <a:rPr lang="en-IN" dirty="0"/>
              <a:t>: object = {prop1:val1,….</a:t>
            </a:r>
            <a:r>
              <a:rPr lang="en-IN" dirty="0" err="1"/>
              <a:t>propn:valn</a:t>
            </a:r>
            <a:r>
              <a:rPr lang="en-IN" dirty="0"/>
              <a:t>} </a:t>
            </a:r>
          </a:p>
          <a:p>
            <a:pPr algn="just">
              <a:buFont typeface="+mj-lt"/>
              <a:buAutoNum type="arabicPeriod"/>
            </a:pPr>
            <a:r>
              <a:rPr lang="en-IN" dirty="0"/>
              <a:t>Example : </a:t>
            </a:r>
            <a:r>
              <a:rPr lang="en-IN" b="0" i="0" dirty="0">
                <a:solidFill>
                  <a:srgbClr val="FF0000"/>
                </a:solidFill>
                <a:effectLst/>
                <a:latin typeface="inter-regular"/>
              </a:rPr>
              <a:t>emp</a:t>
            </a:r>
            <a:r>
              <a:rPr lang="en-IN" b="0" i="0" dirty="0">
                <a:solidFill>
                  <a:srgbClr val="000000"/>
                </a:solidFill>
                <a:effectLst/>
                <a:latin typeface="inter-regular"/>
              </a:rPr>
              <a:t>={id:102,name:"Shyam Kumar",salary:40000}  </a:t>
            </a:r>
          </a:p>
          <a:p>
            <a:r>
              <a:rPr lang="en-IN" b="1" dirty="0"/>
              <a:t>Instance of object </a:t>
            </a:r>
            <a:r>
              <a:rPr lang="en-IN" dirty="0"/>
              <a:t>: </a:t>
            </a:r>
            <a:r>
              <a:rPr lang="en-IN" b="0" i="0" dirty="0">
                <a:solidFill>
                  <a:srgbClr val="000000"/>
                </a:solidFill>
                <a:effectLst/>
                <a:latin typeface="inter-regular"/>
              </a:rPr>
              <a:t>var </a:t>
            </a:r>
            <a:r>
              <a:rPr lang="en-IN" b="0" i="0" dirty="0" err="1">
                <a:solidFill>
                  <a:srgbClr val="FF0000"/>
                </a:solidFill>
                <a:effectLst/>
                <a:latin typeface="inter-regular"/>
              </a:rPr>
              <a:t>objectname</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Object();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emp</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Object();   </a:t>
            </a:r>
            <a:r>
              <a:rPr lang="en-IN" b="0" i="0" dirty="0">
                <a:solidFill>
                  <a:srgbClr val="FF0000"/>
                </a:solidFill>
                <a:effectLst/>
                <a:latin typeface="inter-regular"/>
              </a:rPr>
              <a:t>emp.id</a:t>
            </a:r>
            <a:r>
              <a:rPr lang="en-IN" b="0" i="0" dirty="0">
                <a:solidFill>
                  <a:srgbClr val="000000"/>
                </a:solidFill>
                <a:effectLst/>
                <a:latin typeface="inter-regular"/>
              </a:rPr>
              <a:t>=</a:t>
            </a:r>
            <a:r>
              <a:rPr lang="en-IN" b="0" i="0" dirty="0">
                <a:solidFill>
                  <a:srgbClr val="0000FF"/>
                </a:solidFill>
                <a:effectLst/>
                <a:latin typeface="inter-regular"/>
              </a:rPr>
              <a:t>101</a:t>
            </a:r>
            <a:r>
              <a:rPr lang="en-IN" b="0" i="0" dirty="0">
                <a:solidFill>
                  <a:srgbClr val="000000"/>
                </a:solidFill>
                <a:effectLst/>
                <a:latin typeface="inter-regular"/>
              </a:rPr>
              <a:t>;  </a:t>
            </a:r>
            <a:r>
              <a:rPr lang="en-IN" b="0" i="0" dirty="0">
                <a:solidFill>
                  <a:srgbClr val="FF0000"/>
                </a:solidFill>
                <a:effectLst/>
                <a:latin typeface="inter-regular"/>
              </a:rPr>
              <a:t>emp.name</a:t>
            </a:r>
            <a:r>
              <a:rPr lang="en-IN" b="0" i="0" dirty="0">
                <a:solidFill>
                  <a:srgbClr val="000000"/>
                </a:solidFill>
                <a:effectLst/>
                <a:latin typeface="inter-regular"/>
              </a:rPr>
              <a:t>=</a:t>
            </a:r>
            <a:r>
              <a:rPr lang="en-IN" b="0" i="0" dirty="0">
                <a:solidFill>
                  <a:srgbClr val="0000FF"/>
                </a:solidFill>
                <a:effectLst/>
                <a:latin typeface="inter-regular"/>
              </a:rPr>
              <a:t>"Ravi Malik"</a:t>
            </a:r>
            <a:r>
              <a:rPr lang="en-IN" b="0" i="0" dirty="0">
                <a:solidFill>
                  <a:srgbClr val="000000"/>
                </a:solidFill>
                <a:effectLst/>
                <a:latin typeface="inter-regular"/>
              </a:rPr>
              <a:t>;  </a:t>
            </a:r>
            <a:r>
              <a:rPr lang="en-IN" b="0" i="0" dirty="0" err="1">
                <a:solidFill>
                  <a:srgbClr val="FF0000"/>
                </a:solidFill>
                <a:effectLst/>
                <a:latin typeface="inter-regular"/>
              </a:rPr>
              <a:t>emp.salary</a:t>
            </a:r>
            <a:r>
              <a:rPr lang="en-IN" b="0" i="0" dirty="0">
                <a:solidFill>
                  <a:srgbClr val="000000"/>
                </a:solidFill>
                <a:effectLst/>
                <a:latin typeface="inter-regular"/>
              </a:rPr>
              <a:t>=</a:t>
            </a:r>
            <a:r>
              <a:rPr lang="en-IN" b="0" i="0" dirty="0">
                <a:solidFill>
                  <a:srgbClr val="0000FF"/>
                </a:solidFill>
                <a:effectLst/>
                <a:latin typeface="inter-regular"/>
              </a:rPr>
              <a:t>50000</a:t>
            </a:r>
            <a:r>
              <a:rPr lang="en-IN" dirty="0">
                <a:solidFill>
                  <a:srgbClr val="000000"/>
                </a:solidFill>
                <a:latin typeface="inter-regular"/>
              </a:rPr>
              <a:t>;</a:t>
            </a:r>
            <a:r>
              <a:rPr lang="en-IN" b="0" i="0" dirty="0">
                <a:solidFill>
                  <a:srgbClr val="000000"/>
                </a:solidFill>
                <a:effectLst/>
                <a:latin typeface="inter-regular"/>
              </a:rPr>
              <a:t>  </a:t>
            </a:r>
          </a:p>
          <a:p>
            <a:pPr marL="0" indent="0">
              <a:buNone/>
            </a:pPr>
            <a:endParaRPr lang="en-IN" b="0" i="0" dirty="0">
              <a:solidFill>
                <a:srgbClr val="000000"/>
              </a:solidFill>
              <a:effectLst/>
              <a:latin typeface="inter-regular"/>
            </a:endParaRPr>
          </a:p>
          <a:p>
            <a:endParaRPr lang="en-IN" dirty="0"/>
          </a:p>
          <a:p>
            <a:endParaRPr lang="en-IN" dirty="0"/>
          </a:p>
          <a:p>
            <a:endParaRPr lang="en-IN" dirty="0"/>
          </a:p>
        </p:txBody>
      </p:sp>
    </p:spTree>
    <p:extLst>
      <p:ext uri="{BB962C8B-B14F-4D97-AF65-F5344CB8AC3E}">
        <p14:creationId xmlns:p14="http://schemas.microsoft.com/office/powerpoint/2010/main" val="237751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E282A-5757-6664-1C25-1AC770A64272}"/>
              </a:ext>
            </a:extLst>
          </p:cNvPr>
          <p:cNvSpPr>
            <a:spLocks noGrp="1"/>
          </p:cNvSpPr>
          <p:nvPr>
            <p:ph idx="1"/>
          </p:nvPr>
        </p:nvSpPr>
        <p:spPr>
          <a:xfrm>
            <a:off x="677334" y="1224643"/>
            <a:ext cx="8596668" cy="4816719"/>
          </a:xfrm>
        </p:spPr>
        <p:txBody>
          <a:bodyPr/>
          <a:lstStyle/>
          <a:p>
            <a:r>
              <a:rPr lang="en-IN" dirty="0"/>
              <a:t>By object </a:t>
            </a:r>
            <a:r>
              <a:rPr lang="en-IN" dirty="0" err="1"/>
              <a:t>cobstructor</a:t>
            </a:r>
            <a:endParaRPr lang="en-IN" dirty="0"/>
          </a:p>
          <a:p>
            <a:endParaRPr lang="en-IN" dirty="0"/>
          </a:p>
          <a:p>
            <a:pPr algn="just">
              <a:buFont typeface="+mj-lt"/>
              <a:buAutoNum type="arabicPeriod"/>
            </a:pPr>
            <a:r>
              <a:rPr lang="en-US" b="0" i="0" dirty="0">
                <a:solidFill>
                  <a:srgbClr val="000000"/>
                </a:solidFill>
                <a:effectLst/>
                <a:latin typeface="inter-regular"/>
              </a:rPr>
              <a:t>function emp(</a:t>
            </a:r>
            <a:r>
              <a:rPr lang="en-US" b="0" i="0" dirty="0" err="1">
                <a:solidFill>
                  <a:srgbClr val="000000"/>
                </a:solidFill>
                <a:effectLst/>
                <a:latin typeface="inter-regular"/>
              </a:rPr>
              <a:t>id,name,salary</a:t>
            </a:r>
            <a:r>
              <a:rPr lang="en-US" b="0" i="0" dirty="0">
                <a:solidFill>
                  <a:srgbClr val="000000"/>
                </a:solidFill>
                <a:effectLst/>
                <a:latin typeface="inter-regular"/>
              </a:rPr>
              <a:t>){  </a:t>
            </a:r>
          </a:p>
          <a:p>
            <a:pPr algn="just">
              <a:buFont typeface="+mj-lt"/>
              <a:buAutoNum type="arabicPeriod"/>
            </a:pPr>
            <a:r>
              <a:rPr lang="en-US" b="0" i="0" dirty="0">
                <a:solidFill>
                  <a:srgbClr val="FF0000"/>
                </a:solidFill>
                <a:effectLst/>
                <a:latin typeface="inter-regular"/>
              </a:rPr>
              <a:t>this.id</a:t>
            </a:r>
            <a:r>
              <a:rPr lang="en-US" b="0" i="0" dirty="0">
                <a:solidFill>
                  <a:srgbClr val="000000"/>
                </a:solidFill>
                <a:effectLst/>
                <a:latin typeface="inter-regular"/>
              </a:rPr>
              <a:t>=id;  </a:t>
            </a:r>
          </a:p>
          <a:p>
            <a:pPr algn="just">
              <a:buFont typeface="+mj-lt"/>
              <a:buAutoNum type="arabicPeriod"/>
            </a:pPr>
            <a:r>
              <a:rPr lang="en-US" b="0" i="0" dirty="0">
                <a:solidFill>
                  <a:srgbClr val="FF0000"/>
                </a:solidFill>
                <a:effectLst/>
                <a:latin typeface="inter-regular"/>
              </a:rPr>
              <a:t>this.name</a:t>
            </a:r>
            <a:r>
              <a:rPr lang="en-US" b="0" i="0" dirty="0">
                <a:solidFill>
                  <a:srgbClr val="000000"/>
                </a:solidFill>
                <a:effectLst/>
                <a:latin typeface="inter-regular"/>
              </a:rPr>
              <a:t>=name;  </a:t>
            </a:r>
          </a:p>
          <a:p>
            <a:pPr algn="just">
              <a:buFont typeface="+mj-lt"/>
              <a:buAutoNum type="arabicPeriod"/>
            </a:pPr>
            <a:r>
              <a:rPr lang="en-US" b="0" i="0" dirty="0" err="1">
                <a:solidFill>
                  <a:srgbClr val="FF0000"/>
                </a:solidFill>
                <a:effectLst/>
                <a:latin typeface="inter-regular"/>
              </a:rPr>
              <a:t>this.salary</a:t>
            </a:r>
            <a:r>
              <a:rPr lang="en-US" b="0" i="0" dirty="0">
                <a:solidFill>
                  <a:srgbClr val="000000"/>
                </a:solidFill>
                <a:effectLst/>
                <a:latin typeface="inter-regular"/>
              </a:rPr>
              <a:t>=salary;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FF0000"/>
                </a:solidFill>
                <a:effectLst/>
                <a:latin typeface="inter-regular"/>
              </a:rPr>
              <a:t>e</a:t>
            </a:r>
            <a:r>
              <a:rPr lang="en-US" b="0" i="0" dirty="0">
                <a:solidFill>
                  <a:srgbClr val="000000"/>
                </a:solidFill>
                <a:effectLst/>
                <a:latin typeface="inter-regular"/>
              </a:rPr>
              <a:t>=</a:t>
            </a:r>
            <a:r>
              <a:rPr lang="en-US" b="0" i="0" dirty="0">
                <a:solidFill>
                  <a:srgbClr val="0000FF"/>
                </a:solidFill>
                <a:effectLst/>
                <a:latin typeface="inter-regular"/>
              </a:rPr>
              <a:t>new</a:t>
            </a:r>
            <a:r>
              <a:rPr lang="en-US" b="0" i="0" dirty="0">
                <a:solidFill>
                  <a:srgbClr val="000000"/>
                </a:solidFill>
                <a:effectLst/>
                <a:latin typeface="inter-regular"/>
              </a:rPr>
              <a:t> emp(103,"Vimal Jaiswal",30000);  </a:t>
            </a:r>
          </a:p>
          <a:p>
            <a:pPr marL="0" indent="0">
              <a:buNone/>
            </a:pPr>
            <a:endParaRPr lang="en-IN" dirty="0"/>
          </a:p>
        </p:txBody>
      </p:sp>
    </p:spTree>
    <p:extLst>
      <p:ext uri="{BB962C8B-B14F-4D97-AF65-F5344CB8AC3E}">
        <p14:creationId xmlns:p14="http://schemas.microsoft.com/office/powerpoint/2010/main" val="122137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A70-C762-91B8-6A2C-949275830702}"/>
              </a:ext>
            </a:extLst>
          </p:cNvPr>
          <p:cNvSpPr>
            <a:spLocks noGrp="1"/>
          </p:cNvSpPr>
          <p:nvPr>
            <p:ph type="title"/>
          </p:nvPr>
        </p:nvSpPr>
        <p:spPr/>
        <p:txBody>
          <a:bodyPr/>
          <a:lstStyle/>
          <a:p>
            <a:r>
              <a:rPr lang="en-IN" dirty="0" err="1"/>
              <a:t>Javascript</a:t>
            </a:r>
            <a:r>
              <a:rPr lang="en-IN" dirty="0"/>
              <a:t> Array</a:t>
            </a:r>
          </a:p>
        </p:txBody>
      </p:sp>
      <p:sp>
        <p:nvSpPr>
          <p:cNvPr id="3" name="Content Placeholder 2">
            <a:extLst>
              <a:ext uri="{FF2B5EF4-FFF2-40B4-BE49-F238E27FC236}">
                <a16:creationId xmlns:a16="http://schemas.microsoft.com/office/drawing/2014/main" id="{2F3853FE-2A82-D21E-8CA0-F0A09BB39EC9}"/>
              </a:ext>
            </a:extLst>
          </p:cNvPr>
          <p:cNvSpPr>
            <a:spLocks noGrp="1"/>
          </p:cNvSpPr>
          <p:nvPr>
            <p:ph idx="1"/>
          </p:nvPr>
        </p:nvSpPr>
        <p:spPr/>
        <p:txBody>
          <a:bodyPr/>
          <a:lstStyle/>
          <a:p>
            <a:r>
              <a:rPr lang="en-IN" dirty="0"/>
              <a:t>Represents a collection of similar type of elements</a:t>
            </a:r>
          </a:p>
          <a:p>
            <a:r>
              <a:rPr lang="en-IN" dirty="0"/>
              <a:t>Three ways to construct array</a:t>
            </a:r>
          </a:p>
          <a:p>
            <a:r>
              <a:rPr lang="en-IN" dirty="0"/>
              <a:t>Array Literal : </a:t>
            </a:r>
            <a:r>
              <a:rPr lang="en-IN" b="0" i="0" dirty="0">
                <a:solidFill>
                  <a:srgbClr val="000000"/>
                </a:solidFill>
                <a:effectLst/>
                <a:latin typeface="inter-regular"/>
              </a:rPr>
              <a:t>var </a:t>
            </a:r>
            <a:r>
              <a:rPr lang="en-IN" b="0" i="0" dirty="0">
                <a:solidFill>
                  <a:srgbClr val="FF0000"/>
                </a:solidFill>
                <a:effectLst/>
                <a:latin typeface="inter-regular"/>
              </a:rPr>
              <a:t>emp</a:t>
            </a:r>
            <a:r>
              <a:rPr lang="en-IN" b="0" i="0" dirty="0">
                <a:solidFill>
                  <a:srgbClr val="000000"/>
                </a:solidFill>
                <a:effectLst/>
                <a:latin typeface="inter-regular"/>
              </a:rPr>
              <a:t>=["</a:t>
            </a:r>
            <a:r>
              <a:rPr lang="en-IN" b="0" i="0" dirty="0" err="1">
                <a:solidFill>
                  <a:srgbClr val="000000"/>
                </a:solidFill>
                <a:effectLst/>
                <a:latin typeface="inter-regular"/>
              </a:rPr>
              <a:t>Sonoo</a:t>
            </a:r>
            <a:r>
              <a:rPr lang="en-IN" b="0" i="0" dirty="0">
                <a:solidFill>
                  <a:srgbClr val="000000"/>
                </a:solidFill>
                <a:effectLst/>
                <a:latin typeface="inter-regular"/>
              </a:rPr>
              <a:t>","</a:t>
            </a:r>
            <a:r>
              <a:rPr lang="en-IN" b="0" i="0" dirty="0" err="1">
                <a:solidFill>
                  <a:srgbClr val="000000"/>
                </a:solidFill>
                <a:effectLst/>
                <a:latin typeface="inter-regular"/>
              </a:rPr>
              <a:t>Vimal","Ratan</a:t>
            </a:r>
            <a:r>
              <a:rPr lang="en-IN" b="0" i="0" dirty="0">
                <a:solidFill>
                  <a:srgbClr val="000000"/>
                </a:solidFill>
                <a:effectLst/>
                <a:latin typeface="inter-regular"/>
              </a:rPr>
              <a:t>"];  </a:t>
            </a:r>
          </a:p>
          <a:p>
            <a:pPr algn="just">
              <a:buFont typeface="+mj-lt"/>
              <a:buAutoNum type="arabicPeriod"/>
            </a:pPr>
            <a:r>
              <a:rPr lang="en-IN" dirty="0"/>
              <a:t>Using </a:t>
            </a:r>
            <a:r>
              <a:rPr lang="en-IN" dirty="0" err="1"/>
              <a:t>Js</a:t>
            </a:r>
            <a:r>
              <a:rPr lang="en-IN" dirty="0"/>
              <a:t> Array : </a:t>
            </a:r>
          </a:p>
          <a:p>
            <a:pPr algn="just">
              <a:buFont typeface="+mj-lt"/>
              <a:buAutoNum type="arabicPeriod"/>
            </a:pPr>
            <a:r>
              <a:rPr lang="en-IN" b="0" i="0" dirty="0">
                <a:solidFill>
                  <a:srgbClr val="000000"/>
                </a:solidFill>
                <a:effectLst/>
                <a:latin typeface="inter-regular"/>
              </a:rPr>
              <a:t>var </a:t>
            </a:r>
            <a:r>
              <a:rPr lang="en-IN" b="0" i="0" dirty="0" err="1">
                <a:solidFill>
                  <a:srgbClr val="FF0000"/>
                </a:solidFill>
                <a:effectLst/>
                <a:latin typeface="inter-regular"/>
              </a:rPr>
              <a:t>arrayname</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Array();  </a:t>
            </a:r>
            <a:r>
              <a:rPr lang="en-US" b="0" i="0" dirty="0">
                <a:solidFill>
                  <a:srgbClr val="000000"/>
                </a:solidFill>
                <a:effectLst/>
                <a:latin typeface="inter-regular"/>
              </a:rPr>
              <a:t>emp[0] = "Arun";  emp[1] = "Varun";  </a:t>
            </a:r>
          </a:p>
          <a:p>
            <a:pPr marL="0" indent="0" algn="just">
              <a:buNone/>
            </a:pPr>
            <a:r>
              <a:rPr lang="en-US" b="0" i="0" dirty="0">
                <a:solidFill>
                  <a:srgbClr val="000000"/>
                </a:solidFill>
                <a:effectLst/>
                <a:latin typeface="inter-regular"/>
              </a:rPr>
              <a:t>emp[2] = "John";  </a:t>
            </a:r>
          </a:p>
          <a:p>
            <a:pPr marL="0" indent="0" algn="just">
              <a:buNone/>
            </a:pPr>
            <a:r>
              <a:rPr lang="en-US" dirty="0">
                <a:solidFill>
                  <a:srgbClr val="000000"/>
                </a:solidFill>
                <a:latin typeface="inter-regular"/>
              </a:rPr>
              <a:t>Array Constructor</a:t>
            </a:r>
          </a:p>
          <a:p>
            <a:pPr marL="0" indent="0" algn="just">
              <a:buNone/>
            </a:pPr>
            <a:r>
              <a:rPr lang="en-US" b="0" i="0" dirty="0">
                <a:solidFill>
                  <a:srgbClr val="000000"/>
                </a:solidFill>
                <a:effectLst/>
                <a:latin typeface="inter-regular"/>
              </a:rPr>
              <a:t>var </a:t>
            </a:r>
            <a:r>
              <a:rPr lang="en-US" b="0" i="0" dirty="0">
                <a:solidFill>
                  <a:srgbClr val="FF0000"/>
                </a:solidFill>
                <a:effectLst/>
                <a:latin typeface="inter-regular"/>
              </a:rPr>
              <a:t>emp</a:t>
            </a:r>
            <a:r>
              <a:rPr lang="en-US" b="0" i="0" dirty="0">
                <a:solidFill>
                  <a:srgbClr val="000000"/>
                </a:solidFill>
                <a:effectLst/>
                <a:latin typeface="inter-regular"/>
              </a:rPr>
              <a:t>=</a:t>
            </a:r>
            <a:r>
              <a:rPr lang="en-US" b="0" i="0" dirty="0">
                <a:solidFill>
                  <a:srgbClr val="0000FF"/>
                </a:solidFill>
                <a:effectLst/>
                <a:latin typeface="inter-regular"/>
              </a:rPr>
              <a:t>new</a:t>
            </a:r>
            <a:r>
              <a:rPr lang="en-US" b="0" i="0" dirty="0">
                <a:solidFill>
                  <a:srgbClr val="000000"/>
                </a:solidFill>
                <a:effectLst/>
                <a:latin typeface="inter-regular"/>
              </a:rPr>
              <a:t> Array("</a:t>
            </a:r>
            <a:r>
              <a:rPr lang="en-US" b="0" i="0" dirty="0" err="1">
                <a:solidFill>
                  <a:srgbClr val="000000"/>
                </a:solidFill>
                <a:effectLst/>
                <a:latin typeface="inter-regular"/>
              </a:rPr>
              <a:t>Jai","Vijay","Smith</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endParaRPr lang="en-IN" b="0" i="0" dirty="0">
              <a:solidFill>
                <a:srgbClr val="000000"/>
              </a:solidFill>
              <a:effectLst/>
              <a:latin typeface="inter-regular"/>
            </a:endParaRPr>
          </a:p>
        </p:txBody>
      </p:sp>
    </p:spTree>
    <p:extLst>
      <p:ext uri="{BB962C8B-B14F-4D97-AF65-F5344CB8AC3E}">
        <p14:creationId xmlns:p14="http://schemas.microsoft.com/office/powerpoint/2010/main" val="372027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0772-7ED1-6CC2-BCCB-0FBBEACA77F1}"/>
              </a:ext>
            </a:extLst>
          </p:cNvPr>
          <p:cNvSpPr>
            <a:spLocks noGrp="1"/>
          </p:cNvSpPr>
          <p:nvPr>
            <p:ph type="title"/>
          </p:nvPr>
        </p:nvSpPr>
        <p:spPr/>
        <p:txBody>
          <a:bodyPr/>
          <a:lstStyle/>
          <a:p>
            <a:r>
              <a:rPr lang="en-IN" dirty="0"/>
              <a:t>Array methods</a:t>
            </a:r>
          </a:p>
        </p:txBody>
      </p:sp>
      <p:sp>
        <p:nvSpPr>
          <p:cNvPr id="3" name="Content Placeholder 2">
            <a:extLst>
              <a:ext uri="{FF2B5EF4-FFF2-40B4-BE49-F238E27FC236}">
                <a16:creationId xmlns:a16="http://schemas.microsoft.com/office/drawing/2014/main" id="{942D13C2-58F8-3CF8-A2E7-DAAE21BAC6EA}"/>
              </a:ext>
            </a:extLst>
          </p:cNvPr>
          <p:cNvSpPr>
            <a:spLocks noGrp="1"/>
          </p:cNvSpPr>
          <p:nvPr>
            <p:ph idx="1"/>
          </p:nvPr>
        </p:nvSpPr>
        <p:spPr>
          <a:xfrm>
            <a:off x="677333" y="2160589"/>
            <a:ext cx="10540395" cy="3880773"/>
          </a:xfrm>
        </p:spPr>
        <p:txBody>
          <a:bodyPr>
            <a:normAutofit fontScale="92500"/>
          </a:bodyPr>
          <a:lstStyle/>
          <a:p>
            <a:r>
              <a:rPr lang="en-IN" dirty="0"/>
              <a:t>Push() -&gt; add an </a:t>
            </a:r>
            <a:r>
              <a:rPr lang="en-IN" dirty="0" err="1"/>
              <a:t>aelement</a:t>
            </a:r>
            <a:r>
              <a:rPr lang="en-IN" dirty="0"/>
              <a:t> to the end of array</a:t>
            </a:r>
          </a:p>
          <a:p>
            <a:r>
              <a:rPr lang="en-IN" dirty="0"/>
              <a:t>Pop() -&gt; remove the last element and return the last element</a:t>
            </a:r>
          </a:p>
          <a:p>
            <a:r>
              <a:rPr lang="en-IN" dirty="0"/>
              <a:t>Unshift() -&gt; add an element to the beginning of array</a:t>
            </a:r>
          </a:p>
          <a:p>
            <a:r>
              <a:rPr lang="en-IN" dirty="0"/>
              <a:t>Shift() -&gt; remove the first element from the list</a:t>
            </a:r>
          </a:p>
          <a:p>
            <a:r>
              <a:rPr lang="en-IN" dirty="0"/>
              <a:t>Splice(</a:t>
            </a:r>
            <a:r>
              <a:rPr lang="en-IN" dirty="0" err="1"/>
              <a:t>startIndex</a:t>
            </a:r>
            <a:r>
              <a:rPr lang="en-IN" dirty="0"/>
              <a:t>, number) -&gt; remove the specified number of elements starting from the index</a:t>
            </a:r>
          </a:p>
          <a:p>
            <a:r>
              <a:rPr lang="en-IN" dirty="0"/>
              <a:t>Splice(startIndex,0,val1,val2..) -&gt; adding the specified elements starting from index</a:t>
            </a:r>
          </a:p>
          <a:p>
            <a:r>
              <a:rPr lang="en-IN" dirty="0"/>
              <a:t>Slice(</a:t>
            </a:r>
            <a:r>
              <a:rPr lang="en-IN" dirty="0" err="1"/>
              <a:t>startindex,number</a:t>
            </a:r>
            <a:r>
              <a:rPr lang="en-IN" dirty="0"/>
              <a:t>) -&gt; extracting the specified number of elements from the specified index</a:t>
            </a:r>
          </a:p>
          <a:p>
            <a:r>
              <a:rPr lang="en-IN" dirty="0" err="1"/>
              <a:t>Concat</a:t>
            </a:r>
            <a:r>
              <a:rPr lang="en-IN" dirty="0"/>
              <a:t>(</a:t>
            </a:r>
            <a:r>
              <a:rPr lang="en-IN" dirty="0" err="1"/>
              <a:t>newArray</a:t>
            </a:r>
            <a:r>
              <a:rPr lang="en-IN" dirty="0"/>
              <a:t>) -&gt; add the new array elements to the old ARRAY</a:t>
            </a:r>
          </a:p>
          <a:p>
            <a:r>
              <a:rPr lang="en-IN" dirty="0" err="1"/>
              <a:t>indexOf</a:t>
            </a:r>
            <a:r>
              <a:rPr lang="en-IN" dirty="0"/>
              <a:t>(element) -&gt; finding the index of the specified element</a:t>
            </a:r>
          </a:p>
          <a:p>
            <a:r>
              <a:rPr lang="en-IN" dirty="0"/>
              <a:t>Includes(element) -&gt; returns true/false if an element is present</a:t>
            </a:r>
          </a:p>
        </p:txBody>
      </p:sp>
    </p:spTree>
    <p:extLst>
      <p:ext uri="{BB962C8B-B14F-4D97-AF65-F5344CB8AC3E}">
        <p14:creationId xmlns:p14="http://schemas.microsoft.com/office/powerpoint/2010/main" val="29890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0E71-90E3-527F-B134-748FEC59D7C1}"/>
              </a:ext>
            </a:extLst>
          </p:cNvPr>
          <p:cNvSpPr>
            <a:spLocks noGrp="1"/>
          </p:cNvSpPr>
          <p:nvPr>
            <p:ph type="title"/>
          </p:nvPr>
        </p:nvSpPr>
        <p:spPr/>
        <p:txBody>
          <a:bodyPr/>
          <a:lstStyle/>
          <a:p>
            <a:r>
              <a:rPr lang="en-IN" dirty="0"/>
              <a:t>Call back function</a:t>
            </a:r>
          </a:p>
        </p:txBody>
      </p:sp>
      <p:sp>
        <p:nvSpPr>
          <p:cNvPr id="3" name="Content Placeholder 2">
            <a:extLst>
              <a:ext uri="{FF2B5EF4-FFF2-40B4-BE49-F238E27FC236}">
                <a16:creationId xmlns:a16="http://schemas.microsoft.com/office/drawing/2014/main" id="{F5BA436A-1A87-CA1D-3273-7CD24D6C260F}"/>
              </a:ext>
            </a:extLst>
          </p:cNvPr>
          <p:cNvSpPr>
            <a:spLocks noGrp="1"/>
          </p:cNvSpPr>
          <p:nvPr>
            <p:ph idx="1"/>
          </p:nvPr>
        </p:nvSpPr>
        <p:spPr>
          <a:xfrm>
            <a:off x="677334" y="1567543"/>
            <a:ext cx="8596668" cy="4909457"/>
          </a:xfrm>
        </p:spPr>
        <p:txBody>
          <a:bodyPr>
            <a:normAutofit fontScale="77500" lnSpcReduction="20000"/>
          </a:bodyPr>
          <a:lstStyle/>
          <a:p>
            <a:r>
              <a:rPr lang="en-IN" dirty="0"/>
              <a:t>A function passed as an argument to another function</a:t>
            </a:r>
          </a:p>
          <a:p>
            <a:pPr marL="0" indent="0">
              <a:buNone/>
            </a:pPr>
            <a:endParaRPr lang="en-IN" dirty="0"/>
          </a:p>
          <a:p>
            <a:pPr marL="0" indent="0">
              <a:buNone/>
            </a:pPr>
            <a:r>
              <a:rPr lang="en-IN" dirty="0"/>
              <a:t>// Define a function that takes a callback function as an argument</a:t>
            </a:r>
          </a:p>
          <a:p>
            <a:pPr marL="0" indent="0">
              <a:buNone/>
            </a:pPr>
            <a:r>
              <a:rPr lang="en-IN" dirty="0"/>
              <a:t>function greet(name, callback) {</a:t>
            </a:r>
          </a:p>
          <a:p>
            <a:pPr marL="0" indent="0">
              <a:buNone/>
            </a:pPr>
            <a:r>
              <a:rPr lang="en-IN" dirty="0"/>
              <a:t>    console.log("Hello, " + name + "!");</a:t>
            </a:r>
          </a:p>
          <a:p>
            <a:pPr marL="0" indent="0">
              <a:buNone/>
            </a:pPr>
            <a:r>
              <a:rPr lang="en-IN" dirty="0"/>
              <a:t>    // Call the callback function</a:t>
            </a:r>
          </a:p>
          <a:p>
            <a:pPr marL="0" indent="0">
              <a:buNone/>
            </a:pPr>
            <a:r>
              <a:rPr lang="en-IN" dirty="0"/>
              <a:t>    callback();</a:t>
            </a:r>
          </a:p>
          <a:p>
            <a:pPr marL="0" indent="0">
              <a:buNone/>
            </a:pPr>
            <a:r>
              <a:rPr lang="en-IN" dirty="0"/>
              <a:t>}</a:t>
            </a:r>
          </a:p>
          <a:p>
            <a:pPr marL="0" indent="0">
              <a:buNone/>
            </a:pPr>
            <a:endParaRPr lang="en-IN" dirty="0"/>
          </a:p>
          <a:p>
            <a:pPr marL="0" indent="0">
              <a:buNone/>
            </a:pPr>
            <a:r>
              <a:rPr lang="en-IN" dirty="0"/>
              <a:t>// Define a callback function</a:t>
            </a:r>
          </a:p>
          <a:p>
            <a:pPr marL="0" indent="0">
              <a:buNone/>
            </a:pPr>
            <a:r>
              <a:rPr lang="en-IN" dirty="0"/>
              <a:t>function </a:t>
            </a:r>
            <a:r>
              <a:rPr lang="en-IN" dirty="0" err="1"/>
              <a:t>sayGoodbye</a:t>
            </a:r>
            <a:r>
              <a:rPr lang="en-IN" dirty="0"/>
              <a:t>() {</a:t>
            </a:r>
          </a:p>
          <a:p>
            <a:pPr marL="0" indent="0">
              <a:buNone/>
            </a:pPr>
            <a:r>
              <a:rPr lang="en-IN" dirty="0"/>
              <a:t>    console.log("Goodbye!");</a:t>
            </a:r>
          </a:p>
          <a:p>
            <a:pPr marL="0" indent="0">
              <a:buNone/>
            </a:pPr>
            <a:r>
              <a:rPr lang="en-IN" dirty="0"/>
              <a:t>}</a:t>
            </a:r>
          </a:p>
          <a:p>
            <a:pPr marL="0" indent="0">
              <a:buNone/>
            </a:pPr>
            <a:endParaRPr lang="en-IN" dirty="0"/>
          </a:p>
          <a:p>
            <a:pPr marL="0" indent="0">
              <a:buNone/>
            </a:pPr>
            <a:r>
              <a:rPr lang="en-IN" dirty="0"/>
              <a:t>// Call the greet function and pass the </a:t>
            </a:r>
            <a:r>
              <a:rPr lang="en-IN" dirty="0" err="1"/>
              <a:t>sayGoodbye</a:t>
            </a:r>
            <a:r>
              <a:rPr lang="en-IN" dirty="0"/>
              <a:t> function as a callback</a:t>
            </a:r>
          </a:p>
          <a:p>
            <a:pPr marL="0" indent="0">
              <a:buNone/>
            </a:pPr>
            <a:r>
              <a:rPr lang="en-IN" dirty="0"/>
              <a:t>greet("Alice", </a:t>
            </a:r>
            <a:r>
              <a:rPr lang="en-IN" dirty="0" err="1"/>
              <a:t>sayGoodbye</a:t>
            </a:r>
            <a:r>
              <a:rPr lang="en-IN" dirty="0"/>
              <a:t>);</a:t>
            </a:r>
          </a:p>
          <a:p>
            <a:pPr marL="0" indent="0">
              <a:buNone/>
            </a:pPr>
            <a:endParaRPr lang="en-IN" dirty="0"/>
          </a:p>
        </p:txBody>
      </p:sp>
    </p:spTree>
    <p:extLst>
      <p:ext uri="{BB962C8B-B14F-4D97-AF65-F5344CB8AC3E}">
        <p14:creationId xmlns:p14="http://schemas.microsoft.com/office/powerpoint/2010/main" val="174260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EE61-F7A6-06FF-F6A9-334EE0CF3489}"/>
              </a:ext>
            </a:extLst>
          </p:cNvPr>
          <p:cNvSpPr>
            <a:spLocks noGrp="1"/>
          </p:cNvSpPr>
          <p:nvPr>
            <p:ph type="title"/>
          </p:nvPr>
        </p:nvSpPr>
        <p:spPr/>
        <p:txBody>
          <a:bodyPr/>
          <a:lstStyle/>
          <a:p>
            <a:r>
              <a:rPr lang="en-IN" dirty="0"/>
              <a:t>JavaScript String</a:t>
            </a:r>
          </a:p>
        </p:txBody>
      </p:sp>
      <p:sp>
        <p:nvSpPr>
          <p:cNvPr id="3" name="Content Placeholder 2">
            <a:extLst>
              <a:ext uri="{FF2B5EF4-FFF2-40B4-BE49-F238E27FC236}">
                <a16:creationId xmlns:a16="http://schemas.microsoft.com/office/drawing/2014/main" id="{DC3E7AA8-3D3C-ED26-8A4B-D66C96DE8613}"/>
              </a:ext>
            </a:extLst>
          </p:cNvPr>
          <p:cNvSpPr>
            <a:spLocks noGrp="1"/>
          </p:cNvSpPr>
          <p:nvPr>
            <p:ph idx="1"/>
          </p:nvPr>
        </p:nvSpPr>
        <p:spPr/>
        <p:txBody>
          <a:bodyPr/>
          <a:lstStyle/>
          <a:p>
            <a:r>
              <a:rPr lang="en-IN" dirty="0"/>
              <a:t>Represents sequence of characters</a:t>
            </a:r>
          </a:p>
          <a:p>
            <a:r>
              <a:rPr lang="en-IN" dirty="0"/>
              <a:t>Two ways to create a string</a:t>
            </a:r>
          </a:p>
          <a:p>
            <a:r>
              <a:rPr lang="en-IN" dirty="0"/>
              <a:t>By string literal: </a:t>
            </a:r>
            <a:r>
              <a:rPr lang="en-IN" b="0" i="0" dirty="0">
                <a:solidFill>
                  <a:srgbClr val="000000"/>
                </a:solidFill>
                <a:effectLst/>
                <a:latin typeface="inter-regular"/>
              </a:rPr>
              <a:t>var </a:t>
            </a:r>
            <a:r>
              <a:rPr lang="en-IN" b="0" i="0" dirty="0" err="1">
                <a:solidFill>
                  <a:srgbClr val="FF0000"/>
                </a:solidFill>
                <a:effectLst/>
                <a:latin typeface="inter-regular"/>
              </a:rPr>
              <a:t>stringname</a:t>
            </a:r>
            <a:r>
              <a:rPr lang="en-IN" b="0" i="0" dirty="0">
                <a:solidFill>
                  <a:srgbClr val="000000"/>
                </a:solidFill>
                <a:effectLst/>
                <a:latin typeface="inter-regular"/>
              </a:rPr>
              <a:t>=</a:t>
            </a:r>
            <a:r>
              <a:rPr lang="en-IN" b="0" i="0" dirty="0">
                <a:solidFill>
                  <a:srgbClr val="0000FF"/>
                </a:solidFill>
                <a:effectLst/>
                <a:latin typeface="inter-regular"/>
              </a:rPr>
              <a:t>"string value"</a:t>
            </a:r>
            <a:r>
              <a:rPr lang="en-IN" b="0" i="0" dirty="0">
                <a:solidFill>
                  <a:srgbClr val="000000"/>
                </a:solidFill>
                <a:effectLst/>
                <a:latin typeface="inter-regular"/>
              </a:rPr>
              <a:t>;  </a:t>
            </a:r>
          </a:p>
          <a:p>
            <a:r>
              <a:rPr lang="en-IN" dirty="0"/>
              <a:t>By string object : </a:t>
            </a:r>
            <a:r>
              <a:rPr lang="en-IN" b="0" i="0" dirty="0">
                <a:solidFill>
                  <a:srgbClr val="000000"/>
                </a:solidFill>
                <a:effectLst/>
                <a:latin typeface="inter-regular"/>
              </a:rPr>
              <a:t>var </a:t>
            </a:r>
            <a:r>
              <a:rPr lang="en-IN" b="0" i="0" dirty="0" err="1">
                <a:solidFill>
                  <a:srgbClr val="FF0000"/>
                </a:solidFill>
                <a:effectLst/>
                <a:latin typeface="inter-regular"/>
              </a:rPr>
              <a:t>stringname</a:t>
            </a:r>
            <a:r>
              <a:rPr lang="en-IN" b="0" i="0" dirty="0">
                <a:solidFill>
                  <a:srgbClr val="000000"/>
                </a:solidFill>
                <a:effectLst/>
                <a:latin typeface="inter-regular"/>
              </a:rPr>
              <a:t>=</a:t>
            </a:r>
            <a:r>
              <a:rPr lang="en-IN" b="0" i="0" dirty="0">
                <a:solidFill>
                  <a:srgbClr val="0000FF"/>
                </a:solidFill>
                <a:effectLst/>
                <a:latin typeface="inter-regular"/>
              </a:rPr>
              <a:t>new</a:t>
            </a:r>
            <a:r>
              <a:rPr lang="en-IN" b="0" i="0" dirty="0">
                <a:solidFill>
                  <a:srgbClr val="000000"/>
                </a:solidFill>
                <a:effectLst/>
                <a:latin typeface="inter-regular"/>
              </a:rPr>
              <a:t> String("string literal");  </a:t>
            </a:r>
          </a:p>
          <a:p>
            <a:endParaRPr lang="en-IN" dirty="0"/>
          </a:p>
        </p:txBody>
      </p:sp>
    </p:spTree>
    <p:extLst>
      <p:ext uri="{BB962C8B-B14F-4D97-AF65-F5344CB8AC3E}">
        <p14:creationId xmlns:p14="http://schemas.microsoft.com/office/powerpoint/2010/main" val="154136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5271-2039-08F8-1E82-7C729AF2EC90}"/>
              </a:ext>
            </a:extLst>
          </p:cNvPr>
          <p:cNvSpPr>
            <a:spLocks noGrp="1"/>
          </p:cNvSpPr>
          <p:nvPr>
            <p:ph type="title"/>
          </p:nvPr>
        </p:nvSpPr>
        <p:spPr/>
        <p:txBody>
          <a:bodyPr/>
          <a:lstStyle/>
          <a:p>
            <a:r>
              <a:rPr lang="en-IN" dirty="0"/>
              <a:t>String methods</a:t>
            </a:r>
          </a:p>
        </p:txBody>
      </p:sp>
      <p:sp>
        <p:nvSpPr>
          <p:cNvPr id="3" name="Content Placeholder 2">
            <a:extLst>
              <a:ext uri="{FF2B5EF4-FFF2-40B4-BE49-F238E27FC236}">
                <a16:creationId xmlns:a16="http://schemas.microsoft.com/office/drawing/2014/main" id="{7FEBDDFA-D5FC-3873-8859-E51EA9E6810F}"/>
              </a:ext>
            </a:extLst>
          </p:cNvPr>
          <p:cNvSpPr>
            <a:spLocks noGrp="1"/>
          </p:cNvSpPr>
          <p:nvPr>
            <p:ph idx="1"/>
          </p:nvPr>
        </p:nvSpPr>
        <p:spPr>
          <a:xfrm>
            <a:off x="677333" y="1534887"/>
            <a:ext cx="9642323" cy="4506476"/>
          </a:xfrm>
        </p:spPr>
        <p:txBody>
          <a:bodyPr/>
          <a:lstStyle/>
          <a:p>
            <a:r>
              <a:rPr lang="en-IN" dirty="0" err="1"/>
              <a:t>charAt</a:t>
            </a:r>
            <a:r>
              <a:rPr lang="en-IN" dirty="0"/>
              <a:t>(index) -&gt; returns the character at specified index </a:t>
            </a:r>
          </a:p>
          <a:p>
            <a:r>
              <a:rPr lang="en-IN" dirty="0" err="1"/>
              <a:t>Concat</a:t>
            </a:r>
            <a:r>
              <a:rPr lang="en-IN" dirty="0"/>
              <a:t>(str1) -&gt; concatenates the new string to old</a:t>
            </a:r>
          </a:p>
          <a:p>
            <a:r>
              <a:rPr lang="en-IN" dirty="0"/>
              <a:t>Includes(string, </a:t>
            </a:r>
            <a:r>
              <a:rPr lang="en-IN" dirty="0" err="1"/>
              <a:t>pos</a:t>
            </a:r>
            <a:r>
              <a:rPr lang="en-IN" dirty="0"/>
              <a:t>) -&gt; checks if a string is present at the position.</a:t>
            </a:r>
          </a:p>
          <a:p>
            <a:r>
              <a:rPr lang="en-IN" dirty="0" err="1"/>
              <a:t>IndexOf</a:t>
            </a:r>
            <a:r>
              <a:rPr lang="en-IN" dirty="0"/>
              <a:t>(search) -&gt; finds the </a:t>
            </a:r>
            <a:r>
              <a:rPr lang="en-IN" dirty="0" err="1"/>
              <a:t>indexof</a:t>
            </a:r>
            <a:r>
              <a:rPr lang="en-IN" dirty="0"/>
              <a:t> the specified string</a:t>
            </a:r>
          </a:p>
          <a:p>
            <a:r>
              <a:rPr lang="en-IN" dirty="0" err="1"/>
              <a:t>lastIndexOf</a:t>
            </a:r>
            <a:r>
              <a:rPr lang="en-IN" dirty="0"/>
              <a:t>(str) -&gt; last index of the specified string</a:t>
            </a:r>
          </a:p>
          <a:p>
            <a:r>
              <a:rPr lang="en-US" dirty="0"/>
              <a:t>slice(</a:t>
            </a:r>
            <a:r>
              <a:rPr lang="en-US" dirty="0" err="1"/>
              <a:t>startIndex</a:t>
            </a:r>
            <a:r>
              <a:rPr lang="en-US" dirty="0"/>
              <a:t>, </a:t>
            </a:r>
            <a:r>
              <a:rPr lang="en-US" dirty="0" err="1"/>
              <a:t>endIndex</a:t>
            </a:r>
            <a:r>
              <a:rPr lang="en-US" dirty="0"/>
              <a:t>)-&gt; Extracts a section of a string and returns it as a new string, without modifying the original string. The extracted portion starts from the </a:t>
            </a:r>
            <a:r>
              <a:rPr lang="en-US" dirty="0" err="1"/>
              <a:t>startIndex</a:t>
            </a:r>
            <a:r>
              <a:rPr lang="en-US" dirty="0"/>
              <a:t> and extends up to, but not including, the </a:t>
            </a:r>
            <a:r>
              <a:rPr lang="en-US" dirty="0" err="1"/>
              <a:t>endIndex</a:t>
            </a:r>
            <a:endParaRPr lang="en-US" dirty="0"/>
          </a:p>
          <a:p>
            <a:r>
              <a:rPr lang="en-US" dirty="0" err="1"/>
              <a:t>toLowerCase</a:t>
            </a:r>
            <a:r>
              <a:rPr lang="en-US" dirty="0"/>
              <a:t>(): Returns the calling string value converted to lowercase</a:t>
            </a:r>
          </a:p>
          <a:p>
            <a:r>
              <a:rPr lang="en-US" dirty="0" err="1"/>
              <a:t>toUpperCase</a:t>
            </a:r>
            <a:r>
              <a:rPr lang="en-US" dirty="0"/>
              <a:t>(): Returns the calling string value converted to uppercase.</a:t>
            </a:r>
          </a:p>
          <a:p>
            <a:r>
              <a:rPr lang="en-US" dirty="0"/>
              <a:t>trim(): Removes whitespace from both ends of a string.</a:t>
            </a:r>
            <a:endParaRPr lang="en-IN" dirty="0"/>
          </a:p>
        </p:txBody>
      </p:sp>
    </p:spTree>
    <p:extLst>
      <p:ext uri="{BB962C8B-B14F-4D97-AF65-F5344CB8AC3E}">
        <p14:creationId xmlns:p14="http://schemas.microsoft.com/office/powerpoint/2010/main" val="29045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79FD-DC93-A58B-7632-3D9EA676B86D}"/>
              </a:ext>
            </a:extLst>
          </p:cNvPr>
          <p:cNvSpPr>
            <a:spLocks noGrp="1"/>
          </p:cNvSpPr>
          <p:nvPr>
            <p:ph type="title"/>
          </p:nvPr>
        </p:nvSpPr>
        <p:spPr/>
        <p:txBody>
          <a:bodyPr/>
          <a:lstStyle/>
          <a:p>
            <a:r>
              <a:rPr lang="en-IN" dirty="0"/>
              <a:t>DOM- Document Object Model</a:t>
            </a:r>
          </a:p>
        </p:txBody>
      </p:sp>
      <p:sp>
        <p:nvSpPr>
          <p:cNvPr id="3" name="Content Placeholder 2">
            <a:extLst>
              <a:ext uri="{FF2B5EF4-FFF2-40B4-BE49-F238E27FC236}">
                <a16:creationId xmlns:a16="http://schemas.microsoft.com/office/drawing/2014/main" id="{998BFB0F-E99E-0289-6FE6-BA27119F3750}"/>
              </a:ext>
            </a:extLst>
          </p:cNvPr>
          <p:cNvSpPr>
            <a:spLocks noGrp="1"/>
          </p:cNvSpPr>
          <p:nvPr>
            <p:ph idx="1"/>
          </p:nvPr>
        </p:nvSpPr>
        <p:spPr/>
        <p:txBody>
          <a:bodyPr/>
          <a:lstStyle/>
          <a:p>
            <a:r>
              <a:rPr lang="en-IN" dirty="0"/>
              <a:t>Main parts of Web development :</a:t>
            </a:r>
          </a:p>
          <a:p>
            <a:r>
              <a:rPr lang="en-IN" dirty="0"/>
              <a:t>1) HTML (structure)</a:t>
            </a:r>
          </a:p>
          <a:p>
            <a:r>
              <a:rPr lang="en-IN" dirty="0"/>
              <a:t>How the page should look (where buttons, textboxes should be)</a:t>
            </a:r>
          </a:p>
          <a:p>
            <a:r>
              <a:rPr lang="en-IN" dirty="0"/>
              <a:t>2) CSS (Style)</a:t>
            </a:r>
          </a:p>
          <a:p>
            <a:r>
              <a:rPr lang="en-IN" dirty="0"/>
              <a:t>To style the page</a:t>
            </a:r>
          </a:p>
          <a:p>
            <a:r>
              <a:rPr lang="en-IN" dirty="0"/>
              <a:t>3) JS (Logic) </a:t>
            </a:r>
          </a:p>
          <a:p>
            <a:r>
              <a:rPr lang="en-IN" dirty="0"/>
              <a:t>The logic of what should happen when a button is clicked.</a:t>
            </a:r>
          </a:p>
          <a:p>
            <a:r>
              <a:rPr lang="en-IN" dirty="0"/>
              <a:t>&lt;style&gt; -&gt; connects HTML into CSS</a:t>
            </a:r>
          </a:p>
          <a:p>
            <a:r>
              <a:rPr lang="en-IN" dirty="0"/>
              <a:t>&lt;script&gt; -&gt; code in JS</a:t>
            </a:r>
          </a:p>
          <a:p>
            <a:endParaRPr lang="en-IN" dirty="0"/>
          </a:p>
        </p:txBody>
      </p:sp>
    </p:spTree>
    <p:extLst>
      <p:ext uri="{BB962C8B-B14F-4D97-AF65-F5344CB8AC3E}">
        <p14:creationId xmlns:p14="http://schemas.microsoft.com/office/powerpoint/2010/main" val="391297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DC40-A575-4D87-B658-06967A6073E5}"/>
              </a:ext>
            </a:extLst>
          </p:cNvPr>
          <p:cNvSpPr>
            <a:spLocks noGrp="1"/>
          </p:cNvSpPr>
          <p:nvPr>
            <p:ph type="title"/>
          </p:nvPr>
        </p:nvSpPr>
        <p:spPr/>
        <p:txBody>
          <a:bodyPr/>
          <a:lstStyle/>
          <a:p>
            <a:r>
              <a:rPr lang="en-IN" dirty="0"/>
              <a:t>What is </a:t>
            </a:r>
            <a:r>
              <a:rPr lang="en-IN" dirty="0" err="1"/>
              <a:t>javascript</a:t>
            </a:r>
            <a:r>
              <a:rPr lang="en-IN" dirty="0"/>
              <a:t>?</a:t>
            </a:r>
          </a:p>
        </p:txBody>
      </p:sp>
      <p:sp>
        <p:nvSpPr>
          <p:cNvPr id="3" name="Content Placeholder 2">
            <a:extLst>
              <a:ext uri="{FF2B5EF4-FFF2-40B4-BE49-F238E27FC236}">
                <a16:creationId xmlns:a16="http://schemas.microsoft.com/office/drawing/2014/main" id="{E5409E42-766D-2047-165A-98E8FC1C190A}"/>
              </a:ext>
            </a:extLst>
          </p:cNvPr>
          <p:cNvSpPr>
            <a:spLocks noGrp="1"/>
          </p:cNvSpPr>
          <p:nvPr>
            <p:ph sz="quarter" idx="13"/>
          </p:nvPr>
        </p:nvSpPr>
        <p:spPr/>
        <p:txBody>
          <a:bodyPr/>
          <a:lstStyle/>
          <a:p>
            <a:r>
              <a:rPr lang="en-IN" dirty="0"/>
              <a:t>A Programming language. </a:t>
            </a:r>
          </a:p>
          <a:p>
            <a:r>
              <a:rPr lang="en-IN" dirty="0"/>
              <a:t>Gives instructions to computer</a:t>
            </a:r>
          </a:p>
          <a:p>
            <a:r>
              <a:rPr lang="en-IN" dirty="0"/>
              <a:t>Input code -</a:t>
            </a:r>
            <a:r>
              <a:rPr lang="en-IN" dirty="0">
                <a:sym typeface="Wingdings" panose="05000000000000000000" pitchFamily="2" charset="2"/>
              </a:rPr>
              <a:t> Computer  Output</a:t>
            </a:r>
          </a:p>
          <a:p>
            <a:r>
              <a:rPr lang="en-IN" dirty="0">
                <a:sym typeface="Wingdings" panose="05000000000000000000" pitchFamily="2" charset="2"/>
              </a:rPr>
              <a:t>Output can be shown in browser itself</a:t>
            </a:r>
          </a:p>
          <a:p>
            <a:r>
              <a:rPr lang="en-IN" dirty="0">
                <a:sym typeface="Wingdings" panose="05000000000000000000" pitchFamily="2" charset="2"/>
              </a:rPr>
              <a:t>Also can run in console(inspect-&gt;console in browser)</a:t>
            </a:r>
          </a:p>
          <a:p>
            <a:r>
              <a:rPr lang="en-IN" dirty="0"/>
              <a:t>Writing </a:t>
            </a:r>
            <a:r>
              <a:rPr lang="en-IN" dirty="0" err="1"/>
              <a:t>Js</a:t>
            </a:r>
            <a:r>
              <a:rPr lang="en-IN" dirty="0"/>
              <a:t> code in console window is not a right approach as when refreshing the browser, the code gets removed</a:t>
            </a:r>
          </a:p>
          <a:p>
            <a:endParaRPr lang="en-IN" dirty="0"/>
          </a:p>
        </p:txBody>
      </p:sp>
    </p:spTree>
    <p:extLst>
      <p:ext uri="{BB962C8B-B14F-4D97-AF65-F5344CB8AC3E}">
        <p14:creationId xmlns:p14="http://schemas.microsoft.com/office/powerpoint/2010/main" val="1808006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260E-7BF9-0AF3-2B3F-6006D17CF910}"/>
              </a:ext>
            </a:extLst>
          </p:cNvPr>
          <p:cNvSpPr>
            <a:spLocks noGrp="1"/>
          </p:cNvSpPr>
          <p:nvPr>
            <p:ph type="title"/>
          </p:nvPr>
        </p:nvSpPr>
        <p:spPr/>
        <p:txBody>
          <a:bodyPr/>
          <a:lstStyle/>
          <a:p>
            <a:r>
              <a:rPr lang="en-IN" dirty="0"/>
              <a:t>Window Object</a:t>
            </a:r>
          </a:p>
        </p:txBody>
      </p:sp>
      <p:sp>
        <p:nvSpPr>
          <p:cNvPr id="3" name="Content Placeholder 2">
            <a:extLst>
              <a:ext uri="{FF2B5EF4-FFF2-40B4-BE49-F238E27FC236}">
                <a16:creationId xmlns:a16="http://schemas.microsoft.com/office/drawing/2014/main" id="{77B1732B-E5B3-52F5-C392-651B359B3939}"/>
              </a:ext>
            </a:extLst>
          </p:cNvPr>
          <p:cNvSpPr>
            <a:spLocks noGrp="1"/>
          </p:cNvSpPr>
          <p:nvPr>
            <p:ph idx="1"/>
          </p:nvPr>
        </p:nvSpPr>
        <p:spPr/>
        <p:txBody>
          <a:bodyPr/>
          <a:lstStyle/>
          <a:p>
            <a:r>
              <a:rPr lang="en-IN" dirty="0"/>
              <a:t>Represents an open window in browser</a:t>
            </a:r>
          </a:p>
          <a:p>
            <a:r>
              <a:rPr lang="en-IN" dirty="0"/>
              <a:t>It is browser object</a:t>
            </a:r>
          </a:p>
          <a:p>
            <a:r>
              <a:rPr lang="en-IN" dirty="0"/>
              <a:t>Automatically created by browser</a:t>
            </a:r>
          </a:p>
          <a:p>
            <a:r>
              <a:rPr lang="en-IN" dirty="0"/>
              <a:t>Global object with lots of properties and objects</a:t>
            </a:r>
          </a:p>
          <a:p>
            <a:r>
              <a:rPr lang="en-IN" dirty="0"/>
              <a:t>When a web page is loaded, the browser creates a Document Object Model(DOM) pf the page</a:t>
            </a:r>
          </a:p>
        </p:txBody>
      </p:sp>
    </p:spTree>
    <p:extLst>
      <p:ext uri="{BB962C8B-B14F-4D97-AF65-F5344CB8AC3E}">
        <p14:creationId xmlns:p14="http://schemas.microsoft.com/office/powerpoint/2010/main" val="2621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37DE1-F94D-80CE-55ED-F532AA819DE8}"/>
              </a:ext>
            </a:extLst>
          </p:cNvPr>
          <p:cNvSpPr>
            <a:spLocks noGrp="1"/>
          </p:cNvSpPr>
          <p:nvPr>
            <p:ph idx="1"/>
          </p:nvPr>
        </p:nvSpPr>
        <p:spPr>
          <a:xfrm>
            <a:off x="677334" y="783771"/>
            <a:ext cx="8596668" cy="5257591"/>
          </a:xfrm>
        </p:spPr>
        <p:txBody>
          <a:bodyPr/>
          <a:lstStyle/>
          <a:p>
            <a:r>
              <a:rPr lang="en-IN" dirty="0"/>
              <a:t>When Html is created, by attaching with </a:t>
            </a:r>
            <a:r>
              <a:rPr lang="en-IN" dirty="0" err="1"/>
              <a:t>Javascript</a:t>
            </a:r>
            <a:r>
              <a:rPr lang="en-IN" dirty="0"/>
              <a:t> then the entire code of html elements can be accessed in </a:t>
            </a:r>
            <a:r>
              <a:rPr lang="en-IN" dirty="0" err="1"/>
              <a:t>javascript</a:t>
            </a:r>
            <a:endParaRPr lang="en-IN" dirty="0"/>
          </a:p>
          <a:p>
            <a:r>
              <a:rPr lang="en-IN" dirty="0"/>
              <a:t>With the help of document in window object, we can access all the html elements</a:t>
            </a:r>
          </a:p>
          <a:p>
            <a:pPr marL="0" indent="0">
              <a:buNone/>
            </a:pPr>
            <a:endParaRPr lang="en-IN" dirty="0"/>
          </a:p>
        </p:txBody>
      </p:sp>
      <p:pic>
        <p:nvPicPr>
          <p:cNvPr id="4" name="Picture 3">
            <a:extLst>
              <a:ext uri="{FF2B5EF4-FFF2-40B4-BE49-F238E27FC236}">
                <a16:creationId xmlns:a16="http://schemas.microsoft.com/office/drawing/2014/main" id="{F36F2CBF-7E25-3F2E-5ABF-15062622B8FF}"/>
              </a:ext>
            </a:extLst>
          </p:cNvPr>
          <p:cNvPicPr>
            <a:picLocks noChangeAspect="1"/>
          </p:cNvPicPr>
          <p:nvPr/>
        </p:nvPicPr>
        <p:blipFill>
          <a:blip r:embed="rId2"/>
          <a:stretch>
            <a:fillRect/>
          </a:stretch>
        </p:blipFill>
        <p:spPr>
          <a:xfrm>
            <a:off x="963386" y="2367643"/>
            <a:ext cx="8180613" cy="3592286"/>
          </a:xfrm>
          <a:prstGeom prst="rect">
            <a:avLst/>
          </a:prstGeom>
        </p:spPr>
      </p:pic>
    </p:spTree>
    <p:extLst>
      <p:ext uri="{BB962C8B-B14F-4D97-AF65-F5344CB8AC3E}">
        <p14:creationId xmlns:p14="http://schemas.microsoft.com/office/powerpoint/2010/main" val="207682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8357A-B116-62EA-C2A0-A4F486B74D06}"/>
              </a:ext>
            </a:extLst>
          </p:cNvPr>
          <p:cNvSpPr>
            <a:spLocks noGrp="1"/>
          </p:cNvSpPr>
          <p:nvPr>
            <p:ph idx="1"/>
          </p:nvPr>
        </p:nvSpPr>
        <p:spPr>
          <a:xfrm>
            <a:off x="677334" y="1159329"/>
            <a:ext cx="8596668" cy="4882033"/>
          </a:xfrm>
        </p:spPr>
        <p:txBody>
          <a:bodyPr>
            <a:normAutofit lnSpcReduction="10000"/>
          </a:bodyPr>
          <a:lstStyle/>
          <a:p>
            <a:r>
              <a:rPr lang="en-IN" dirty="0"/>
              <a:t>Console.log(</a:t>
            </a:r>
            <a:r>
              <a:rPr lang="en-IN" dirty="0" err="1"/>
              <a:t>window.document</a:t>
            </a:r>
            <a:r>
              <a:rPr lang="en-IN" dirty="0"/>
              <a:t>) -&gt; we get the html code </a:t>
            </a:r>
          </a:p>
          <a:p>
            <a:r>
              <a:rPr lang="en-IN" dirty="0"/>
              <a:t>Document -&gt; model, representation of html code</a:t>
            </a:r>
          </a:p>
          <a:p>
            <a:r>
              <a:rPr lang="en-IN" dirty="0"/>
              <a:t>When web page, is loaded the browser creates a DOM of the page</a:t>
            </a:r>
          </a:p>
          <a:p>
            <a:r>
              <a:rPr lang="en-IN" dirty="0" err="1"/>
              <a:t>Console.dir</a:t>
            </a:r>
            <a:r>
              <a:rPr lang="en-IN" dirty="0"/>
              <a:t>(window) -&gt; </a:t>
            </a:r>
            <a:r>
              <a:rPr lang="en-IN" dirty="0" err="1"/>
              <a:t>alsoe</a:t>
            </a:r>
            <a:r>
              <a:rPr lang="en-IN" dirty="0"/>
              <a:t> we get the html code</a:t>
            </a:r>
          </a:p>
          <a:p>
            <a:r>
              <a:rPr lang="en-IN" dirty="0"/>
              <a:t>The script tag is written at the end so that document can access the html code</a:t>
            </a:r>
          </a:p>
          <a:p>
            <a:endParaRPr lang="en-IN" dirty="0"/>
          </a:p>
          <a:p>
            <a:r>
              <a:rPr lang="en-IN" dirty="0"/>
              <a:t>Accessing elements in Dom</a:t>
            </a:r>
          </a:p>
          <a:p>
            <a:r>
              <a:rPr lang="en-IN" dirty="0"/>
              <a:t>Selecting with id : </a:t>
            </a:r>
            <a:r>
              <a:rPr lang="en-IN" dirty="0" err="1"/>
              <a:t>document.getElementById</a:t>
            </a:r>
            <a:r>
              <a:rPr lang="en-IN" dirty="0"/>
              <a:t>(“</a:t>
            </a:r>
            <a:r>
              <a:rPr lang="en-IN" dirty="0" err="1"/>
              <a:t>id_name</a:t>
            </a:r>
            <a:r>
              <a:rPr lang="en-IN" dirty="0"/>
              <a:t>”); //null if no element with id</a:t>
            </a:r>
          </a:p>
          <a:p>
            <a:r>
              <a:rPr lang="en-IN" dirty="0"/>
              <a:t>Selecting with class : </a:t>
            </a:r>
            <a:r>
              <a:rPr lang="en-IN" dirty="0" err="1"/>
              <a:t>document.getElementsByClassName</a:t>
            </a:r>
            <a:r>
              <a:rPr lang="en-IN" dirty="0"/>
              <a:t>(“</a:t>
            </a:r>
            <a:r>
              <a:rPr lang="en-IN" dirty="0" err="1"/>
              <a:t>class_name</a:t>
            </a:r>
            <a:r>
              <a:rPr lang="en-IN" dirty="0"/>
              <a:t>”) // returns the html collection with the inner elements </a:t>
            </a:r>
          </a:p>
          <a:p>
            <a:r>
              <a:rPr lang="en-IN" dirty="0"/>
              <a:t>Selecting with tag : </a:t>
            </a:r>
            <a:r>
              <a:rPr lang="en-IN" dirty="0" err="1"/>
              <a:t>document.getElementsByTagName</a:t>
            </a:r>
            <a:r>
              <a:rPr lang="en-IN" dirty="0"/>
              <a:t>(“p’)  // also returns the html collection</a:t>
            </a:r>
          </a:p>
        </p:txBody>
      </p:sp>
    </p:spTree>
    <p:extLst>
      <p:ext uri="{BB962C8B-B14F-4D97-AF65-F5344CB8AC3E}">
        <p14:creationId xmlns:p14="http://schemas.microsoft.com/office/powerpoint/2010/main" val="143382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1016C-64CA-9C78-2406-180CC0691AB0}"/>
              </a:ext>
            </a:extLst>
          </p:cNvPr>
          <p:cNvSpPr>
            <a:spLocks noGrp="1"/>
          </p:cNvSpPr>
          <p:nvPr>
            <p:ph idx="1"/>
          </p:nvPr>
        </p:nvSpPr>
        <p:spPr>
          <a:xfrm>
            <a:off x="677334" y="783771"/>
            <a:ext cx="8596668" cy="5257591"/>
          </a:xfrm>
        </p:spPr>
        <p:txBody>
          <a:bodyPr/>
          <a:lstStyle/>
          <a:p>
            <a:r>
              <a:rPr lang="en-IN" b="1" dirty="0"/>
              <a:t>Query Selector</a:t>
            </a:r>
          </a:p>
          <a:p>
            <a:r>
              <a:rPr lang="en-IN" dirty="0"/>
              <a:t>Returns the first element of the particular tag/class name or id</a:t>
            </a:r>
          </a:p>
          <a:p>
            <a:r>
              <a:rPr lang="en-IN" dirty="0" err="1"/>
              <a:t>Document.querySelector</a:t>
            </a:r>
            <a:r>
              <a:rPr lang="en-IN" dirty="0"/>
              <a:t>(“p”);</a:t>
            </a:r>
          </a:p>
          <a:p>
            <a:r>
              <a:rPr lang="en-IN" dirty="0" err="1"/>
              <a:t>Document.querySelector</a:t>
            </a:r>
            <a:r>
              <a:rPr lang="en-IN" dirty="0"/>
              <a:t>(“</a:t>
            </a:r>
            <a:r>
              <a:rPr lang="en-IN" dirty="0" err="1"/>
              <a:t>myClass</a:t>
            </a:r>
            <a:r>
              <a:rPr lang="en-IN" dirty="0"/>
              <a:t>”)</a:t>
            </a:r>
          </a:p>
          <a:p>
            <a:r>
              <a:rPr lang="en-IN" dirty="0" err="1"/>
              <a:t>Document.querySelector</a:t>
            </a:r>
            <a:r>
              <a:rPr lang="en-IN" dirty="0"/>
              <a:t>(“id”)</a:t>
            </a:r>
          </a:p>
          <a:p>
            <a:endParaRPr lang="en-IN" dirty="0"/>
          </a:p>
          <a:p>
            <a:endParaRPr lang="en-IN" dirty="0"/>
          </a:p>
          <a:p>
            <a:r>
              <a:rPr lang="en-IN" b="1" dirty="0"/>
              <a:t>DOM Manipulation</a:t>
            </a:r>
          </a:p>
          <a:p>
            <a:r>
              <a:rPr lang="en-IN" b="1" dirty="0"/>
              <a:t>Properties of DOM (values can be checked, get and set)</a:t>
            </a:r>
          </a:p>
          <a:p>
            <a:r>
              <a:rPr lang="en-IN" dirty="0" err="1"/>
              <a:t>tagName</a:t>
            </a:r>
            <a:r>
              <a:rPr lang="en-IN" dirty="0"/>
              <a:t> : returns the element tag property ( p, div, button)</a:t>
            </a:r>
          </a:p>
          <a:p>
            <a:r>
              <a:rPr lang="en-IN" dirty="0" err="1"/>
              <a:t>innerText</a:t>
            </a:r>
            <a:r>
              <a:rPr lang="en-IN" dirty="0"/>
              <a:t> : returns the text content of the element and its children</a:t>
            </a:r>
          </a:p>
          <a:p>
            <a:r>
              <a:rPr lang="en-IN" dirty="0" err="1"/>
              <a:t>innerHtml</a:t>
            </a:r>
            <a:r>
              <a:rPr lang="en-IN" dirty="0"/>
              <a:t> : returns the plain text or html contents in the element</a:t>
            </a:r>
          </a:p>
          <a:p>
            <a:r>
              <a:rPr lang="en-IN" dirty="0" err="1"/>
              <a:t>textContent</a:t>
            </a:r>
            <a:r>
              <a:rPr lang="en-IN" dirty="0"/>
              <a:t> : returns textual content even for hidden elements</a:t>
            </a:r>
          </a:p>
          <a:p>
            <a:pPr marL="0" indent="0">
              <a:buNone/>
            </a:pPr>
            <a:endParaRPr lang="en-IN" dirty="0"/>
          </a:p>
        </p:txBody>
      </p:sp>
    </p:spTree>
    <p:extLst>
      <p:ext uri="{BB962C8B-B14F-4D97-AF65-F5344CB8AC3E}">
        <p14:creationId xmlns:p14="http://schemas.microsoft.com/office/powerpoint/2010/main" val="278198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720BB2-3787-8750-D761-E5BC2CEC423F}"/>
              </a:ext>
            </a:extLst>
          </p:cNvPr>
          <p:cNvSpPr txBox="1"/>
          <p:nvPr/>
        </p:nvSpPr>
        <p:spPr>
          <a:xfrm>
            <a:off x="881743" y="870857"/>
            <a:ext cx="8142514" cy="5909310"/>
          </a:xfrm>
          <a:prstGeom prst="rect">
            <a:avLst/>
          </a:prstGeom>
          <a:noFill/>
        </p:spPr>
        <p:txBody>
          <a:bodyPr wrap="square" rtlCol="0">
            <a:spAutoFit/>
          </a:bodyPr>
          <a:lstStyle/>
          <a:p>
            <a:r>
              <a:rPr lang="en-IN" u="sng" dirty="0"/>
              <a:t>Accessing DOM elements</a:t>
            </a:r>
          </a:p>
          <a:p>
            <a:endParaRPr lang="en-IN" dirty="0"/>
          </a:p>
          <a:p>
            <a:r>
              <a:rPr lang="en-IN" b="0" dirty="0">
                <a:effectLst/>
                <a:latin typeface="Consolas" panose="020B0609020204030204" pitchFamily="49" charset="0"/>
              </a:rPr>
              <a:t>&lt;script type="text/</a:t>
            </a:r>
            <a:r>
              <a:rPr lang="en-IN" b="0" dirty="0" err="1">
                <a:effectLst/>
                <a:latin typeface="Consolas" panose="020B0609020204030204" pitchFamily="49" charset="0"/>
              </a:rPr>
              <a:t>javascript</a:t>
            </a:r>
            <a:r>
              <a:rPr lang="en-IN" b="0" dirty="0">
                <a:effectLst/>
                <a:latin typeface="Consolas" panose="020B0609020204030204" pitchFamily="49" charset="0"/>
              </a:rPr>
              <a:t>"&gt;  </a:t>
            </a:r>
          </a:p>
          <a:p>
            <a:r>
              <a:rPr lang="en-IN" b="0" dirty="0">
                <a:effectLst/>
                <a:latin typeface="Consolas" panose="020B0609020204030204" pitchFamily="49" charset="0"/>
              </a:rPr>
              <a:t>    function </a:t>
            </a:r>
            <a:r>
              <a:rPr lang="en-IN" b="0" dirty="0" err="1">
                <a:effectLst/>
                <a:latin typeface="Consolas" panose="020B0609020204030204" pitchFamily="49" charset="0"/>
              </a:rPr>
              <a:t>getcube</a:t>
            </a:r>
            <a:r>
              <a:rPr lang="en-IN" b="0" dirty="0">
                <a:effectLst/>
                <a:latin typeface="Consolas" panose="020B0609020204030204" pitchFamily="49" charset="0"/>
              </a:rPr>
              <a:t>(){  </a:t>
            </a:r>
          </a:p>
          <a:p>
            <a:r>
              <a:rPr lang="en-IN" b="0" dirty="0">
                <a:effectLst/>
                <a:latin typeface="Consolas" panose="020B0609020204030204" pitchFamily="49" charset="0"/>
              </a:rPr>
              <a:t>    var number=</a:t>
            </a:r>
            <a:r>
              <a:rPr lang="en-IN" b="0" dirty="0" err="1">
                <a:effectLst/>
                <a:latin typeface="Consolas" panose="020B0609020204030204" pitchFamily="49" charset="0"/>
              </a:rPr>
              <a:t>document.getElementById</a:t>
            </a:r>
            <a:r>
              <a:rPr lang="en-IN" b="0" dirty="0">
                <a:effectLst/>
                <a:latin typeface="Consolas" panose="020B0609020204030204" pitchFamily="49" charset="0"/>
              </a:rPr>
              <a:t>("number").value;  </a:t>
            </a:r>
          </a:p>
          <a:p>
            <a:r>
              <a:rPr lang="en-IN" b="0" dirty="0">
                <a:effectLst/>
                <a:latin typeface="Consolas" panose="020B0609020204030204" pitchFamily="49" charset="0"/>
              </a:rPr>
              <a:t>    alert(number*number*number);  </a:t>
            </a:r>
          </a:p>
          <a:p>
            <a:r>
              <a:rPr lang="en-IN" b="0" dirty="0">
                <a:effectLst/>
                <a:latin typeface="Consolas" panose="020B0609020204030204" pitchFamily="49" charset="0"/>
              </a:rPr>
              <a:t>    }  </a:t>
            </a:r>
          </a:p>
          <a:p>
            <a:r>
              <a:rPr lang="en-IN" b="0" dirty="0">
                <a:effectLst/>
                <a:latin typeface="Consolas" panose="020B0609020204030204" pitchFamily="49" charset="0"/>
              </a:rPr>
              <a:t>    </a:t>
            </a:r>
          </a:p>
          <a:p>
            <a:r>
              <a:rPr lang="en-IN" b="0" dirty="0">
                <a:effectLst/>
                <a:latin typeface="Consolas" panose="020B0609020204030204" pitchFamily="49" charset="0"/>
              </a:rPr>
              <a:t>&lt;/script&gt;</a:t>
            </a:r>
          </a:p>
          <a:p>
            <a:r>
              <a:rPr lang="en-IN" b="0" dirty="0">
                <a:effectLst/>
                <a:latin typeface="Consolas" panose="020B0609020204030204" pitchFamily="49" charset="0"/>
              </a:rPr>
              <a:t>&lt;body&gt;</a:t>
            </a:r>
          </a:p>
          <a:p>
            <a:r>
              <a:rPr lang="en-IN" b="0" dirty="0">
                <a:effectLst/>
                <a:latin typeface="Consolas" panose="020B0609020204030204" pitchFamily="49" charset="0"/>
              </a:rPr>
              <a:t>    &lt;form&gt;  </a:t>
            </a:r>
          </a:p>
          <a:p>
            <a:r>
              <a:rPr lang="en-IN" b="0" dirty="0">
                <a:effectLst/>
                <a:latin typeface="Consolas" panose="020B0609020204030204" pitchFamily="49" charset="0"/>
              </a:rPr>
              <a:t>        Enter No:&lt;input type="text" id="number" name="number"/&gt;&lt;</a:t>
            </a:r>
            <a:r>
              <a:rPr lang="en-IN" b="0" dirty="0" err="1">
                <a:effectLst/>
                <a:latin typeface="Consolas" panose="020B0609020204030204" pitchFamily="49" charset="0"/>
              </a:rPr>
              <a:t>br</a:t>
            </a:r>
            <a:r>
              <a:rPr lang="en-IN" b="0" dirty="0">
                <a:effectLst/>
                <a:latin typeface="Consolas" panose="020B0609020204030204" pitchFamily="49" charset="0"/>
              </a:rPr>
              <a:t>/&gt;  </a:t>
            </a:r>
          </a:p>
          <a:p>
            <a:r>
              <a:rPr lang="en-IN" b="0" dirty="0">
                <a:effectLst/>
                <a:latin typeface="Consolas" panose="020B0609020204030204" pitchFamily="49" charset="0"/>
              </a:rPr>
              <a:t>        &lt;input type="button" value="cube" onclick="</a:t>
            </a:r>
            <a:r>
              <a:rPr lang="en-IN" b="0" dirty="0" err="1">
                <a:effectLst/>
                <a:latin typeface="Consolas" panose="020B0609020204030204" pitchFamily="49" charset="0"/>
              </a:rPr>
              <a:t>getcube</a:t>
            </a:r>
            <a:r>
              <a:rPr lang="en-IN" b="0" dirty="0">
                <a:effectLst/>
                <a:latin typeface="Consolas" panose="020B0609020204030204" pitchFamily="49" charset="0"/>
              </a:rPr>
              <a:t>()"/&gt;  </a:t>
            </a:r>
          </a:p>
          <a:p>
            <a:r>
              <a:rPr lang="en-IN" b="0" dirty="0">
                <a:effectLst/>
                <a:latin typeface="Consolas" panose="020B0609020204030204" pitchFamily="49" charset="0"/>
              </a:rPr>
              <a:t>    &lt;/form&gt;  </a:t>
            </a:r>
          </a:p>
          <a:p>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a:t>
            </a:r>
          </a:p>
          <a:p>
            <a:r>
              <a:rPr lang="en-IN" b="0" dirty="0">
                <a:effectLst/>
                <a:latin typeface="Consolas" panose="020B0609020204030204" pitchFamily="49" charset="0"/>
              </a:rPr>
              <a:t>&lt;/body&gt;</a:t>
            </a:r>
          </a:p>
          <a:p>
            <a:endParaRPr lang="en-IN" dirty="0"/>
          </a:p>
        </p:txBody>
      </p:sp>
    </p:spTree>
    <p:extLst>
      <p:ext uri="{BB962C8B-B14F-4D97-AF65-F5344CB8AC3E}">
        <p14:creationId xmlns:p14="http://schemas.microsoft.com/office/powerpoint/2010/main" val="324784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B328C7-7199-5B3D-4AF7-C9A45FEC41C7}"/>
              </a:ext>
            </a:extLst>
          </p:cNvPr>
          <p:cNvSpPr txBox="1"/>
          <p:nvPr/>
        </p:nvSpPr>
        <p:spPr>
          <a:xfrm>
            <a:off x="604157" y="816429"/>
            <a:ext cx="2813957" cy="3970318"/>
          </a:xfrm>
          <a:prstGeom prst="rect">
            <a:avLst/>
          </a:prstGeom>
          <a:noFill/>
        </p:spPr>
        <p:txBody>
          <a:bodyPr wrap="square" rtlCol="0">
            <a:spAutoFit/>
          </a:bodyPr>
          <a:lstStyle/>
          <a:p>
            <a:r>
              <a:rPr lang="en-IN" u="sng" dirty="0"/>
              <a:t>DOM Manipulation</a:t>
            </a:r>
          </a:p>
          <a:p>
            <a:endParaRPr lang="en-IN" dirty="0"/>
          </a:p>
          <a:p>
            <a:r>
              <a:rPr lang="en-IN" b="0" dirty="0">
                <a:effectLst/>
                <a:latin typeface="Consolas" panose="020B0609020204030204" pitchFamily="49" charset="0"/>
              </a:rPr>
              <a:t>&lt;div id="example-div"&gt;</a:t>
            </a:r>
          </a:p>
          <a:p>
            <a:r>
              <a:rPr lang="en-IN" b="0" dirty="0">
                <a:effectLst/>
                <a:latin typeface="Consolas" panose="020B0609020204030204" pitchFamily="49" charset="0"/>
              </a:rPr>
              <a:t>    &lt;p&gt;This is a &lt;strong&gt;paragraph&lt;/strong&gt;.&lt;/p&gt;</a:t>
            </a:r>
          </a:p>
          <a:p>
            <a:r>
              <a:rPr lang="en-IN" b="0" dirty="0">
                <a:effectLst/>
                <a:latin typeface="Consolas" panose="020B0609020204030204" pitchFamily="49" charset="0"/>
              </a:rPr>
              <a:t>    &lt;button id="example-button"&gt;Click me!&lt;/button&gt;</a:t>
            </a:r>
          </a:p>
          <a:p>
            <a:r>
              <a:rPr lang="en-IN" b="0" dirty="0">
                <a:effectLst/>
                <a:latin typeface="Consolas" panose="020B0609020204030204" pitchFamily="49" charset="0"/>
              </a:rPr>
              <a:t>  &lt;/div&gt;</a:t>
            </a:r>
          </a:p>
          <a:p>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endParaRPr lang="en-IN" dirty="0"/>
          </a:p>
        </p:txBody>
      </p:sp>
      <p:sp>
        <p:nvSpPr>
          <p:cNvPr id="6" name="TextBox 5">
            <a:extLst>
              <a:ext uri="{FF2B5EF4-FFF2-40B4-BE49-F238E27FC236}">
                <a16:creationId xmlns:a16="http://schemas.microsoft.com/office/drawing/2014/main" id="{79376538-3F72-ADCF-129B-B9EE3D141FC4}"/>
              </a:ext>
            </a:extLst>
          </p:cNvPr>
          <p:cNvSpPr txBox="1"/>
          <p:nvPr/>
        </p:nvSpPr>
        <p:spPr>
          <a:xfrm>
            <a:off x="3238500" y="0"/>
            <a:ext cx="8790214" cy="7294305"/>
          </a:xfrm>
          <a:prstGeom prst="rect">
            <a:avLst/>
          </a:prstGeom>
          <a:noFill/>
        </p:spPr>
        <p:txBody>
          <a:bodyPr wrap="square" rtlCol="0">
            <a:spAutoFit/>
          </a:bodyPr>
          <a:lstStyle/>
          <a:p>
            <a:r>
              <a:rPr lang="en-IN" b="0" dirty="0">
                <a:effectLst/>
                <a:latin typeface="Consolas" panose="020B0609020204030204" pitchFamily="49" charset="0"/>
              </a:rPr>
              <a:t>&lt;script&gt;</a:t>
            </a:r>
          </a:p>
          <a:p>
            <a:r>
              <a:rPr lang="en-IN" b="0" dirty="0">
                <a:effectLst/>
                <a:latin typeface="Consolas" panose="020B0609020204030204" pitchFamily="49" charset="0"/>
              </a:rPr>
              <a:t>    // Accessing elements</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exampleDiv</a:t>
            </a:r>
            <a:r>
              <a:rPr lang="en-IN" b="0" dirty="0">
                <a:effectLst/>
                <a:latin typeface="Consolas" panose="020B0609020204030204" pitchFamily="49" charset="0"/>
              </a:rPr>
              <a:t> = </a:t>
            </a:r>
            <a:r>
              <a:rPr lang="en-IN" b="0" dirty="0" err="1">
                <a:effectLst/>
                <a:latin typeface="Consolas" panose="020B0609020204030204" pitchFamily="49" charset="0"/>
              </a:rPr>
              <a:t>document.getElementById</a:t>
            </a:r>
            <a:r>
              <a:rPr lang="en-IN" b="0" dirty="0">
                <a:effectLst/>
                <a:latin typeface="Consolas" panose="020B0609020204030204" pitchFamily="49" charset="0"/>
              </a:rPr>
              <a:t>('example-div');</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exampleButton</a:t>
            </a:r>
            <a:r>
              <a:rPr lang="en-IN" b="0" dirty="0">
                <a:effectLst/>
                <a:latin typeface="Consolas" panose="020B0609020204030204" pitchFamily="49" charset="0"/>
              </a:rPr>
              <a:t> = </a:t>
            </a:r>
            <a:r>
              <a:rPr lang="en-IN" b="0" dirty="0" err="1">
                <a:effectLst/>
                <a:latin typeface="Consolas" panose="020B0609020204030204" pitchFamily="49" charset="0"/>
              </a:rPr>
              <a:t>document.getElementById</a:t>
            </a:r>
            <a:r>
              <a:rPr lang="en-IN" b="0" dirty="0">
                <a:effectLst/>
                <a:latin typeface="Consolas" panose="020B0609020204030204" pitchFamily="49" charset="0"/>
              </a:rPr>
              <a:t>('example-button');</a:t>
            </a:r>
          </a:p>
          <a:p>
            <a:br>
              <a:rPr lang="en-IN" b="0" dirty="0">
                <a:effectLst/>
                <a:latin typeface="Consolas" panose="020B0609020204030204" pitchFamily="49" charset="0"/>
              </a:rPr>
            </a:br>
            <a:r>
              <a:rPr lang="en-IN" b="0" dirty="0">
                <a:effectLst/>
                <a:latin typeface="Consolas" panose="020B0609020204030204" pitchFamily="49" charset="0"/>
              </a:rPr>
              <a:t>    // Get and set properties</a:t>
            </a:r>
          </a:p>
          <a:p>
            <a:r>
              <a:rPr lang="en-IN" b="0" dirty="0">
                <a:effectLst/>
                <a:latin typeface="Consolas" panose="020B0609020204030204" pitchFamily="49" charset="0"/>
              </a:rPr>
              <a:t>    console.log('</a:t>
            </a:r>
            <a:r>
              <a:rPr lang="en-IN" b="0" dirty="0" err="1">
                <a:effectLst/>
                <a:latin typeface="Consolas" panose="020B0609020204030204" pitchFamily="49" charset="0"/>
              </a:rPr>
              <a:t>tagName</a:t>
            </a:r>
            <a:r>
              <a:rPr lang="en-IN" b="0" dirty="0">
                <a:effectLst/>
                <a:latin typeface="Consolas" panose="020B0609020204030204" pitchFamily="49" charset="0"/>
              </a:rPr>
              <a:t>:', </a:t>
            </a:r>
            <a:r>
              <a:rPr lang="en-IN" b="0" dirty="0" err="1">
                <a:effectLst/>
                <a:latin typeface="Consolas" panose="020B0609020204030204" pitchFamily="49" charset="0"/>
              </a:rPr>
              <a:t>exampleDiv.tagName</a:t>
            </a:r>
            <a:r>
              <a:rPr lang="en-IN" b="0" dirty="0">
                <a:effectLst/>
                <a:latin typeface="Consolas" panose="020B0609020204030204" pitchFamily="49" charset="0"/>
              </a:rPr>
              <a:t>); // Output: "DIV"</a:t>
            </a:r>
          </a:p>
          <a:p>
            <a:br>
              <a:rPr lang="en-IN" b="0" dirty="0">
                <a:effectLst/>
                <a:latin typeface="Consolas" panose="020B0609020204030204" pitchFamily="49" charset="0"/>
              </a:rPr>
            </a:br>
            <a:r>
              <a:rPr lang="en-IN" b="0" dirty="0">
                <a:effectLst/>
                <a:latin typeface="Consolas" panose="020B0609020204030204" pitchFamily="49" charset="0"/>
              </a:rPr>
              <a:t>    console.log('</a:t>
            </a:r>
            <a:r>
              <a:rPr lang="en-IN" b="0" dirty="0" err="1">
                <a:effectLst/>
                <a:latin typeface="Consolas" panose="020B0609020204030204" pitchFamily="49" charset="0"/>
              </a:rPr>
              <a:t>innerText</a:t>
            </a:r>
            <a:r>
              <a:rPr lang="en-IN" b="0" dirty="0">
                <a:effectLst/>
                <a:latin typeface="Consolas" panose="020B0609020204030204" pitchFamily="49" charset="0"/>
              </a:rPr>
              <a:t>:', </a:t>
            </a:r>
            <a:r>
              <a:rPr lang="en-IN" b="0" dirty="0" err="1">
                <a:effectLst/>
                <a:latin typeface="Consolas" panose="020B0609020204030204" pitchFamily="49" charset="0"/>
              </a:rPr>
              <a:t>exampleDiv.innerText</a:t>
            </a:r>
            <a:r>
              <a:rPr lang="en-IN" b="0" dirty="0">
                <a:effectLst/>
                <a:latin typeface="Consolas" panose="020B0609020204030204" pitchFamily="49" charset="0"/>
              </a:rPr>
              <a:t>); // Output: "This is a paragraph."</a:t>
            </a:r>
          </a:p>
          <a:p>
            <a:r>
              <a:rPr lang="en-IN" b="0" dirty="0">
                <a:effectLst/>
                <a:latin typeface="Consolas" panose="020B0609020204030204" pitchFamily="49" charset="0"/>
              </a:rPr>
              <a:t>    </a:t>
            </a:r>
            <a:r>
              <a:rPr lang="en-IN" b="0" dirty="0" err="1">
                <a:effectLst/>
                <a:latin typeface="Consolas" panose="020B0609020204030204" pitchFamily="49" charset="0"/>
              </a:rPr>
              <a:t>exampleDiv.innerText</a:t>
            </a:r>
            <a:r>
              <a:rPr lang="en-IN" b="0" dirty="0">
                <a:effectLst/>
                <a:latin typeface="Consolas" panose="020B0609020204030204" pitchFamily="49" charset="0"/>
              </a:rPr>
              <a:t> = 'New text'; // Set </a:t>
            </a:r>
            <a:r>
              <a:rPr lang="en-IN" b="0" dirty="0" err="1">
                <a:effectLst/>
                <a:latin typeface="Consolas" panose="020B0609020204030204" pitchFamily="49" charset="0"/>
              </a:rPr>
              <a:t>innerText</a:t>
            </a:r>
            <a:endParaRPr lang="en-IN" b="0" dirty="0">
              <a:effectLst/>
              <a:latin typeface="Consolas" panose="020B0609020204030204" pitchFamily="49" charset="0"/>
            </a:endParaRPr>
          </a:p>
          <a:p>
            <a:r>
              <a:rPr lang="en-IN" b="0" dirty="0">
                <a:effectLst/>
                <a:latin typeface="Consolas" panose="020B0609020204030204" pitchFamily="49" charset="0"/>
              </a:rPr>
              <a:t>    console.log('</a:t>
            </a:r>
            <a:r>
              <a:rPr lang="en-IN" b="0" dirty="0" err="1">
                <a:effectLst/>
                <a:latin typeface="Consolas" panose="020B0609020204030204" pitchFamily="49" charset="0"/>
              </a:rPr>
              <a:t>innerText</a:t>
            </a:r>
            <a:r>
              <a:rPr lang="en-IN" b="0" dirty="0">
                <a:effectLst/>
                <a:latin typeface="Consolas" panose="020B0609020204030204" pitchFamily="49" charset="0"/>
              </a:rPr>
              <a:t> (after setting):', </a:t>
            </a:r>
            <a:r>
              <a:rPr lang="en-IN" b="0" dirty="0" err="1">
                <a:effectLst/>
                <a:latin typeface="Consolas" panose="020B0609020204030204" pitchFamily="49" charset="0"/>
              </a:rPr>
              <a:t>exampleDiv.innerText</a:t>
            </a:r>
            <a:r>
              <a:rPr lang="en-IN" b="0" dirty="0">
                <a:effectLst/>
                <a:latin typeface="Consolas" panose="020B0609020204030204" pitchFamily="49" charset="0"/>
              </a:rPr>
              <a:t>); // Output: "New text"</a:t>
            </a:r>
          </a:p>
          <a:p>
            <a:br>
              <a:rPr lang="en-IN" b="0" dirty="0">
                <a:effectLst/>
                <a:latin typeface="Consolas" panose="020B0609020204030204" pitchFamily="49" charset="0"/>
              </a:rPr>
            </a:br>
            <a:r>
              <a:rPr lang="en-IN" b="0" dirty="0">
                <a:effectLst/>
                <a:latin typeface="Consolas" panose="020B0609020204030204" pitchFamily="49" charset="0"/>
              </a:rPr>
              <a:t>    console.log('</a:t>
            </a:r>
            <a:r>
              <a:rPr lang="en-IN" b="0" dirty="0" err="1">
                <a:effectLst/>
                <a:latin typeface="Consolas" panose="020B0609020204030204" pitchFamily="49" charset="0"/>
              </a:rPr>
              <a:t>innerHTML</a:t>
            </a:r>
            <a:r>
              <a:rPr lang="en-IN" b="0" dirty="0">
                <a:effectLst/>
                <a:latin typeface="Consolas" panose="020B0609020204030204" pitchFamily="49" charset="0"/>
              </a:rPr>
              <a:t>:', </a:t>
            </a:r>
            <a:r>
              <a:rPr lang="en-IN" b="0" dirty="0" err="1">
                <a:effectLst/>
                <a:latin typeface="Consolas" panose="020B0609020204030204" pitchFamily="49" charset="0"/>
              </a:rPr>
              <a:t>exampleDiv.innerHTML</a:t>
            </a:r>
            <a:r>
              <a:rPr lang="en-IN" b="0" dirty="0">
                <a:effectLst/>
                <a:latin typeface="Consolas" panose="020B0609020204030204" pitchFamily="49" charset="0"/>
              </a:rPr>
              <a:t>); // Output: "&lt;p&gt;This is a &lt;strong&gt;paragraph&lt;/strong&gt;.&lt;/p&gt;"</a:t>
            </a:r>
          </a:p>
          <a:p>
            <a:r>
              <a:rPr lang="en-IN" b="0" dirty="0">
                <a:effectLst/>
                <a:latin typeface="Consolas" panose="020B0609020204030204" pitchFamily="49" charset="0"/>
              </a:rPr>
              <a:t>    </a:t>
            </a:r>
            <a:r>
              <a:rPr lang="en-IN" b="0" dirty="0" err="1">
                <a:effectLst/>
                <a:latin typeface="Consolas" panose="020B0609020204030204" pitchFamily="49" charset="0"/>
              </a:rPr>
              <a:t>exampleDiv.innerHTML</a:t>
            </a:r>
            <a:r>
              <a:rPr lang="en-IN" b="0" dirty="0">
                <a:effectLst/>
                <a:latin typeface="Consolas" panose="020B0609020204030204" pitchFamily="49" charset="0"/>
              </a:rPr>
              <a:t> = '&lt;p&gt;New HTML content&lt;/p&gt;'; // Set </a:t>
            </a:r>
            <a:r>
              <a:rPr lang="en-IN" b="0" dirty="0" err="1">
                <a:effectLst/>
                <a:latin typeface="Consolas" panose="020B0609020204030204" pitchFamily="49" charset="0"/>
              </a:rPr>
              <a:t>innerHTML</a:t>
            </a:r>
            <a:endParaRPr lang="en-IN" b="0" dirty="0">
              <a:effectLst/>
              <a:latin typeface="Consolas" panose="020B0609020204030204" pitchFamily="49" charset="0"/>
            </a:endParaRPr>
          </a:p>
          <a:p>
            <a:r>
              <a:rPr lang="en-IN" b="0" dirty="0">
                <a:effectLst/>
                <a:latin typeface="Consolas" panose="020B0609020204030204" pitchFamily="49" charset="0"/>
              </a:rPr>
              <a:t>    console.log('</a:t>
            </a:r>
            <a:r>
              <a:rPr lang="en-IN" b="0" dirty="0" err="1">
                <a:effectLst/>
                <a:latin typeface="Consolas" panose="020B0609020204030204" pitchFamily="49" charset="0"/>
              </a:rPr>
              <a:t>innerHTML</a:t>
            </a:r>
            <a:r>
              <a:rPr lang="en-IN" b="0" dirty="0">
                <a:effectLst/>
                <a:latin typeface="Consolas" panose="020B0609020204030204" pitchFamily="49" charset="0"/>
              </a:rPr>
              <a:t> (after setting):', </a:t>
            </a:r>
            <a:r>
              <a:rPr lang="en-IN" b="0" dirty="0" err="1">
                <a:effectLst/>
                <a:latin typeface="Consolas" panose="020B0609020204030204" pitchFamily="49" charset="0"/>
              </a:rPr>
              <a:t>exampleDiv.innerHTML</a:t>
            </a:r>
            <a:r>
              <a:rPr lang="en-IN" b="0" dirty="0">
                <a:effectLst/>
                <a:latin typeface="Consolas" panose="020B0609020204030204" pitchFamily="49" charset="0"/>
              </a:rPr>
              <a:t>); // Output: "&lt;p&gt;New HTML content&lt;/p&gt;"</a:t>
            </a:r>
          </a:p>
          <a:p>
            <a:br>
              <a:rPr lang="en-IN" b="0" dirty="0">
                <a:effectLst/>
                <a:latin typeface="Consolas" panose="020B0609020204030204" pitchFamily="49" charset="0"/>
              </a:rPr>
            </a:br>
            <a:r>
              <a:rPr lang="en-IN" b="0" dirty="0">
                <a:effectLst/>
                <a:latin typeface="Consolas" panose="020B0609020204030204" pitchFamily="49" charset="0"/>
              </a:rPr>
              <a:t>    console.log('</a:t>
            </a:r>
            <a:r>
              <a:rPr lang="en-IN" b="0" dirty="0" err="1">
                <a:effectLst/>
                <a:latin typeface="Consolas" panose="020B0609020204030204" pitchFamily="49" charset="0"/>
              </a:rPr>
              <a:t>textContent</a:t>
            </a:r>
            <a:r>
              <a:rPr lang="en-IN" b="0" dirty="0">
                <a:effectLst/>
                <a:latin typeface="Consolas" panose="020B0609020204030204" pitchFamily="49" charset="0"/>
              </a:rPr>
              <a:t>:', </a:t>
            </a:r>
            <a:r>
              <a:rPr lang="en-IN" b="0" dirty="0" err="1">
                <a:effectLst/>
                <a:latin typeface="Consolas" panose="020B0609020204030204" pitchFamily="49" charset="0"/>
              </a:rPr>
              <a:t>exampleDiv.textContent</a:t>
            </a:r>
            <a:r>
              <a:rPr lang="en-IN" b="0" dirty="0">
                <a:effectLst/>
                <a:latin typeface="Consolas" panose="020B0609020204030204" pitchFamily="49" charset="0"/>
              </a:rPr>
              <a:t>); // Output: "New HTML content"</a:t>
            </a:r>
          </a:p>
          <a:p>
            <a:r>
              <a:rPr lang="en-IN" b="0" dirty="0">
                <a:effectLst/>
                <a:latin typeface="Consolas" panose="020B0609020204030204" pitchFamily="49" charset="0"/>
              </a:rPr>
              <a:t>    &lt;/script&gt;</a:t>
            </a:r>
          </a:p>
          <a:p>
            <a:endParaRPr lang="en-IN" dirty="0"/>
          </a:p>
        </p:txBody>
      </p:sp>
    </p:spTree>
    <p:extLst>
      <p:ext uri="{BB962C8B-B14F-4D97-AF65-F5344CB8AC3E}">
        <p14:creationId xmlns:p14="http://schemas.microsoft.com/office/powerpoint/2010/main" val="156009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C484-6F33-74E6-D7BE-73465DBD95CE}"/>
              </a:ext>
            </a:extLst>
          </p:cNvPr>
          <p:cNvSpPr>
            <a:spLocks noGrp="1"/>
          </p:cNvSpPr>
          <p:nvPr>
            <p:ph type="title"/>
          </p:nvPr>
        </p:nvSpPr>
        <p:spPr/>
        <p:txBody>
          <a:bodyPr/>
          <a:lstStyle/>
          <a:p>
            <a:r>
              <a:rPr lang="en-IN" dirty="0"/>
              <a:t>Events</a:t>
            </a:r>
          </a:p>
        </p:txBody>
      </p:sp>
      <p:sp>
        <p:nvSpPr>
          <p:cNvPr id="3" name="Content Placeholder 2">
            <a:extLst>
              <a:ext uri="{FF2B5EF4-FFF2-40B4-BE49-F238E27FC236}">
                <a16:creationId xmlns:a16="http://schemas.microsoft.com/office/drawing/2014/main" id="{37795EA3-28CE-DD0F-4330-D5D157B86743}"/>
              </a:ext>
            </a:extLst>
          </p:cNvPr>
          <p:cNvSpPr>
            <a:spLocks noGrp="1"/>
          </p:cNvSpPr>
          <p:nvPr>
            <p:ph idx="1"/>
          </p:nvPr>
        </p:nvSpPr>
        <p:spPr>
          <a:xfrm>
            <a:off x="677334" y="1796143"/>
            <a:ext cx="8596668" cy="4245219"/>
          </a:xfrm>
        </p:spPr>
        <p:txBody>
          <a:bodyPr/>
          <a:lstStyle/>
          <a:p>
            <a:r>
              <a:rPr lang="en-IN" dirty="0"/>
              <a:t>Change in the state of an object is called event</a:t>
            </a:r>
          </a:p>
          <a:p>
            <a:r>
              <a:rPr lang="en-IN" dirty="0"/>
              <a:t>Events are fired to notify code of interesting changes that may affect code execution</a:t>
            </a:r>
          </a:p>
          <a:p>
            <a:endParaRPr lang="en-IN" dirty="0"/>
          </a:p>
          <a:p>
            <a:r>
              <a:rPr lang="en-IN" dirty="0"/>
              <a:t>Example :</a:t>
            </a:r>
          </a:p>
          <a:p>
            <a:r>
              <a:rPr lang="en-IN" dirty="0"/>
              <a:t>Mouse events (</a:t>
            </a:r>
            <a:r>
              <a:rPr lang="en-IN" dirty="0" err="1"/>
              <a:t>click,double</a:t>
            </a:r>
            <a:r>
              <a:rPr lang="en-IN" dirty="0"/>
              <a:t> </a:t>
            </a:r>
            <a:r>
              <a:rPr lang="en-IN" dirty="0" err="1"/>
              <a:t>click,etc</a:t>
            </a:r>
            <a:r>
              <a:rPr lang="en-IN" dirty="0"/>
              <a:t>)</a:t>
            </a:r>
          </a:p>
          <a:p>
            <a:r>
              <a:rPr lang="en-IN" dirty="0"/>
              <a:t>Keyboard event ( keypress, </a:t>
            </a:r>
            <a:r>
              <a:rPr lang="en-IN" dirty="0" err="1"/>
              <a:t>keyUp</a:t>
            </a:r>
            <a:r>
              <a:rPr lang="en-IN" dirty="0"/>
              <a:t>, </a:t>
            </a:r>
            <a:r>
              <a:rPr lang="en-IN" dirty="0" err="1"/>
              <a:t>keydown</a:t>
            </a:r>
            <a:r>
              <a:rPr lang="en-IN" dirty="0"/>
              <a:t>)</a:t>
            </a:r>
          </a:p>
          <a:p>
            <a:r>
              <a:rPr lang="en-IN" dirty="0"/>
              <a:t>Form Events (</a:t>
            </a:r>
            <a:r>
              <a:rPr lang="en-IN" dirty="0" err="1"/>
              <a:t>submit,etc</a:t>
            </a:r>
            <a:r>
              <a:rPr lang="en-IN" dirty="0"/>
              <a:t>)</a:t>
            </a:r>
          </a:p>
          <a:p>
            <a:r>
              <a:rPr lang="en-IN" dirty="0"/>
              <a:t>Print event and many more</a:t>
            </a:r>
          </a:p>
        </p:txBody>
      </p:sp>
    </p:spTree>
    <p:extLst>
      <p:ext uri="{BB962C8B-B14F-4D97-AF65-F5344CB8AC3E}">
        <p14:creationId xmlns:p14="http://schemas.microsoft.com/office/powerpoint/2010/main" val="2904309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E6123-9A76-103E-C793-7F900697FC52}"/>
              </a:ext>
            </a:extLst>
          </p:cNvPr>
          <p:cNvSpPr>
            <a:spLocks noGrp="1"/>
          </p:cNvSpPr>
          <p:nvPr>
            <p:ph idx="1"/>
          </p:nvPr>
        </p:nvSpPr>
        <p:spPr>
          <a:xfrm>
            <a:off x="677334" y="849087"/>
            <a:ext cx="8596668" cy="1649184"/>
          </a:xfrm>
        </p:spPr>
        <p:txBody>
          <a:bodyPr/>
          <a:lstStyle/>
          <a:p>
            <a:r>
              <a:rPr lang="en-IN" dirty="0"/>
              <a:t>Events can be handled in two ways:</a:t>
            </a:r>
          </a:p>
          <a:p>
            <a:r>
              <a:rPr lang="en-IN" dirty="0"/>
              <a:t>By calling function in line</a:t>
            </a:r>
          </a:p>
          <a:p>
            <a:r>
              <a:rPr lang="en-IN" dirty="0"/>
              <a:t>Creating an event externally in </a:t>
            </a:r>
            <a:r>
              <a:rPr lang="en-IN" dirty="0" err="1"/>
              <a:t>js</a:t>
            </a:r>
            <a:r>
              <a:rPr lang="en-IN" dirty="0"/>
              <a:t> file, and triggers the function whenever the event is raised.</a:t>
            </a:r>
          </a:p>
        </p:txBody>
      </p:sp>
      <p:sp>
        <p:nvSpPr>
          <p:cNvPr id="4" name="TextBox 3">
            <a:extLst>
              <a:ext uri="{FF2B5EF4-FFF2-40B4-BE49-F238E27FC236}">
                <a16:creationId xmlns:a16="http://schemas.microsoft.com/office/drawing/2014/main" id="{B67D57AA-C15C-A9F3-1074-0A05E99DF8D0}"/>
              </a:ext>
            </a:extLst>
          </p:cNvPr>
          <p:cNvSpPr txBox="1"/>
          <p:nvPr/>
        </p:nvSpPr>
        <p:spPr>
          <a:xfrm>
            <a:off x="1012371" y="2498271"/>
            <a:ext cx="3902529" cy="2031325"/>
          </a:xfrm>
          <a:prstGeom prst="rect">
            <a:avLst/>
          </a:prstGeom>
          <a:noFill/>
        </p:spPr>
        <p:txBody>
          <a:bodyPr wrap="square" rtlCol="0">
            <a:spAutoFit/>
          </a:bodyPr>
          <a:lstStyle/>
          <a:p>
            <a:r>
              <a:rPr lang="en-IN" dirty="0"/>
              <a:t>&lt;button onclick="alert('button clicked!')"&gt;Click Me&lt;/button&gt;</a:t>
            </a:r>
          </a:p>
          <a:p>
            <a:r>
              <a:rPr lang="en-IN" dirty="0"/>
              <a:t>&lt;</a:t>
            </a:r>
            <a:r>
              <a:rPr lang="en-IN" dirty="0" err="1"/>
              <a:t>br</a:t>
            </a:r>
            <a:r>
              <a:rPr lang="en-IN" dirty="0"/>
              <a:t>&gt;</a:t>
            </a:r>
          </a:p>
          <a:p>
            <a:r>
              <a:rPr lang="en-IN" dirty="0"/>
              <a:t>&lt;</a:t>
            </a:r>
            <a:r>
              <a:rPr lang="en-IN" dirty="0" err="1"/>
              <a:t>br</a:t>
            </a:r>
            <a:r>
              <a:rPr lang="en-IN" dirty="0"/>
              <a:t>&gt;</a:t>
            </a:r>
          </a:p>
          <a:p>
            <a:r>
              <a:rPr lang="en-IN" dirty="0"/>
              <a:t>&lt;button id="btn1"&gt;Click&lt;/button&gt;</a:t>
            </a:r>
          </a:p>
          <a:p>
            <a:endParaRPr lang="en-IN" dirty="0"/>
          </a:p>
          <a:p>
            <a:r>
              <a:rPr lang="en-IN" dirty="0"/>
              <a:t>&lt;script </a:t>
            </a:r>
            <a:r>
              <a:rPr lang="en-IN" dirty="0" err="1"/>
              <a:t>src</a:t>
            </a:r>
            <a:r>
              <a:rPr lang="en-IN" dirty="0"/>
              <a:t>="events.js"&gt;&lt;/script&gt;</a:t>
            </a:r>
          </a:p>
        </p:txBody>
      </p:sp>
      <p:sp>
        <p:nvSpPr>
          <p:cNvPr id="5" name="TextBox 4">
            <a:extLst>
              <a:ext uri="{FF2B5EF4-FFF2-40B4-BE49-F238E27FC236}">
                <a16:creationId xmlns:a16="http://schemas.microsoft.com/office/drawing/2014/main" id="{5678C291-033F-4654-6548-E13BC87A1587}"/>
              </a:ext>
            </a:extLst>
          </p:cNvPr>
          <p:cNvSpPr txBox="1"/>
          <p:nvPr/>
        </p:nvSpPr>
        <p:spPr>
          <a:xfrm>
            <a:off x="5507231" y="2188027"/>
            <a:ext cx="6542315" cy="4801314"/>
          </a:xfrm>
          <a:prstGeom prst="rect">
            <a:avLst/>
          </a:prstGeom>
          <a:noFill/>
        </p:spPr>
        <p:txBody>
          <a:bodyPr wrap="square" rtlCol="0">
            <a:spAutoFit/>
          </a:bodyPr>
          <a:lstStyle/>
          <a:p>
            <a:r>
              <a:rPr lang="en-IN" dirty="0"/>
              <a:t>In events.js</a:t>
            </a:r>
          </a:p>
          <a:p>
            <a:r>
              <a:rPr lang="en-IN" dirty="0"/>
              <a:t>var </a:t>
            </a:r>
            <a:r>
              <a:rPr lang="en-IN" dirty="0" err="1"/>
              <a:t>buttonelement</a:t>
            </a:r>
            <a:r>
              <a:rPr lang="en-IN" dirty="0"/>
              <a:t>=</a:t>
            </a:r>
            <a:r>
              <a:rPr lang="en-IN" dirty="0" err="1"/>
              <a:t>document.getElementById</a:t>
            </a:r>
            <a:r>
              <a:rPr lang="en-IN" dirty="0"/>
              <a:t>("btn1");</a:t>
            </a:r>
          </a:p>
          <a:p>
            <a:r>
              <a:rPr lang="en-IN" dirty="0"/>
              <a:t>var </a:t>
            </a:r>
            <a:r>
              <a:rPr lang="en-IN" dirty="0" err="1"/>
              <a:t>bodyTag</a:t>
            </a:r>
            <a:r>
              <a:rPr lang="en-IN" dirty="0"/>
              <a:t>=</a:t>
            </a:r>
            <a:r>
              <a:rPr lang="en-IN" dirty="0" err="1"/>
              <a:t>document.getElementsByTagName</a:t>
            </a:r>
            <a:r>
              <a:rPr lang="en-IN" dirty="0"/>
              <a:t>("body")[0];</a:t>
            </a:r>
          </a:p>
          <a:p>
            <a:r>
              <a:rPr lang="en-IN" dirty="0"/>
              <a:t>var </a:t>
            </a:r>
            <a:r>
              <a:rPr lang="en-IN" dirty="0" err="1"/>
              <a:t>bg</a:t>
            </a:r>
            <a:r>
              <a:rPr lang="en-IN" dirty="0"/>
              <a:t>="white";</a:t>
            </a:r>
          </a:p>
          <a:p>
            <a:endParaRPr lang="en-IN" dirty="0"/>
          </a:p>
          <a:p>
            <a:r>
              <a:rPr lang="en-IN" dirty="0" err="1"/>
              <a:t>buttonelement.onclick</a:t>
            </a:r>
            <a:r>
              <a:rPr lang="en-IN" dirty="0"/>
              <a:t>=function(){</a:t>
            </a:r>
          </a:p>
          <a:p>
            <a:r>
              <a:rPr lang="en-IN" dirty="0"/>
              <a:t>    if(</a:t>
            </a:r>
            <a:r>
              <a:rPr lang="en-IN" dirty="0" err="1"/>
              <a:t>bg</a:t>
            </a:r>
            <a:r>
              <a:rPr lang="en-IN" dirty="0"/>
              <a:t>==="white"){</a:t>
            </a:r>
          </a:p>
          <a:p>
            <a:r>
              <a:rPr lang="en-IN" dirty="0"/>
              <a:t>        </a:t>
            </a:r>
            <a:r>
              <a:rPr lang="en-IN" dirty="0" err="1"/>
              <a:t>bodyTag.style.backgroundColor</a:t>
            </a:r>
            <a:r>
              <a:rPr lang="en-IN" dirty="0"/>
              <a:t>="black";</a:t>
            </a:r>
          </a:p>
          <a:p>
            <a:r>
              <a:rPr lang="en-IN" dirty="0"/>
              <a:t>        </a:t>
            </a:r>
            <a:r>
              <a:rPr lang="en-IN" dirty="0" err="1"/>
              <a:t>bg</a:t>
            </a:r>
            <a:r>
              <a:rPr lang="en-IN" dirty="0"/>
              <a:t>="black";</a:t>
            </a:r>
          </a:p>
          <a:p>
            <a:r>
              <a:rPr lang="en-IN" dirty="0"/>
              <a:t>    }</a:t>
            </a:r>
          </a:p>
          <a:p>
            <a:r>
              <a:rPr lang="en-IN" dirty="0"/>
              <a:t>    else{</a:t>
            </a:r>
          </a:p>
          <a:p>
            <a:r>
              <a:rPr lang="en-IN" dirty="0"/>
              <a:t>        </a:t>
            </a:r>
            <a:r>
              <a:rPr lang="en-IN" dirty="0" err="1"/>
              <a:t>bodyTag.style.backgroundColor</a:t>
            </a:r>
            <a:r>
              <a:rPr lang="en-IN" dirty="0"/>
              <a:t>="white";</a:t>
            </a:r>
          </a:p>
          <a:p>
            <a:r>
              <a:rPr lang="en-IN" dirty="0"/>
              <a:t>        </a:t>
            </a:r>
            <a:r>
              <a:rPr lang="en-IN" dirty="0" err="1"/>
              <a:t>bg</a:t>
            </a:r>
            <a:r>
              <a:rPr lang="en-IN" dirty="0"/>
              <a:t>="white";</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166377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71C2-B924-B023-D1CF-CE7F546C478B}"/>
              </a:ext>
            </a:extLst>
          </p:cNvPr>
          <p:cNvSpPr>
            <a:spLocks noGrp="1"/>
          </p:cNvSpPr>
          <p:nvPr>
            <p:ph type="title"/>
          </p:nvPr>
        </p:nvSpPr>
        <p:spPr/>
        <p:txBody>
          <a:bodyPr/>
          <a:lstStyle/>
          <a:p>
            <a:r>
              <a:rPr lang="en-IN" dirty="0" err="1"/>
              <a:t>addEventListener</a:t>
            </a:r>
            <a:endParaRPr lang="en-IN" dirty="0"/>
          </a:p>
        </p:txBody>
      </p:sp>
      <p:sp>
        <p:nvSpPr>
          <p:cNvPr id="3" name="Content Placeholder 2">
            <a:extLst>
              <a:ext uri="{FF2B5EF4-FFF2-40B4-BE49-F238E27FC236}">
                <a16:creationId xmlns:a16="http://schemas.microsoft.com/office/drawing/2014/main" id="{46A725FC-9BC9-06D8-513A-AD2603E72A11}"/>
              </a:ext>
            </a:extLst>
          </p:cNvPr>
          <p:cNvSpPr>
            <a:spLocks noGrp="1"/>
          </p:cNvSpPr>
          <p:nvPr>
            <p:ph idx="1"/>
          </p:nvPr>
        </p:nvSpPr>
        <p:spPr>
          <a:xfrm>
            <a:off x="677334" y="1453243"/>
            <a:ext cx="8596668" cy="5034643"/>
          </a:xfrm>
        </p:spPr>
        <p:txBody>
          <a:bodyPr>
            <a:normAutofit fontScale="92500"/>
          </a:bodyPr>
          <a:lstStyle/>
          <a:p>
            <a:r>
              <a:rPr lang="en-US" dirty="0"/>
              <a:t>A method in JavaScript used to attach an event handler to a specified element</a:t>
            </a:r>
          </a:p>
          <a:p>
            <a:r>
              <a:rPr lang="en-US" dirty="0"/>
              <a:t> It takes three parameters:</a:t>
            </a:r>
          </a:p>
          <a:p>
            <a:r>
              <a:rPr lang="en-US" dirty="0"/>
              <a:t>The event type (e.g., "click", "mouseover", "</a:t>
            </a:r>
            <a:r>
              <a:rPr lang="en-US" dirty="0" err="1"/>
              <a:t>keydown</a:t>
            </a:r>
            <a:r>
              <a:rPr lang="en-US" dirty="0"/>
              <a:t>", etc.).</a:t>
            </a:r>
          </a:p>
          <a:p>
            <a:r>
              <a:rPr lang="en-US" dirty="0"/>
              <a:t>The function to be executed when the event occurs.</a:t>
            </a:r>
          </a:p>
          <a:p>
            <a:r>
              <a:rPr lang="en-US" dirty="0"/>
              <a:t>An optional third parameter, which is a </a:t>
            </a:r>
            <a:r>
              <a:rPr lang="en-US" dirty="0" err="1"/>
              <a:t>boolean</a:t>
            </a:r>
            <a:r>
              <a:rPr lang="en-US" dirty="0"/>
              <a:t> value specifying whether the event should be captured or not. This parameter is typically set to false for most use cases.</a:t>
            </a:r>
          </a:p>
          <a:p>
            <a:r>
              <a:rPr lang="en-US" dirty="0"/>
              <a:t>Syntax : </a:t>
            </a:r>
          </a:p>
          <a:p>
            <a:r>
              <a:rPr lang="en-IN" dirty="0" err="1"/>
              <a:t>element.addEventListener</a:t>
            </a:r>
            <a:r>
              <a:rPr lang="en-IN" dirty="0"/>
              <a:t>(</a:t>
            </a:r>
            <a:r>
              <a:rPr lang="en-IN" dirty="0" err="1"/>
              <a:t>eventType</a:t>
            </a:r>
            <a:r>
              <a:rPr lang="en-IN" dirty="0"/>
              <a:t>, </a:t>
            </a:r>
            <a:r>
              <a:rPr lang="en-IN" dirty="0" err="1"/>
              <a:t>eventHandlerFunction</a:t>
            </a:r>
            <a:r>
              <a:rPr lang="en-IN" dirty="0"/>
              <a:t>, </a:t>
            </a:r>
            <a:r>
              <a:rPr lang="en-IN" dirty="0" err="1"/>
              <a:t>useCapture</a:t>
            </a:r>
            <a:r>
              <a:rPr lang="en-IN" dirty="0"/>
              <a:t>);</a:t>
            </a:r>
          </a:p>
          <a:p>
            <a:r>
              <a:rPr lang="en-US" dirty="0"/>
              <a:t>The </a:t>
            </a:r>
            <a:r>
              <a:rPr lang="en-US" dirty="0" err="1"/>
              <a:t>removeEventListener</a:t>
            </a:r>
            <a:r>
              <a:rPr lang="en-US" dirty="0"/>
              <a:t> method is the counterpart to </a:t>
            </a:r>
            <a:r>
              <a:rPr lang="en-US" dirty="0" err="1"/>
              <a:t>addEventListener</a:t>
            </a:r>
            <a:r>
              <a:rPr lang="en-US" dirty="0"/>
              <a:t>. It allows you to remove an event listener that was previously added to an element. This method is particularly useful when you want to stop listening to an event on an element, such as when the element is removed from the DOM or when you no longer need to handle that event.</a:t>
            </a:r>
          </a:p>
          <a:p>
            <a:r>
              <a:rPr lang="en-US" dirty="0" err="1"/>
              <a:t>element.removeEventListener</a:t>
            </a:r>
            <a:r>
              <a:rPr lang="en-US" dirty="0"/>
              <a:t>(</a:t>
            </a:r>
            <a:r>
              <a:rPr lang="en-US" dirty="0" err="1"/>
              <a:t>eventType</a:t>
            </a:r>
            <a:r>
              <a:rPr lang="en-US" dirty="0"/>
              <a:t>, </a:t>
            </a:r>
            <a:r>
              <a:rPr lang="en-US" dirty="0" err="1"/>
              <a:t>eventHandlerFunction</a:t>
            </a:r>
            <a:r>
              <a:rPr lang="en-US" dirty="0"/>
              <a:t>, </a:t>
            </a:r>
            <a:r>
              <a:rPr lang="en-US" dirty="0" err="1"/>
              <a:t>useCapture</a:t>
            </a:r>
            <a:r>
              <a:rPr lang="en-US" dirty="0"/>
              <a:t>);</a:t>
            </a:r>
          </a:p>
          <a:p>
            <a:endParaRPr lang="en-US" dirty="0"/>
          </a:p>
          <a:p>
            <a:endParaRPr lang="en-US" dirty="0"/>
          </a:p>
          <a:p>
            <a:endParaRPr lang="en-IN" dirty="0"/>
          </a:p>
        </p:txBody>
      </p:sp>
    </p:spTree>
    <p:extLst>
      <p:ext uri="{BB962C8B-B14F-4D97-AF65-F5344CB8AC3E}">
        <p14:creationId xmlns:p14="http://schemas.microsoft.com/office/powerpoint/2010/main" val="184158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36226-1A18-C8A2-4B6F-2C71EB312C04}"/>
              </a:ext>
            </a:extLst>
          </p:cNvPr>
          <p:cNvSpPr txBox="1"/>
          <p:nvPr/>
        </p:nvSpPr>
        <p:spPr>
          <a:xfrm>
            <a:off x="838200" y="968829"/>
            <a:ext cx="8022771" cy="4524315"/>
          </a:xfrm>
          <a:prstGeom prst="rect">
            <a:avLst/>
          </a:prstGeom>
          <a:noFill/>
        </p:spPr>
        <p:txBody>
          <a:bodyPr wrap="square" rtlCol="0">
            <a:spAutoFit/>
          </a:bodyPr>
          <a:lstStyle/>
          <a:p>
            <a:r>
              <a:rPr lang="en-IN" b="0" dirty="0">
                <a:effectLst/>
                <a:latin typeface="Consolas" panose="020B0609020204030204" pitchFamily="49" charset="0"/>
              </a:rPr>
              <a:t>&lt;button id="</a:t>
            </a:r>
            <a:r>
              <a:rPr lang="en-IN" b="0" dirty="0" err="1">
                <a:effectLst/>
                <a:latin typeface="Consolas" panose="020B0609020204030204" pitchFamily="49" charset="0"/>
              </a:rPr>
              <a:t>mybtn</a:t>
            </a:r>
            <a:r>
              <a:rPr lang="en-IN" b="0" dirty="0">
                <a:effectLst/>
                <a:latin typeface="Consolas" panose="020B0609020204030204" pitchFamily="49" charset="0"/>
              </a:rPr>
              <a:t>"&gt;Event </a:t>
            </a:r>
            <a:r>
              <a:rPr lang="en-IN" b="0" dirty="0" err="1">
                <a:effectLst/>
                <a:latin typeface="Consolas" panose="020B0609020204030204" pitchFamily="49" charset="0"/>
              </a:rPr>
              <a:t>Listner</a:t>
            </a:r>
            <a:r>
              <a:rPr lang="en-IN" b="0" dirty="0">
                <a:effectLst/>
                <a:latin typeface="Consolas" panose="020B0609020204030204" pitchFamily="49" charset="0"/>
              </a:rPr>
              <a:t>&lt;/button&gt;</a:t>
            </a:r>
          </a:p>
          <a:p>
            <a:r>
              <a:rPr lang="en-IN" b="0" dirty="0">
                <a:effectLst/>
                <a:latin typeface="Consolas" panose="020B0609020204030204" pitchFamily="49" charset="0"/>
              </a:rPr>
              <a:t>&lt;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&lt;</a:t>
            </a:r>
            <a:r>
              <a:rPr lang="en-IN" b="0" dirty="0" err="1">
                <a:effectLst/>
                <a:latin typeface="Consolas" panose="020B0609020204030204" pitchFamily="49" charset="0"/>
              </a:rPr>
              <a:t>br</a:t>
            </a:r>
            <a:r>
              <a:rPr lang="en-IN" b="0" dirty="0">
                <a:effectLst/>
                <a:latin typeface="Consolas" panose="020B0609020204030204" pitchFamily="49" charset="0"/>
              </a:rPr>
              <a:t>&gt;</a:t>
            </a:r>
          </a:p>
          <a:p>
            <a:br>
              <a:rPr lang="en-IN" b="0" dirty="0">
                <a:effectLst/>
                <a:latin typeface="Consolas" panose="020B0609020204030204" pitchFamily="49" charset="0"/>
              </a:rPr>
            </a:br>
            <a:endParaRPr lang="en-IN" b="0" dirty="0">
              <a:effectLst/>
              <a:latin typeface="Consolas" panose="020B0609020204030204" pitchFamily="49" charset="0"/>
            </a:endParaRPr>
          </a:p>
          <a:p>
            <a:r>
              <a:rPr lang="en-IN" dirty="0"/>
              <a:t>In event.js</a:t>
            </a:r>
          </a:p>
          <a:p>
            <a:endParaRPr lang="en-IN" dirty="0"/>
          </a:p>
          <a:p>
            <a:r>
              <a:rPr lang="en-IN" b="0" dirty="0">
                <a:effectLst/>
                <a:latin typeface="Consolas" panose="020B0609020204030204" pitchFamily="49" charset="0"/>
              </a:rPr>
              <a:t>var </a:t>
            </a:r>
            <a:r>
              <a:rPr lang="en-IN" b="0" dirty="0" err="1">
                <a:effectLst/>
                <a:latin typeface="Consolas" panose="020B0609020204030204" pitchFamily="49" charset="0"/>
              </a:rPr>
              <a:t>btnelement</a:t>
            </a:r>
            <a:r>
              <a:rPr lang="en-IN" b="0" dirty="0">
                <a:effectLst/>
                <a:latin typeface="Consolas" panose="020B0609020204030204" pitchFamily="49" charset="0"/>
              </a:rPr>
              <a:t>=</a:t>
            </a:r>
            <a:r>
              <a:rPr lang="en-IN" b="0" dirty="0" err="1">
                <a:effectLst/>
                <a:latin typeface="Consolas" panose="020B0609020204030204" pitchFamily="49" charset="0"/>
              </a:rPr>
              <a:t>document.getElementById</a:t>
            </a:r>
            <a:r>
              <a:rPr lang="en-IN" b="0" dirty="0">
                <a:effectLst/>
                <a:latin typeface="Consolas" panose="020B0609020204030204" pitchFamily="49" charset="0"/>
              </a:rPr>
              <a:t>("</a:t>
            </a:r>
            <a:r>
              <a:rPr lang="en-IN" b="0" dirty="0" err="1">
                <a:effectLst/>
                <a:latin typeface="Consolas" panose="020B0609020204030204" pitchFamily="49" charset="0"/>
              </a:rPr>
              <a:t>mybtn</a:t>
            </a:r>
            <a:r>
              <a:rPr lang="en-IN" b="0" dirty="0">
                <a:effectLst/>
                <a:latin typeface="Consolas" panose="020B0609020204030204" pitchFamily="49" charset="0"/>
              </a:rPr>
              <a:t>");</a:t>
            </a:r>
          </a:p>
          <a:p>
            <a:endParaRPr lang="en-IN" dirty="0"/>
          </a:p>
          <a:p>
            <a:br>
              <a:rPr lang="en-IN" b="0" dirty="0">
                <a:effectLst/>
                <a:latin typeface="Consolas" panose="020B0609020204030204" pitchFamily="49" charset="0"/>
              </a:rPr>
            </a:br>
            <a:r>
              <a:rPr lang="en-IN" b="0" dirty="0" err="1">
                <a:effectLst/>
                <a:latin typeface="Consolas" panose="020B0609020204030204" pitchFamily="49" charset="0"/>
              </a:rPr>
              <a:t>btnelement.addEventListener</a:t>
            </a:r>
            <a:r>
              <a:rPr lang="en-IN" b="0" dirty="0">
                <a:effectLst/>
                <a:latin typeface="Consolas" panose="020B0609020204030204" pitchFamily="49" charset="0"/>
              </a:rPr>
              <a:t>("</a:t>
            </a:r>
            <a:r>
              <a:rPr lang="en-IN" b="0" dirty="0" err="1">
                <a:effectLst/>
                <a:latin typeface="Consolas" panose="020B0609020204030204" pitchFamily="49" charset="0"/>
              </a:rPr>
              <a:t>click",function</a:t>
            </a:r>
            <a:r>
              <a:rPr lang="en-IN" b="0" dirty="0">
                <a:effectLst/>
                <a:latin typeface="Consolas" panose="020B0609020204030204" pitchFamily="49" charset="0"/>
              </a:rPr>
              <a:t>(){alert("Event handled with event </a:t>
            </a:r>
            <a:r>
              <a:rPr lang="en-IN" b="0" dirty="0" err="1">
                <a:effectLst/>
                <a:latin typeface="Consolas" panose="020B0609020204030204" pitchFamily="49" charset="0"/>
              </a:rPr>
              <a:t>listner</a:t>
            </a:r>
            <a:r>
              <a:rPr lang="en-IN" b="0" dirty="0">
                <a:effectLst/>
                <a:latin typeface="Consolas" panose="020B0609020204030204" pitchFamily="49" charset="0"/>
              </a:rPr>
              <a:t>!")});</a:t>
            </a:r>
          </a:p>
          <a:p>
            <a:br>
              <a:rPr lang="en-IN" b="0" dirty="0">
                <a:effectLst/>
                <a:latin typeface="Consolas" panose="020B0609020204030204" pitchFamily="49" charset="0"/>
              </a:rPr>
            </a:br>
            <a:br>
              <a:rPr lang="en-IN" b="0" dirty="0">
                <a:effectLst/>
                <a:latin typeface="Consolas" panose="020B0609020204030204" pitchFamily="49" charset="0"/>
              </a:rPr>
            </a:br>
            <a:endParaRPr lang="en-IN"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244853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0C17-C176-88D0-D871-C433C06186A2}"/>
              </a:ext>
            </a:extLst>
          </p:cNvPr>
          <p:cNvSpPr>
            <a:spLocks noGrp="1"/>
          </p:cNvSpPr>
          <p:nvPr>
            <p:ph type="title"/>
          </p:nvPr>
        </p:nvSpPr>
        <p:spPr/>
        <p:txBody>
          <a:bodyPr/>
          <a:lstStyle/>
          <a:p>
            <a:r>
              <a:rPr lang="en-IN" dirty="0"/>
              <a:t>Variables </a:t>
            </a:r>
          </a:p>
        </p:txBody>
      </p:sp>
      <p:sp>
        <p:nvSpPr>
          <p:cNvPr id="3" name="Content Placeholder 2">
            <a:extLst>
              <a:ext uri="{FF2B5EF4-FFF2-40B4-BE49-F238E27FC236}">
                <a16:creationId xmlns:a16="http://schemas.microsoft.com/office/drawing/2014/main" id="{034C2A27-0BC1-632E-0DFE-1F61FEF4FCDF}"/>
              </a:ext>
            </a:extLst>
          </p:cNvPr>
          <p:cNvSpPr>
            <a:spLocks noGrp="1"/>
          </p:cNvSpPr>
          <p:nvPr>
            <p:ph idx="1"/>
          </p:nvPr>
        </p:nvSpPr>
        <p:spPr/>
        <p:txBody>
          <a:bodyPr/>
          <a:lstStyle/>
          <a:p>
            <a:r>
              <a:rPr lang="en-IN" dirty="0"/>
              <a:t>Containers of data</a:t>
            </a:r>
          </a:p>
          <a:p>
            <a:r>
              <a:rPr lang="en-IN" dirty="0"/>
              <a:t>Variables can be declared in </a:t>
            </a:r>
          </a:p>
          <a:p>
            <a:r>
              <a:rPr lang="en-IN" dirty="0"/>
              <a:t>Using var : var x=5;   //used only in old browsers</a:t>
            </a:r>
          </a:p>
          <a:p>
            <a:r>
              <a:rPr lang="en-IN" dirty="0"/>
              <a:t>Now, let and </a:t>
            </a:r>
            <a:r>
              <a:rPr lang="en-IN" dirty="0" err="1"/>
              <a:t>const</a:t>
            </a:r>
            <a:r>
              <a:rPr lang="en-IN" dirty="0"/>
              <a:t> are used</a:t>
            </a:r>
          </a:p>
          <a:p>
            <a:r>
              <a:rPr lang="en-IN" dirty="0"/>
              <a:t>Always use </a:t>
            </a:r>
            <a:r>
              <a:rPr lang="en-IN" dirty="0" err="1"/>
              <a:t>const</a:t>
            </a:r>
            <a:r>
              <a:rPr lang="en-IN" dirty="0"/>
              <a:t>, when the type/ value should not be changed</a:t>
            </a:r>
          </a:p>
          <a:p>
            <a:r>
              <a:rPr lang="en-IN" dirty="0"/>
              <a:t>Use let when we cant use </a:t>
            </a:r>
            <a:r>
              <a:rPr lang="en-IN" dirty="0" err="1"/>
              <a:t>const</a:t>
            </a:r>
            <a:endParaRPr lang="en-IN" dirty="0"/>
          </a:p>
          <a:p>
            <a:r>
              <a:rPr lang="en-IN" dirty="0"/>
              <a:t>Let x=5;</a:t>
            </a:r>
          </a:p>
          <a:p>
            <a:r>
              <a:rPr lang="en-IN" dirty="0" err="1"/>
              <a:t>Const</a:t>
            </a:r>
            <a:r>
              <a:rPr lang="en-IN" dirty="0"/>
              <a:t> pi=3.14;</a:t>
            </a:r>
          </a:p>
          <a:p>
            <a:r>
              <a:rPr lang="da-DK" b="0" i="0" dirty="0">
                <a:solidFill>
                  <a:srgbClr val="0000CD"/>
                </a:solidFill>
                <a:effectLst/>
                <a:latin typeface="Consolas" panose="020B0609020204030204" pitchFamily="49" charset="0"/>
              </a:rPr>
              <a:t>let</a:t>
            </a:r>
            <a:r>
              <a:rPr lang="da-DK" b="0" i="0" dirty="0">
                <a:solidFill>
                  <a:srgbClr val="000000"/>
                </a:solidFill>
                <a:effectLst/>
                <a:latin typeface="Consolas" panose="020B0609020204030204" pitchFamily="49" charset="0"/>
              </a:rPr>
              <a:t> x = </a:t>
            </a:r>
            <a:r>
              <a:rPr lang="da-DK" b="0" i="0" dirty="0">
                <a:solidFill>
                  <a:srgbClr val="A52A2A"/>
                </a:solidFill>
                <a:effectLst/>
                <a:latin typeface="Consolas" panose="020B0609020204030204" pitchFamily="49" charset="0"/>
              </a:rPr>
              <a:t>"5"</a:t>
            </a:r>
            <a:r>
              <a:rPr lang="da-DK" b="0" i="0" dirty="0">
                <a:solidFill>
                  <a:srgbClr val="000000"/>
                </a:solidFill>
                <a:effectLst/>
                <a:latin typeface="Consolas" panose="020B0609020204030204" pitchFamily="49" charset="0"/>
              </a:rPr>
              <a:t> + </a:t>
            </a:r>
            <a:r>
              <a:rPr lang="da-DK" b="0" i="0" dirty="0">
                <a:solidFill>
                  <a:srgbClr val="FF0000"/>
                </a:solidFill>
                <a:effectLst/>
                <a:latin typeface="Consolas" panose="020B0609020204030204" pitchFamily="49" charset="0"/>
              </a:rPr>
              <a:t>2</a:t>
            </a:r>
            <a:r>
              <a:rPr lang="da-DK" b="0" i="0" dirty="0">
                <a:solidFill>
                  <a:srgbClr val="000000"/>
                </a:solidFill>
                <a:effectLst/>
                <a:latin typeface="Consolas" panose="020B0609020204030204" pitchFamily="49" charset="0"/>
              </a:rPr>
              <a:t> + </a:t>
            </a:r>
            <a:r>
              <a:rPr lang="da-DK" b="0" i="0" dirty="0">
                <a:solidFill>
                  <a:srgbClr val="FF0000"/>
                </a:solidFill>
                <a:effectLst/>
                <a:latin typeface="Consolas" panose="020B0609020204030204" pitchFamily="49" charset="0"/>
              </a:rPr>
              <a:t>3</a:t>
            </a:r>
            <a:r>
              <a:rPr lang="da-DK" b="0" i="0" dirty="0">
                <a:solidFill>
                  <a:srgbClr val="000000"/>
                </a:solidFill>
                <a:effectLst/>
                <a:latin typeface="Consolas" panose="020B0609020204030204" pitchFamily="49" charset="0"/>
              </a:rPr>
              <a:t>;</a:t>
            </a:r>
            <a:r>
              <a:rPr lang="en-IN" b="0" i="0" dirty="0">
                <a:solidFill>
                  <a:srgbClr val="000000"/>
                </a:solidFill>
                <a:effectLst/>
                <a:latin typeface="Consolas" panose="020B0609020204030204" pitchFamily="49" charset="0"/>
              </a:rPr>
              <a:t>  // if we put number in quotes rest of the numbers are treated as string as concatenated</a:t>
            </a:r>
            <a:endParaRPr lang="en-IN" dirty="0"/>
          </a:p>
          <a:p>
            <a:endParaRPr lang="en-IN" dirty="0"/>
          </a:p>
        </p:txBody>
      </p:sp>
    </p:spTree>
    <p:extLst>
      <p:ext uri="{BB962C8B-B14F-4D97-AF65-F5344CB8AC3E}">
        <p14:creationId xmlns:p14="http://schemas.microsoft.com/office/powerpoint/2010/main" val="86952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FB45-03FC-3950-EC2A-4C97421E0FB6}"/>
              </a:ext>
            </a:extLst>
          </p:cNvPr>
          <p:cNvSpPr>
            <a:spLocks noGrp="1"/>
          </p:cNvSpPr>
          <p:nvPr>
            <p:ph type="title"/>
          </p:nvPr>
        </p:nvSpPr>
        <p:spPr/>
        <p:txBody>
          <a:bodyPr/>
          <a:lstStyle/>
          <a:p>
            <a:r>
              <a:rPr lang="en-IN" dirty="0" err="1"/>
              <a:t>Javscript</a:t>
            </a:r>
            <a:r>
              <a:rPr lang="en-IN" dirty="0"/>
              <a:t> – Asynchronous Programming</a:t>
            </a:r>
          </a:p>
        </p:txBody>
      </p:sp>
      <p:sp>
        <p:nvSpPr>
          <p:cNvPr id="3" name="Content Placeholder 2">
            <a:extLst>
              <a:ext uri="{FF2B5EF4-FFF2-40B4-BE49-F238E27FC236}">
                <a16:creationId xmlns:a16="http://schemas.microsoft.com/office/drawing/2014/main" id="{2844DF2D-2C20-72BB-1DEE-A9DABB364EF8}"/>
              </a:ext>
            </a:extLst>
          </p:cNvPr>
          <p:cNvSpPr>
            <a:spLocks noGrp="1"/>
          </p:cNvSpPr>
          <p:nvPr>
            <p:ph idx="1"/>
          </p:nvPr>
        </p:nvSpPr>
        <p:spPr>
          <a:xfrm>
            <a:off x="677334" y="1747157"/>
            <a:ext cx="6490909" cy="4294205"/>
          </a:xfrm>
        </p:spPr>
        <p:txBody>
          <a:bodyPr/>
          <a:lstStyle/>
          <a:p>
            <a:r>
              <a:rPr lang="en-IN" dirty="0"/>
              <a:t>Synchronous : means the code runs in a particular </a:t>
            </a:r>
            <a:r>
              <a:rPr lang="en-IN" dirty="0" err="1"/>
              <a:t>seq</a:t>
            </a:r>
            <a:r>
              <a:rPr lang="en-IN" dirty="0"/>
              <a:t> of instructions given in program. Each instruction waits for the previous instruction to complete its execution</a:t>
            </a:r>
          </a:p>
          <a:p>
            <a:r>
              <a:rPr lang="en-IN" dirty="0"/>
              <a:t>Asynchronous : sometimes in synchronous programming, </a:t>
            </a:r>
            <a:r>
              <a:rPr lang="en-IN" dirty="0" err="1"/>
              <a:t>inp</a:t>
            </a:r>
            <a:r>
              <a:rPr lang="en-IN" dirty="0"/>
              <a:t> instructions get blocked due to some previous instructions which causes delay in the UI</a:t>
            </a:r>
          </a:p>
          <a:p>
            <a:r>
              <a:rPr lang="en-IN" dirty="0"/>
              <a:t>Asynchronous code execution allows to execute next instructions immediately and doesn’t block the flow</a:t>
            </a:r>
          </a:p>
          <a:p>
            <a:r>
              <a:rPr lang="en-IN" dirty="0" err="1"/>
              <a:t>setTimeOut</a:t>
            </a:r>
            <a:r>
              <a:rPr lang="en-IN" dirty="0"/>
              <a:t>(</a:t>
            </a:r>
            <a:r>
              <a:rPr lang="en-IN" dirty="0" err="1"/>
              <a:t>funName</a:t>
            </a:r>
            <a:r>
              <a:rPr lang="en-IN" dirty="0"/>
              <a:t>, </a:t>
            </a:r>
            <a:r>
              <a:rPr lang="en-IN" dirty="0" err="1"/>
              <a:t>timeToWait</a:t>
            </a:r>
            <a:r>
              <a:rPr lang="en-IN" dirty="0"/>
              <a:t>) -&gt; waits for the time specified to execute the specified function</a:t>
            </a:r>
          </a:p>
          <a:p>
            <a:r>
              <a:rPr lang="en-IN" dirty="0"/>
              <a:t>In the beside program, though we wrote print statements after </a:t>
            </a:r>
            <a:r>
              <a:rPr lang="en-IN" dirty="0" err="1"/>
              <a:t>setTimeOut</a:t>
            </a:r>
            <a:r>
              <a:rPr lang="en-IN" dirty="0"/>
              <a:t>(), they get executed as the hello() should be executed after 4 seconds</a:t>
            </a:r>
          </a:p>
        </p:txBody>
      </p:sp>
      <p:sp>
        <p:nvSpPr>
          <p:cNvPr id="4" name="TextBox 3">
            <a:extLst>
              <a:ext uri="{FF2B5EF4-FFF2-40B4-BE49-F238E27FC236}">
                <a16:creationId xmlns:a16="http://schemas.microsoft.com/office/drawing/2014/main" id="{B9742AFD-F336-E946-BEAD-4AD21831848D}"/>
              </a:ext>
            </a:extLst>
          </p:cNvPr>
          <p:cNvSpPr txBox="1"/>
          <p:nvPr/>
        </p:nvSpPr>
        <p:spPr>
          <a:xfrm>
            <a:off x="7218791" y="2126067"/>
            <a:ext cx="4110421" cy="2585323"/>
          </a:xfrm>
          <a:prstGeom prst="rect">
            <a:avLst/>
          </a:prstGeom>
          <a:noFill/>
        </p:spPr>
        <p:txBody>
          <a:bodyPr wrap="none" rtlCol="0">
            <a:spAutoFit/>
          </a:bodyPr>
          <a:lstStyle/>
          <a:p>
            <a:br>
              <a:rPr lang="en-IN" b="0" dirty="0">
                <a:effectLst/>
                <a:latin typeface="Consolas" panose="020B0609020204030204" pitchFamily="49" charset="0"/>
              </a:rPr>
            </a:br>
            <a:r>
              <a:rPr lang="en-IN" b="0" dirty="0">
                <a:effectLst/>
                <a:latin typeface="Consolas" panose="020B0609020204030204" pitchFamily="49" charset="0"/>
              </a:rPr>
              <a:t>function hello(){</a:t>
            </a:r>
          </a:p>
          <a:p>
            <a:r>
              <a:rPr lang="en-IN" b="0" dirty="0">
                <a:effectLst/>
                <a:latin typeface="Consolas" panose="020B0609020204030204" pitchFamily="49" charset="0"/>
              </a:rPr>
              <a:t>    console.log("Hello World");</a:t>
            </a:r>
          </a:p>
          <a:p>
            <a:r>
              <a:rPr lang="en-IN" b="0" dirty="0">
                <a:effectLst/>
                <a:latin typeface="Consolas" panose="020B0609020204030204" pitchFamily="49" charset="0"/>
              </a:rPr>
              <a:t>}</a:t>
            </a:r>
          </a:p>
          <a:p>
            <a:r>
              <a:rPr lang="en-IN" b="0" dirty="0" err="1">
                <a:effectLst/>
                <a:latin typeface="Consolas" panose="020B0609020204030204" pitchFamily="49" charset="0"/>
              </a:rPr>
              <a:t>setTimeout</a:t>
            </a:r>
            <a:r>
              <a:rPr lang="en-IN" b="0" dirty="0">
                <a:effectLst/>
                <a:latin typeface="Consolas" panose="020B0609020204030204" pitchFamily="49" charset="0"/>
              </a:rPr>
              <a:t>(hello,4000);</a:t>
            </a:r>
          </a:p>
          <a:p>
            <a:r>
              <a:rPr lang="en-IN" b="0" dirty="0">
                <a:effectLst/>
                <a:latin typeface="Consolas" panose="020B0609020204030204" pitchFamily="49" charset="0"/>
              </a:rPr>
              <a:t>console.log("One");</a:t>
            </a:r>
          </a:p>
          <a:p>
            <a:r>
              <a:rPr lang="en-IN" b="0" dirty="0">
                <a:effectLst/>
                <a:latin typeface="Consolas" panose="020B0609020204030204" pitchFamily="49" charset="0"/>
              </a:rPr>
              <a:t>console.log("Two");</a:t>
            </a:r>
          </a:p>
          <a:p>
            <a:r>
              <a:rPr lang="en-IN" b="0" dirty="0">
                <a:effectLst/>
                <a:latin typeface="Consolas" panose="020B0609020204030204" pitchFamily="49" charset="0"/>
              </a:rPr>
              <a:t>console.log("Three");</a:t>
            </a:r>
          </a:p>
          <a:p>
            <a:endParaRPr lang="en-IN" dirty="0"/>
          </a:p>
        </p:txBody>
      </p:sp>
    </p:spTree>
    <p:extLst>
      <p:ext uri="{BB962C8B-B14F-4D97-AF65-F5344CB8AC3E}">
        <p14:creationId xmlns:p14="http://schemas.microsoft.com/office/powerpoint/2010/main" val="365261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172C-02BB-B059-C003-3072F7C9B082}"/>
              </a:ext>
            </a:extLst>
          </p:cNvPr>
          <p:cNvSpPr>
            <a:spLocks noGrp="1"/>
          </p:cNvSpPr>
          <p:nvPr>
            <p:ph type="title"/>
          </p:nvPr>
        </p:nvSpPr>
        <p:spPr/>
        <p:txBody>
          <a:bodyPr/>
          <a:lstStyle/>
          <a:p>
            <a:r>
              <a:rPr lang="en-IN" dirty="0"/>
              <a:t>Callbacks</a:t>
            </a:r>
          </a:p>
        </p:txBody>
      </p:sp>
      <p:sp>
        <p:nvSpPr>
          <p:cNvPr id="3" name="Content Placeholder 2">
            <a:extLst>
              <a:ext uri="{FF2B5EF4-FFF2-40B4-BE49-F238E27FC236}">
                <a16:creationId xmlns:a16="http://schemas.microsoft.com/office/drawing/2014/main" id="{FB1D112B-D256-2BAB-1D89-BDADBD627142}"/>
              </a:ext>
            </a:extLst>
          </p:cNvPr>
          <p:cNvSpPr>
            <a:spLocks noGrp="1"/>
          </p:cNvSpPr>
          <p:nvPr>
            <p:ph idx="1"/>
          </p:nvPr>
        </p:nvSpPr>
        <p:spPr>
          <a:xfrm>
            <a:off x="677334" y="1665515"/>
            <a:ext cx="5609166" cy="4375848"/>
          </a:xfrm>
        </p:spPr>
        <p:txBody>
          <a:bodyPr/>
          <a:lstStyle/>
          <a:p>
            <a:r>
              <a:rPr lang="en-IN" dirty="0"/>
              <a:t>A function that is passed as an parameter to another function is called as call back</a:t>
            </a:r>
          </a:p>
          <a:p>
            <a:r>
              <a:rPr lang="en-IN" dirty="0" err="1"/>
              <a:t>setTimeOut</a:t>
            </a:r>
            <a:r>
              <a:rPr lang="en-IN" dirty="0"/>
              <a:t>() takes a callback as we pass the function as a parameter</a:t>
            </a:r>
          </a:p>
          <a:p>
            <a:r>
              <a:rPr lang="en-IN" b="1" u="sng" dirty="0"/>
              <a:t>Callback Hell</a:t>
            </a:r>
          </a:p>
          <a:p>
            <a:r>
              <a:rPr lang="en-IN" dirty="0"/>
              <a:t>Nested callbacks stacked below one another forming a pyramid structure (Pyramid of Doom)</a:t>
            </a:r>
          </a:p>
          <a:p>
            <a:r>
              <a:rPr lang="en-IN" dirty="0"/>
              <a:t>This program gets difficult to handle</a:t>
            </a:r>
          </a:p>
          <a:p>
            <a:r>
              <a:rPr lang="en-IN" dirty="0"/>
              <a:t>It is difficult for a programmer to handle.</a:t>
            </a:r>
          </a:p>
        </p:txBody>
      </p:sp>
      <p:sp>
        <p:nvSpPr>
          <p:cNvPr id="4" name="TextBox 3">
            <a:extLst>
              <a:ext uri="{FF2B5EF4-FFF2-40B4-BE49-F238E27FC236}">
                <a16:creationId xmlns:a16="http://schemas.microsoft.com/office/drawing/2014/main" id="{4CD78C76-EAD0-6631-163C-2D5AE44F4340}"/>
              </a:ext>
            </a:extLst>
          </p:cNvPr>
          <p:cNvSpPr txBox="1"/>
          <p:nvPr/>
        </p:nvSpPr>
        <p:spPr>
          <a:xfrm>
            <a:off x="6276769" y="1049188"/>
            <a:ext cx="4490984" cy="5909310"/>
          </a:xfrm>
          <a:prstGeom prst="rect">
            <a:avLst/>
          </a:prstGeom>
          <a:noFill/>
        </p:spPr>
        <p:txBody>
          <a:bodyPr wrap="square" rtlCol="0">
            <a:spAutoFit/>
          </a:bodyPr>
          <a:lstStyle/>
          <a:p>
            <a:r>
              <a:rPr lang="en-IN" b="0" dirty="0">
                <a:effectLst/>
                <a:latin typeface="Consolas" panose="020B0609020204030204" pitchFamily="49" charset="0"/>
              </a:rPr>
              <a:t>// Define a function that takes a callback function as an argument</a:t>
            </a:r>
          </a:p>
          <a:p>
            <a:r>
              <a:rPr lang="en-IN" b="0" dirty="0">
                <a:effectLst/>
                <a:latin typeface="Consolas" panose="020B0609020204030204" pitchFamily="49" charset="0"/>
              </a:rPr>
              <a:t>function greet(name, callback) {</a:t>
            </a:r>
          </a:p>
          <a:p>
            <a:r>
              <a:rPr lang="en-IN" b="0" dirty="0">
                <a:effectLst/>
                <a:latin typeface="Consolas" panose="020B0609020204030204" pitchFamily="49" charset="0"/>
              </a:rPr>
              <a:t>    console.log("Hello, " + name + "!");</a:t>
            </a:r>
          </a:p>
          <a:p>
            <a:r>
              <a:rPr lang="en-IN" b="0" dirty="0">
                <a:effectLst/>
                <a:latin typeface="Consolas" panose="020B0609020204030204" pitchFamily="49" charset="0"/>
              </a:rPr>
              <a:t>    // Call the callback function</a:t>
            </a:r>
          </a:p>
          <a:p>
            <a:r>
              <a:rPr lang="en-IN" b="0" dirty="0">
                <a:effectLst/>
                <a:latin typeface="Consolas" panose="020B0609020204030204" pitchFamily="49" charset="0"/>
              </a:rPr>
              <a:t>    callback();</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 Define a callback function</a:t>
            </a:r>
          </a:p>
          <a:p>
            <a:r>
              <a:rPr lang="en-IN" b="0" dirty="0">
                <a:effectLst/>
                <a:latin typeface="Consolas" panose="020B0609020204030204" pitchFamily="49" charset="0"/>
              </a:rPr>
              <a:t>function </a:t>
            </a:r>
            <a:r>
              <a:rPr lang="en-IN" b="0" dirty="0" err="1">
                <a:effectLst/>
                <a:latin typeface="Consolas" panose="020B0609020204030204" pitchFamily="49" charset="0"/>
              </a:rPr>
              <a:t>sayGoodbye</a:t>
            </a:r>
            <a:r>
              <a:rPr lang="en-IN" b="0" dirty="0">
                <a:effectLst/>
                <a:latin typeface="Consolas" panose="020B0609020204030204" pitchFamily="49" charset="0"/>
              </a:rPr>
              <a:t>() {</a:t>
            </a:r>
          </a:p>
          <a:p>
            <a:r>
              <a:rPr lang="en-IN" b="0" dirty="0">
                <a:effectLst/>
                <a:latin typeface="Consolas" panose="020B0609020204030204" pitchFamily="49" charset="0"/>
              </a:rPr>
              <a:t>    console.log("Goodbye!");</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 Call the greet function and pass the </a:t>
            </a:r>
            <a:r>
              <a:rPr lang="en-IN" b="0" dirty="0" err="1">
                <a:effectLst/>
                <a:latin typeface="Consolas" panose="020B0609020204030204" pitchFamily="49" charset="0"/>
              </a:rPr>
              <a:t>sayGoodbye</a:t>
            </a:r>
            <a:r>
              <a:rPr lang="en-IN" b="0" dirty="0">
                <a:effectLst/>
                <a:latin typeface="Consolas" panose="020B0609020204030204" pitchFamily="49" charset="0"/>
              </a:rPr>
              <a:t> function as a callback</a:t>
            </a:r>
          </a:p>
          <a:p>
            <a:r>
              <a:rPr lang="en-IN" b="0" dirty="0">
                <a:effectLst/>
                <a:latin typeface="Consolas" panose="020B0609020204030204" pitchFamily="49" charset="0"/>
              </a:rPr>
              <a:t>greet("Alice", </a:t>
            </a:r>
            <a:r>
              <a:rPr lang="en-IN" b="0" dirty="0" err="1">
                <a:effectLst/>
                <a:latin typeface="Consolas" panose="020B0609020204030204" pitchFamily="49" charset="0"/>
              </a:rPr>
              <a:t>sayGoodbye</a:t>
            </a:r>
            <a:r>
              <a:rPr lang="en-IN" b="0" dirty="0">
                <a:effectLst/>
                <a:latin typeface="Consolas" panose="020B0609020204030204" pitchFamily="49" charset="0"/>
              </a:rPr>
              <a:t>);</a:t>
            </a:r>
          </a:p>
          <a:p>
            <a:br>
              <a:rPr lang="en-IN" b="0" dirty="0">
                <a:effectLst/>
                <a:latin typeface="Consolas" panose="020B0609020204030204" pitchFamily="49" charset="0"/>
              </a:rPr>
            </a:br>
            <a:endParaRPr lang="en-IN"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1794311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B148A-A7A0-E0D6-1503-9A59421D8F86}"/>
              </a:ext>
            </a:extLst>
          </p:cNvPr>
          <p:cNvSpPr txBox="1"/>
          <p:nvPr/>
        </p:nvSpPr>
        <p:spPr>
          <a:xfrm>
            <a:off x="1289957" y="1061357"/>
            <a:ext cx="8735786" cy="3785652"/>
          </a:xfrm>
          <a:prstGeom prst="rect">
            <a:avLst/>
          </a:prstGeom>
          <a:noFill/>
        </p:spPr>
        <p:txBody>
          <a:bodyPr wrap="square" rtlCol="0">
            <a:spAutoFit/>
          </a:bodyPr>
          <a:lstStyle/>
          <a:p>
            <a:r>
              <a:rPr lang="en-IN" sz="2400" dirty="0" err="1">
                <a:effectLst/>
                <a:latin typeface="Consolas" panose="020B0609020204030204" pitchFamily="49" charset="0"/>
              </a:rPr>
              <a:t>getData</a:t>
            </a:r>
            <a:r>
              <a:rPr lang="en-IN" sz="2400" dirty="0">
                <a:effectLst/>
                <a:latin typeface="Consolas" panose="020B0609020204030204" pitchFamily="49" charset="0"/>
              </a:rPr>
              <a:t>(20,()=&gt;{</a:t>
            </a:r>
          </a:p>
          <a:p>
            <a:r>
              <a:rPr lang="en-IN" sz="2400" dirty="0">
                <a:effectLst/>
                <a:latin typeface="Consolas" panose="020B0609020204030204" pitchFamily="49" charset="0"/>
              </a:rPr>
              <a:t>    </a:t>
            </a:r>
            <a:r>
              <a:rPr lang="en-IN" sz="2400" dirty="0" err="1">
                <a:effectLst/>
                <a:latin typeface="Consolas" panose="020B0609020204030204" pitchFamily="49" charset="0"/>
              </a:rPr>
              <a:t>getData</a:t>
            </a:r>
            <a:r>
              <a:rPr lang="en-IN" sz="2400" dirty="0">
                <a:effectLst/>
                <a:latin typeface="Consolas" panose="020B0609020204030204" pitchFamily="49" charset="0"/>
              </a:rPr>
              <a:t>(2,()=&gt;{</a:t>
            </a:r>
          </a:p>
          <a:p>
            <a:r>
              <a:rPr lang="en-IN" sz="2400" dirty="0">
                <a:effectLst/>
                <a:latin typeface="Consolas" panose="020B0609020204030204" pitchFamily="49" charset="0"/>
              </a:rPr>
              <a:t>        </a:t>
            </a:r>
            <a:r>
              <a:rPr lang="en-IN" sz="2400" dirty="0" err="1">
                <a:effectLst/>
                <a:latin typeface="Consolas" panose="020B0609020204030204" pitchFamily="49" charset="0"/>
              </a:rPr>
              <a:t>getData</a:t>
            </a:r>
            <a:r>
              <a:rPr lang="en-IN" sz="2400" dirty="0">
                <a:effectLst/>
                <a:latin typeface="Consolas" panose="020B0609020204030204" pitchFamily="49" charset="0"/>
              </a:rPr>
              <a:t>(3,()=&gt;{</a:t>
            </a:r>
          </a:p>
          <a:p>
            <a:r>
              <a:rPr lang="en-IN" sz="2400" dirty="0">
                <a:effectLst/>
                <a:latin typeface="Consolas" panose="020B0609020204030204" pitchFamily="49" charset="0"/>
              </a:rPr>
              <a:t>            </a:t>
            </a:r>
            <a:r>
              <a:rPr lang="en-IN" sz="2400" dirty="0" err="1">
                <a:effectLst/>
                <a:latin typeface="Consolas" panose="020B0609020204030204" pitchFamily="49" charset="0"/>
              </a:rPr>
              <a:t>getData</a:t>
            </a:r>
            <a:r>
              <a:rPr lang="en-IN" sz="2400" dirty="0">
                <a:effectLst/>
                <a:latin typeface="Consolas" panose="020B0609020204030204" pitchFamily="49" charset="0"/>
              </a:rPr>
              <a:t>(4,()=&gt;{</a:t>
            </a:r>
          </a:p>
          <a:p>
            <a:r>
              <a:rPr lang="en-IN" sz="2400" dirty="0">
                <a:effectLst/>
                <a:latin typeface="Consolas" panose="020B0609020204030204" pitchFamily="49" charset="0"/>
              </a:rPr>
              <a:t>                </a:t>
            </a:r>
            <a:r>
              <a:rPr lang="en-IN" sz="2400" dirty="0" err="1">
                <a:effectLst/>
                <a:latin typeface="Consolas" panose="020B0609020204030204" pitchFamily="49" charset="0"/>
              </a:rPr>
              <a:t>getData</a:t>
            </a:r>
            <a:r>
              <a:rPr lang="en-IN" sz="2400" dirty="0">
                <a:effectLst/>
                <a:latin typeface="Consolas" panose="020B0609020204030204" pitchFamily="49" charset="0"/>
              </a:rPr>
              <a:t>(5);</a:t>
            </a:r>
          </a:p>
          <a:p>
            <a:r>
              <a:rPr lang="en-IN" sz="2400" dirty="0">
                <a:effectLst/>
                <a:latin typeface="Consolas" panose="020B0609020204030204" pitchFamily="49" charset="0"/>
              </a:rPr>
              <a:t>            })</a:t>
            </a:r>
          </a:p>
          <a:p>
            <a:r>
              <a:rPr lang="en-IN" sz="2400" dirty="0">
                <a:effectLst/>
                <a:latin typeface="Consolas" panose="020B0609020204030204" pitchFamily="49" charset="0"/>
              </a:rPr>
              <a:t>        })</a:t>
            </a:r>
          </a:p>
          <a:p>
            <a:r>
              <a:rPr lang="en-IN" sz="2400" dirty="0">
                <a:effectLst/>
                <a:latin typeface="Consolas" panose="020B0609020204030204" pitchFamily="49" charset="0"/>
              </a:rPr>
              <a:t>    })</a:t>
            </a:r>
          </a:p>
          <a:p>
            <a:r>
              <a:rPr lang="en-IN" sz="2400" dirty="0">
                <a:effectLst/>
                <a:latin typeface="Consolas" panose="020B0609020204030204" pitchFamily="49" charset="0"/>
              </a:rPr>
              <a:t>});</a:t>
            </a:r>
          </a:p>
          <a:p>
            <a:endParaRPr lang="en-IN" sz="2400" dirty="0"/>
          </a:p>
        </p:txBody>
      </p:sp>
    </p:spTree>
    <p:extLst>
      <p:ext uri="{BB962C8B-B14F-4D97-AF65-F5344CB8AC3E}">
        <p14:creationId xmlns:p14="http://schemas.microsoft.com/office/powerpoint/2010/main" val="334889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31D9-DFD6-D573-7C9E-AF195797B0D0}"/>
              </a:ext>
            </a:extLst>
          </p:cNvPr>
          <p:cNvSpPr>
            <a:spLocks noGrp="1"/>
          </p:cNvSpPr>
          <p:nvPr>
            <p:ph type="title"/>
          </p:nvPr>
        </p:nvSpPr>
        <p:spPr/>
        <p:txBody>
          <a:bodyPr/>
          <a:lstStyle/>
          <a:p>
            <a:r>
              <a:rPr lang="en-IN" dirty="0"/>
              <a:t>Promises=&gt; to solve Callback hell</a:t>
            </a:r>
          </a:p>
        </p:txBody>
      </p:sp>
      <p:sp>
        <p:nvSpPr>
          <p:cNvPr id="3" name="Content Placeholder 2">
            <a:extLst>
              <a:ext uri="{FF2B5EF4-FFF2-40B4-BE49-F238E27FC236}">
                <a16:creationId xmlns:a16="http://schemas.microsoft.com/office/drawing/2014/main" id="{42C1B2D1-02E3-F77D-908A-A75E903C4606}"/>
              </a:ext>
            </a:extLst>
          </p:cNvPr>
          <p:cNvSpPr>
            <a:spLocks noGrp="1"/>
          </p:cNvSpPr>
          <p:nvPr>
            <p:ph idx="1"/>
          </p:nvPr>
        </p:nvSpPr>
        <p:spPr>
          <a:xfrm>
            <a:off x="677334" y="1649187"/>
            <a:ext cx="8596668" cy="4392176"/>
          </a:xfrm>
        </p:spPr>
        <p:txBody>
          <a:bodyPr/>
          <a:lstStyle/>
          <a:p>
            <a:r>
              <a:rPr lang="en-IN"/>
              <a:t> </a:t>
            </a:r>
            <a:endParaRPr lang="en-IN" dirty="0"/>
          </a:p>
        </p:txBody>
      </p:sp>
    </p:spTree>
    <p:extLst>
      <p:ext uri="{BB962C8B-B14F-4D97-AF65-F5344CB8AC3E}">
        <p14:creationId xmlns:p14="http://schemas.microsoft.com/office/powerpoint/2010/main" val="68002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DF5F-C98F-EA3E-ED35-E90DDDBDB115}"/>
              </a:ext>
            </a:extLst>
          </p:cNvPr>
          <p:cNvSpPr>
            <a:spLocks noGrp="1"/>
          </p:cNvSpPr>
          <p:nvPr>
            <p:ph type="title"/>
          </p:nvPr>
        </p:nvSpPr>
        <p:spPr/>
        <p:txBody>
          <a:bodyPr/>
          <a:lstStyle/>
          <a:p>
            <a:r>
              <a:rPr lang="en-IN" dirty="0"/>
              <a:t>Operators-Arithmetic</a:t>
            </a:r>
          </a:p>
        </p:txBody>
      </p:sp>
      <p:sp>
        <p:nvSpPr>
          <p:cNvPr id="3" name="Content Placeholder 2">
            <a:extLst>
              <a:ext uri="{FF2B5EF4-FFF2-40B4-BE49-F238E27FC236}">
                <a16:creationId xmlns:a16="http://schemas.microsoft.com/office/drawing/2014/main" id="{ADFA912A-7A9A-B05D-CA38-F556078359CC}"/>
              </a:ext>
            </a:extLst>
          </p:cNvPr>
          <p:cNvSpPr>
            <a:spLocks noGrp="1"/>
          </p:cNvSpPr>
          <p:nvPr>
            <p:ph idx="1"/>
          </p:nvPr>
        </p:nvSpPr>
        <p:spPr/>
        <p:txBody>
          <a:bodyPr/>
          <a:lstStyle/>
          <a:p>
            <a:pPr marL="0" indent="0">
              <a:buNone/>
            </a:pPr>
            <a:endParaRPr lang="en-IN" dirty="0"/>
          </a:p>
          <a:p>
            <a:r>
              <a:rPr lang="en-IN" dirty="0"/>
              <a:t>+	Addition</a:t>
            </a:r>
          </a:p>
          <a:p>
            <a:r>
              <a:rPr lang="en-IN" dirty="0"/>
              <a:t>-	       Subtraction</a:t>
            </a:r>
          </a:p>
          <a:p>
            <a:r>
              <a:rPr lang="en-IN" dirty="0"/>
              <a:t>*       	Multiplication</a:t>
            </a:r>
          </a:p>
          <a:p>
            <a:r>
              <a:rPr lang="en-IN" dirty="0"/>
              <a:t>**	Exponentiation (ES2016)</a:t>
            </a:r>
          </a:p>
          <a:p>
            <a:r>
              <a:rPr lang="en-IN" dirty="0"/>
              <a:t>/	Division</a:t>
            </a:r>
          </a:p>
          <a:p>
            <a:r>
              <a:rPr lang="en-IN" dirty="0"/>
              <a:t>%	Modulus (Division Remainder)</a:t>
            </a:r>
          </a:p>
          <a:p>
            <a:r>
              <a:rPr lang="en-IN" dirty="0"/>
              <a:t>++	Increment</a:t>
            </a:r>
          </a:p>
          <a:p>
            <a:r>
              <a:rPr lang="en-IN" dirty="0"/>
              <a:t>--	Decrement</a:t>
            </a:r>
          </a:p>
        </p:txBody>
      </p:sp>
    </p:spTree>
    <p:extLst>
      <p:ext uri="{BB962C8B-B14F-4D97-AF65-F5344CB8AC3E}">
        <p14:creationId xmlns:p14="http://schemas.microsoft.com/office/powerpoint/2010/main" val="23671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9F30-6E31-7AC4-1C06-C5AF54A9EAAD}"/>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58E483A7-24E4-24B8-AF17-4D7F363636FC}"/>
              </a:ext>
            </a:extLst>
          </p:cNvPr>
          <p:cNvSpPr>
            <a:spLocks noGrp="1"/>
          </p:cNvSpPr>
          <p:nvPr>
            <p:ph idx="1"/>
          </p:nvPr>
        </p:nvSpPr>
        <p:spPr/>
        <p:txBody>
          <a:bodyPr/>
          <a:lstStyle/>
          <a:p>
            <a:r>
              <a:rPr lang="es-ES" dirty="0"/>
              <a:t>=	x = y	x = y</a:t>
            </a:r>
          </a:p>
          <a:p>
            <a:r>
              <a:rPr lang="es-ES" dirty="0"/>
              <a:t>+=	x += y	x = x + y</a:t>
            </a:r>
          </a:p>
          <a:p>
            <a:r>
              <a:rPr lang="es-ES" dirty="0"/>
              <a:t>-=	x -= y	x = x - y</a:t>
            </a:r>
          </a:p>
          <a:p>
            <a:r>
              <a:rPr lang="es-ES" dirty="0"/>
              <a:t>*=	x *= y	x = x * y</a:t>
            </a:r>
          </a:p>
          <a:p>
            <a:r>
              <a:rPr lang="es-ES" dirty="0"/>
              <a:t>/=	x /= y	x = x / y</a:t>
            </a:r>
          </a:p>
          <a:p>
            <a:r>
              <a:rPr lang="es-ES" dirty="0"/>
              <a:t>%=	x %= y	x = x % y</a:t>
            </a:r>
          </a:p>
          <a:p>
            <a:r>
              <a:rPr lang="es-ES" dirty="0"/>
              <a:t>**=	x **= y	x = x ** y</a:t>
            </a:r>
            <a:endParaRPr lang="en-IN" dirty="0"/>
          </a:p>
        </p:txBody>
      </p:sp>
    </p:spTree>
    <p:extLst>
      <p:ext uri="{BB962C8B-B14F-4D97-AF65-F5344CB8AC3E}">
        <p14:creationId xmlns:p14="http://schemas.microsoft.com/office/powerpoint/2010/main" val="21538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9770-35E0-BE6B-DA3F-C47942D8AE3A}"/>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41CC565E-D56B-104E-4B98-FF4B2C975651}"/>
              </a:ext>
            </a:extLst>
          </p:cNvPr>
          <p:cNvSpPr>
            <a:spLocks noGrp="1"/>
          </p:cNvSpPr>
          <p:nvPr>
            <p:ph idx="1"/>
          </p:nvPr>
        </p:nvSpPr>
        <p:spPr/>
        <p:txBody>
          <a:bodyPr>
            <a:normAutofit fontScale="85000" lnSpcReduction="20000"/>
          </a:bodyPr>
          <a:lstStyle/>
          <a:p>
            <a:r>
              <a:rPr lang="en-IN" b="0" i="0" dirty="0">
                <a:solidFill>
                  <a:srgbClr val="008000"/>
                </a:solidFill>
                <a:effectLst/>
                <a:latin typeface="Consolas" panose="020B0609020204030204" pitchFamily="49" charset="0"/>
              </a:rPr>
              <a:t>// Numbers: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length = </a:t>
            </a:r>
            <a:r>
              <a:rPr lang="en-IN" b="0" i="0" dirty="0">
                <a:solidFill>
                  <a:srgbClr val="FF0000"/>
                </a:solidFill>
                <a:effectLst/>
                <a:latin typeface="Consolas" panose="020B0609020204030204" pitchFamily="49" charset="0"/>
              </a:rPr>
              <a:t>16</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weight = </a:t>
            </a:r>
            <a:r>
              <a:rPr lang="en-IN" b="0" i="0" dirty="0">
                <a:solidFill>
                  <a:srgbClr val="FF0000"/>
                </a:solidFill>
                <a:effectLst/>
                <a:latin typeface="Consolas" panose="020B0609020204030204" pitchFamily="49" charset="0"/>
              </a:rPr>
              <a:t>7.5</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Strings: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"Yellow"</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"Johnson"</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Booleans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x = </a:t>
            </a:r>
            <a:r>
              <a:rPr lang="en-IN" b="0" i="0" dirty="0">
                <a:solidFill>
                  <a:srgbClr val="0000CD"/>
                </a:solidFill>
                <a:effectLst/>
                <a:latin typeface="Consolas" panose="020B0609020204030204" pitchFamily="49" charset="0"/>
              </a:rPr>
              <a:t>true</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y = </a:t>
            </a:r>
            <a:r>
              <a:rPr lang="en-IN" b="0" i="0" dirty="0">
                <a:solidFill>
                  <a:srgbClr val="0000CD"/>
                </a:solidFill>
                <a:effectLst/>
                <a:latin typeface="Consolas" panose="020B0609020204030204" pitchFamily="49" charset="0"/>
              </a:rPr>
              <a:t>false</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Object:</a:t>
            </a:r>
            <a:br>
              <a:rPr lang="en-IN" b="0" i="0" dirty="0">
                <a:solidFill>
                  <a:srgbClr val="008000"/>
                </a:solidFill>
                <a:effectLst/>
                <a:latin typeface="Consolas" panose="020B0609020204030204" pitchFamily="49" charset="0"/>
              </a:rPr>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err="1">
                <a:solidFill>
                  <a:srgbClr val="000000"/>
                </a:solidFill>
                <a:effectLst/>
                <a:latin typeface="Consolas" panose="020B0609020204030204" pitchFamily="49" charset="0"/>
              </a:rPr>
              <a:t>firstName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lastName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Array object:</a:t>
            </a:r>
            <a:br>
              <a:rPr lang="en-IN" b="0" i="0" dirty="0">
                <a:solidFill>
                  <a:srgbClr val="008000"/>
                </a:solidFill>
                <a:effectLst/>
                <a:latin typeface="Consolas" panose="020B0609020204030204" pitchFamily="49" charset="0"/>
              </a:rPr>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cars = [</a:t>
            </a:r>
            <a:r>
              <a:rPr lang="en-IN" b="0" i="0" dirty="0">
                <a:solidFill>
                  <a:srgbClr val="A52A2A"/>
                </a:solidFill>
                <a:effectLst/>
                <a:latin typeface="Consolas" panose="020B0609020204030204" pitchFamily="49" charset="0"/>
              </a:rPr>
              <a:t>"Saab"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"BMW"</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Date object:</a:t>
            </a:r>
            <a:br>
              <a:rPr lang="en-IN" b="0" i="0" dirty="0">
                <a:solidFill>
                  <a:srgbClr val="008000"/>
                </a:solidFill>
                <a:effectLst/>
                <a:latin typeface="Consolas" panose="020B0609020204030204" pitchFamily="49" charset="0"/>
              </a:rPr>
            </a:b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date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Date(</a:t>
            </a:r>
            <a:r>
              <a:rPr lang="en-IN" b="0" i="0" dirty="0">
                <a:solidFill>
                  <a:srgbClr val="A52A2A"/>
                </a:solidFill>
                <a:effectLst/>
                <a:latin typeface="Consolas" panose="020B0609020204030204" pitchFamily="49" charset="0"/>
              </a:rPr>
              <a:t>"2022-03-25"</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6520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C203-5961-5507-0F6B-AF592F24F162}"/>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3CDE5F08-8CC1-F0C4-6681-62133FD8AC14}"/>
              </a:ext>
            </a:extLst>
          </p:cNvPr>
          <p:cNvSpPr>
            <a:spLocks noGrp="1"/>
          </p:cNvSpPr>
          <p:nvPr>
            <p:ph idx="1"/>
          </p:nvPr>
        </p:nvSpPr>
        <p:spPr/>
        <p:txBody>
          <a:bodyPr/>
          <a:lstStyle/>
          <a:p>
            <a:r>
              <a:rPr lang="en-US" dirty="0"/>
              <a:t>Conditional statements in JavaScript are used to perform different actions based on different conditions. </a:t>
            </a:r>
          </a:p>
          <a:p>
            <a:r>
              <a:rPr lang="en-US" dirty="0"/>
              <a:t>These statements allow you to control the flow of your program, making it dynamic and responsive to various scenarios. </a:t>
            </a:r>
          </a:p>
          <a:p>
            <a:r>
              <a:rPr lang="en-US" dirty="0"/>
              <a:t>If—else</a:t>
            </a:r>
          </a:p>
          <a:p>
            <a:r>
              <a:rPr lang="en-US" dirty="0"/>
              <a:t>If-elseif-else</a:t>
            </a:r>
          </a:p>
          <a:p>
            <a:r>
              <a:rPr lang="en-US" dirty="0"/>
              <a:t>For</a:t>
            </a:r>
          </a:p>
          <a:p>
            <a:r>
              <a:rPr lang="en-US" dirty="0"/>
              <a:t>While</a:t>
            </a:r>
          </a:p>
          <a:p>
            <a:r>
              <a:rPr lang="en-US" dirty="0"/>
              <a:t>Do-while</a:t>
            </a:r>
          </a:p>
          <a:p>
            <a:r>
              <a:rPr lang="en-US" dirty="0"/>
              <a:t>switch</a:t>
            </a:r>
            <a:endParaRPr lang="en-IN" dirty="0"/>
          </a:p>
        </p:txBody>
      </p:sp>
    </p:spTree>
    <p:extLst>
      <p:ext uri="{BB962C8B-B14F-4D97-AF65-F5344CB8AC3E}">
        <p14:creationId xmlns:p14="http://schemas.microsoft.com/office/powerpoint/2010/main" val="19337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0E8A-CB75-D7FC-665B-16C44A3DF6A3}"/>
              </a:ext>
            </a:extLst>
          </p:cNvPr>
          <p:cNvSpPr>
            <a:spLocks noGrp="1"/>
          </p:cNvSpPr>
          <p:nvPr>
            <p:ph type="title"/>
          </p:nvPr>
        </p:nvSpPr>
        <p:spPr/>
        <p:txBody>
          <a:bodyPr/>
          <a:lstStyle/>
          <a:p>
            <a:r>
              <a:rPr lang="en-IN" dirty="0" err="1"/>
              <a:t>Javascript</a:t>
            </a:r>
            <a:r>
              <a:rPr lang="en-IN" dirty="0"/>
              <a:t> in HTML</a:t>
            </a:r>
          </a:p>
        </p:txBody>
      </p:sp>
      <p:sp>
        <p:nvSpPr>
          <p:cNvPr id="3" name="Content Placeholder 2">
            <a:extLst>
              <a:ext uri="{FF2B5EF4-FFF2-40B4-BE49-F238E27FC236}">
                <a16:creationId xmlns:a16="http://schemas.microsoft.com/office/drawing/2014/main" id="{BCF077FF-CEF1-B194-C135-3977A43F8AB1}"/>
              </a:ext>
            </a:extLst>
          </p:cNvPr>
          <p:cNvSpPr>
            <a:spLocks noGrp="1"/>
          </p:cNvSpPr>
          <p:nvPr>
            <p:ph idx="1"/>
          </p:nvPr>
        </p:nvSpPr>
        <p:spPr>
          <a:xfrm>
            <a:off x="677334" y="1616529"/>
            <a:ext cx="8596668" cy="4963885"/>
          </a:xfrm>
        </p:spPr>
        <p:txBody>
          <a:bodyPr>
            <a:normAutofit fontScale="85000" lnSpcReduction="20000"/>
          </a:bodyPr>
          <a:lstStyle/>
          <a:p>
            <a:r>
              <a:rPr lang="en-IN" dirty="0"/>
              <a:t>Inline </a:t>
            </a:r>
            <a:r>
              <a:rPr lang="en-IN" dirty="0" err="1"/>
              <a:t>Javascript</a:t>
            </a:r>
            <a:endParaRPr lang="en-IN" dirty="0"/>
          </a:p>
          <a:p>
            <a:pPr marL="0" indent="0">
              <a:buNone/>
            </a:pPr>
            <a:endParaRPr lang="en-IN" dirty="0"/>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lang</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en</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charset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"UTF-8"</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"viewport"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content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"width=device-width, initial-scale=1.0"</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CCCCCC"/>
                </a:solidFill>
                <a:effectLst/>
                <a:latin typeface="Consolas" panose="020B0609020204030204" pitchFamily="49" charset="0"/>
              </a:rPr>
              <a:t>Document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alert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 World"</a:t>
            </a:r>
            <a:r>
              <a:rPr lang="en-IN" b="0" dirty="0">
                <a:solidFill>
                  <a:srgbClr val="D4D4D4"/>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6852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9E80-6037-FE43-4EAA-0AD0754A3140}"/>
              </a:ext>
            </a:extLst>
          </p:cNvPr>
          <p:cNvSpPr>
            <a:spLocks noGrp="1"/>
          </p:cNvSpPr>
          <p:nvPr>
            <p:ph type="title"/>
          </p:nvPr>
        </p:nvSpPr>
        <p:spPr/>
        <p:txBody>
          <a:bodyPr/>
          <a:lstStyle/>
          <a:p>
            <a:r>
              <a:rPr lang="en-IN" dirty="0" err="1"/>
              <a:t>Javascript</a:t>
            </a:r>
            <a:r>
              <a:rPr lang="en-IN" dirty="0"/>
              <a:t> to HTML</a:t>
            </a:r>
          </a:p>
        </p:txBody>
      </p:sp>
      <p:sp>
        <p:nvSpPr>
          <p:cNvPr id="3" name="Content Placeholder 2">
            <a:extLst>
              <a:ext uri="{FF2B5EF4-FFF2-40B4-BE49-F238E27FC236}">
                <a16:creationId xmlns:a16="http://schemas.microsoft.com/office/drawing/2014/main" id="{3CFB97B3-DEDA-ED6B-7DB4-07FF4B80589B}"/>
              </a:ext>
            </a:extLst>
          </p:cNvPr>
          <p:cNvSpPr>
            <a:spLocks noGrp="1"/>
          </p:cNvSpPr>
          <p:nvPr>
            <p:ph idx="1"/>
          </p:nvPr>
        </p:nvSpPr>
        <p:spPr>
          <a:xfrm>
            <a:off x="677334" y="2160589"/>
            <a:ext cx="2343452" cy="3880773"/>
          </a:xfrm>
        </p:spPr>
        <p:txBody>
          <a:bodyPr/>
          <a:lstStyle/>
          <a:p>
            <a:r>
              <a:rPr lang="en-IN" dirty="0"/>
              <a:t>External JS file</a:t>
            </a:r>
          </a:p>
          <a:p>
            <a:endParaRPr lang="en-IN" dirty="0"/>
          </a:p>
        </p:txBody>
      </p:sp>
      <p:sp>
        <p:nvSpPr>
          <p:cNvPr id="4" name="TextBox 3">
            <a:extLst>
              <a:ext uri="{FF2B5EF4-FFF2-40B4-BE49-F238E27FC236}">
                <a16:creationId xmlns:a16="http://schemas.microsoft.com/office/drawing/2014/main" id="{5AFEE42B-A626-E33A-FD54-B36420184031}"/>
              </a:ext>
            </a:extLst>
          </p:cNvPr>
          <p:cNvSpPr txBox="1"/>
          <p:nvPr/>
        </p:nvSpPr>
        <p:spPr>
          <a:xfrm>
            <a:off x="3244839" y="1442230"/>
            <a:ext cx="3461657" cy="5078313"/>
          </a:xfrm>
          <a:prstGeom prst="rect">
            <a:avLst/>
          </a:prstGeom>
          <a:noFill/>
        </p:spPr>
        <p:txBody>
          <a:bodyPr wrap="square" rtlCol="0">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lang</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en</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charset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"UTF-8"</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"viewport"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content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"width=device-width, initial-scale=1.0"</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CCCCCC"/>
                </a:solidFill>
                <a:effectLst/>
                <a:latin typeface="Consolas" panose="020B0609020204030204" pitchFamily="49" charset="0"/>
              </a:rPr>
              <a:t>Document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src</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"hello.js"</a:t>
            </a:r>
            <a:r>
              <a:rPr lang="en-IN" b="0" dirty="0">
                <a:solidFill>
                  <a:srgbClr val="808080"/>
                </a:solidFill>
                <a:effectLst/>
                <a:latin typeface="Consolas" panose="020B0609020204030204" pitchFamily="49" charset="0"/>
              </a:rPr>
              <a:t>&gt;&lt;/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F4E8F204-A07D-DA48-CA14-D287ED9F3FEB}"/>
              </a:ext>
            </a:extLst>
          </p:cNvPr>
          <p:cNvSpPr txBox="1"/>
          <p:nvPr/>
        </p:nvSpPr>
        <p:spPr>
          <a:xfrm>
            <a:off x="7086600" y="1567543"/>
            <a:ext cx="2688771" cy="2031325"/>
          </a:xfrm>
          <a:prstGeom prst="rect">
            <a:avLst/>
          </a:prstGeom>
          <a:noFill/>
        </p:spPr>
        <p:txBody>
          <a:bodyPr wrap="square" rtlCol="0">
            <a:spAutoFit/>
          </a:bodyPr>
          <a:lstStyle/>
          <a:p>
            <a:r>
              <a:rPr lang="en-IN" dirty="0"/>
              <a:t>Hello.js</a:t>
            </a:r>
          </a:p>
          <a:p>
            <a:endParaRPr lang="en-IN" dirty="0"/>
          </a:p>
          <a:p>
            <a:r>
              <a:rPr lang="en-US" b="0" dirty="0">
                <a:solidFill>
                  <a:srgbClr val="9CDCFE"/>
                </a:solidFill>
                <a:effectLst/>
                <a:latin typeface="Consolas" panose="020B0609020204030204" pitchFamily="49" charset="0"/>
              </a:rPr>
              <a:t>console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CCCCCC"/>
                </a:solidFill>
                <a:effectLst/>
                <a:latin typeface="Consolas" panose="020B0609020204030204" pitchFamily="49" charset="0"/>
              </a:rPr>
              <a:t>);</a:t>
            </a:r>
          </a:p>
          <a:p>
            <a:r>
              <a:rPr lang="en-US" b="0" dirty="0">
                <a:solidFill>
                  <a:srgbClr val="DCDCAA"/>
                </a:solidFill>
                <a:effectLst/>
                <a:latin typeface="Consolas" panose="020B0609020204030204" pitchFamily="49" charset="0"/>
              </a:rPr>
              <a:t>alert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"HelloWorld!"</a:t>
            </a:r>
            <a:r>
              <a:rPr lang="en-US" b="0" dirty="0">
                <a:solidFill>
                  <a:srgbClr val="CCCCCC"/>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994608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3225</TotalTime>
  <Words>2915</Words>
  <Application>Microsoft Office PowerPoint</Application>
  <PresentationFormat>Widescreen</PresentationFormat>
  <Paragraphs>375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inter-regular</vt:lpstr>
      <vt:lpstr>Trebuchet MS</vt:lpstr>
      <vt:lpstr>Wingdings</vt:lpstr>
      <vt:lpstr>Wingdings 3</vt:lpstr>
      <vt:lpstr>Facet</vt:lpstr>
      <vt:lpstr>Javascript</vt:lpstr>
      <vt:lpstr>What is javascript?</vt:lpstr>
      <vt:lpstr>Variables </vt:lpstr>
      <vt:lpstr>Operators-Arithmetic</vt:lpstr>
      <vt:lpstr>Assignment</vt:lpstr>
      <vt:lpstr>Data Types</vt:lpstr>
      <vt:lpstr>Conditional Statements</vt:lpstr>
      <vt:lpstr>Javascript in HTML</vt:lpstr>
      <vt:lpstr>Javascript to HTML</vt:lpstr>
      <vt:lpstr>JS Functions</vt:lpstr>
      <vt:lpstr>PowerPoint Presentation</vt:lpstr>
      <vt:lpstr>Javascript objects</vt:lpstr>
      <vt:lpstr>PowerPoint Presentation</vt:lpstr>
      <vt:lpstr>Javascript Array</vt:lpstr>
      <vt:lpstr>Array methods</vt:lpstr>
      <vt:lpstr>Call back function</vt:lpstr>
      <vt:lpstr>JavaScript String</vt:lpstr>
      <vt:lpstr>String methods</vt:lpstr>
      <vt:lpstr>DOM- Document Object Model</vt:lpstr>
      <vt:lpstr>Window Object</vt:lpstr>
      <vt:lpstr>PowerPoint Presentation</vt:lpstr>
      <vt:lpstr>PowerPoint Presentation</vt:lpstr>
      <vt:lpstr>PowerPoint Presentation</vt:lpstr>
      <vt:lpstr>PowerPoint Presentation</vt:lpstr>
      <vt:lpstr>PowerPoint Presentation</vt:lpstr>
      <vt:lpstr>Events</vt:lpstr>
      <vt:lpstr>PowerPoint Presentation</vt:lpstr>
      <vt:lpstr>addEventListener</vt:lpstr>
      <vt:lpstr>PowerPoint Presentation</vt:lpstr>
      <vt:lpstr>Javscript – Asynchronous Programming</vt:lpstr>
      <vt:lpstr>Callbacks</vt:lpstr>
      <vt:lpstr>PowerPoint Presentation</vt:lpstr>
      <vt:lpstr>Promises=&gt; to solve Callback hell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Nikhita Palla</dc:creator>
  <cp:lastModifiedBy>Nikhita Palla</cp:lastModifiedBy>
  <cp:revision>7</cp:revision>
  <dcterms:created xsi:type="dcterms:W3CDTF">2024-03-03T13:02:07Z</dcterms:created>
  <dcterms:modified xsi:type="dcterms:W3CDTF">2024-03-06T08:33:48Z</dcterms:modified>
</cp:coreProperties>
</file>